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72" r:id="rId1"/>
  </p:sldMasterIdLst>
  <p:notesMasterIdLst>
    <p:notesMasterId r:id="rId50"/>
  </p:notesMasterIdLst>
  <p:sldIdLst>
    <p:sldId id="258" r:id="rId2"/>
    <p:sldId id="257" r:id="rId3"/>
    <p:sldId id="340" r:id="rId4"/>
    <p:sldId id="339" r:id="rId5"/>
    <p:sldId id="341" r:id="rId6"/>
    <p:sldId id="342" r:id="rId7"/>
    <p:sldId id="343" r:id="rId8"/>
    <p:sldId id="344" r:id="rId9"/>
    <p:sldId id="345" r:id="rId10"/>
    <p:sldId id="346" r:id="rId11"/>
    <p:sldId id="347" r:id="rId12"/>
    <p:sldId id="348" r:id="rId13"/>
    <p:sldId id="349" r:id="rId14"/>
    <p:sldId id="384" r:id="rId15"/>
    <p:sldId id="350" r:id="rId16"/>
    <p:sldId id="351" r:id="rId17"/>
    <p:sldId id="352" r:id="rId18"/>
    <p:sldId id="353" r:id="rId19"/>
    <p:sldId id="354" r:id="rId20"/>
    <p:sldId id="355" r:id="rId21"/>
    <p:sldId id="356" r:id="rId22"/>
    <p:sldId id="357" r:id="rId23"/>
    <p:sldId id="358" r:id="rId24"/>
    <p:sldId id="386" r:id="rId25"/>
    <p:sldId id="359" r:id="rId26"/>
    <p:sldId id="360" r:id="rId27"/>
    <p:sldId id="361" r:id="rId28"/>
    <p:sldId id="362" r:id="rId29"/>
    <p:sldId id="363" r:id="rId30"/>
    <p:sldId id="364" r:id="rId31"/>
    <p:sldId id="365" r:id="rId32"/>
    <p:sldId id="366" r:id="rId33"/>
    <p:sldId id="367" r:id="rId34"/>
    <p:sldId id="368" r:id="rId35"/>
    <p:sldId id="369" r:id="rId36"/>
    <p:sldId id="370" r:id="rId37"/>
    <p:sldId id="371" r:id="rId38"/>
    <p:sldId id="372" r:id="rId39"/>
    <p:sldId id="373" r:id="rId40"/>
    <p:sldId id="374" r:id="rId41"/>
    <p:sldId id="375" r:id="rId42"/>
    <p:sldId id="376" r:id="rId43"/>
    <p:sldId id="378" r:id="rId44"/>
    <p:sldId id="383" r:id="rId45"/>
    <p:sldId id="379" r:id="rId46"/>
    <p:sldId id="380" r:id="rId47"/>
    <p:sldId id="381" r:id="rId48"/>
    <p:sldId id="308" r:id="rId4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86A387-0DB4-4FA6-9B71-8952EEC32449}" type="datetimeFigureOut">
              <a:rPr lang="tr-TR" smtClean="0"/>
              <a:t>8.3.2016</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044C0D-5EAB-4B7B-8508-CE0800619F02}" type="slidenum">
              <a:rPr lang="tr-TR" smtClean="0"/>
              <a:t>‹#›</a:t>
            </a:fld>
            <a:endParaRPr lang="tr-TR"/>
          </a:p>
        </p:txBody>
      </p:sp>
    </p:spTree>
    <p:extLst>
      <p:ext uri="{BB962C8B-B14F-4D97-AF65-F5344CB8AC3E}">
        <p14:creationId xmlns:p14="http://schemas.microsoft.com/office/powerpoint/2010/main" val="2773548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fld id="{4B7C836E-7146-4FAD-A6C2-98DC6F090280}" type="datetime1">
              <a:rPr lang="tr-TR" smtClean="0"/>
              <a:pPr/>
              <a:t>8.3.2016</a:t>
            </a:fld>
            <a:endParaRPr lang="tr-TR"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tr-TR" smtClean="0"/>
          </a:p>
        </p:txBody>
      </p:sp>
    </p:spTree>
    <p:extLst>
      <p:ext uri="{BB962C8B-B14F-4D97-AF65-F5344CB8AC3E}">
        <p14:creationId xmlns:p14="http://schemas.microsoft.com/office/powerpoint/2010/main" val="31109331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fld id="{DD083357-8690-44AC-AE7B-8E9373FFEED8}" type="datetime1">
              <a:rPr lang="tr-TR" smtClean="0"/>
              <a:pPr/>
              <a:t>8.3.2016</a:t>
            </a:fld>
            <a:endParaRPr lang="tr-TR"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tr-TR" dirty="0" smtClean="0"/>
          </a:p>
        </p:txBody>
      </p:sp>
    </p:spTree>
    <p:extLst>
      <p:ext uri="{BB962C8B-B14F-4D97-AF65-F5344CB8AC3E}">
        <p14:creationId xmlns:p14="http://schemas.microsoft.com/office/powerpoint/2010/main" val="25864964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fld id="{DD083357-8690-44AC-AE7B-8E9373FFEED8}" type="datetime1">
              <a:rPr lang="tr-TR" smtClean="0"/>
              <a:pPr/>
              <a:t>8.3.2016</a:t>
            </a:fld>
            <a:endParaRPr lang="tr-TR"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tr-TR" dirty="0" smtClean="0"/>
          </a:p>
        </p:txBody>
      </p:sp>
    </p:spTree>
    <p:extLst>
      <p:ext uri="{BB962C8B-B14F-4D97-AF65-F5344CB8AC3E}">
        <p14:creationId xmlns:p14="http://schemas.microsoft.com/office/powerpoint/2010/main" val="2171059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fld id="{DD083357-8690-44AC-AE7B-8E9373FFEED8}" type="datetime1">
              <a:rPr lang="tr-TR" smtClean="0"/>
              <a:pPr/>
              <a:t>8.3.2016</a:t>
            </a:fld>
            <a:endParaRPr lang="tr-TR"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tr-TR" dirty="0" smtClean="0"/>
          </a:p>
        </p:txBody>
      </p:sp>
    </p:spTree>
    <p:extLst>
      <p:ext uri="{BB962C8B-B14F-4D97-AF65-F5344CB8AC3E}">
        <p14:creationId xmlns:p14="http://schemas.microsoft.com/office/powerpoint/2010/main" val="1507169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fld id="{DD083357-8690-44AC-AE7B-8E9373FFEED8}" type="datetime1">
              <a:rPr lang="tr-TR" smtClean="0"/>
              <a:pPr/>
              <a:t>8.3.2016</a:t>
            </a:fld>
            <a:endParaRPr lang="tr-TR"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tr-TR" dirty="0" smtClean="0"/>
          </a:p>
        </p:txBody>
      </p:sp>
    </p:spTree>
    <p:extLst>
      <p:ext uri="{BB962C8B-B14F-4D97-AF65-F5344CB8AC3E}">
        <p14:creationId xmlns:p14="http://schemas.microsoft.com/office/powerpoint/2010/main" val="38335210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fld id="{DD083357-8690-44AC-AE7B-8E9373FFEED8}" type="datetime1">
              <a:rPr lang="tr-TR" smtClean="0"/>
              <a:pPr/>
              <a:t>8.3.2016</a:t>
            </a:fld>
            <a:endParaRPr lang="tr-TR"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tr-TR" dirty="0" smtClean="0"/>
          </a:p>
        </p:txBody>
      </p:sp>
    </p:spTree>
    <p:extLst>
      <p:ext uri="{BB962C8B-B14F-4D97-AF65-F5344CB8AC3E}">
        <p14:creationId xmlns:p14="http://schemas.microsoft.com/office/powerpoint/2010/main" val="4994647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fld id="{DD083357-8690-44AC-AE7B-8E9373FFEED8}" type="datetime1">
              <a:rPr lang="tr-TR" smtClean="0"/>
              <a:pPr/>
              <a:t>8.3.2016</a:t>
            </a:fld>
            <a:endParaRPr lang="tr-TR"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tr-TR" dirty="0" smtClean="0"/>
          </a:p>
        </p:txBody>
      </p:sp>
    </p:spTree>
    <p:extLst>
      <p:ext uri="{BB962C8B-B14F-4D97-AF65-F5344CB8AC3E}">
        <p14:creationId xmlns:p14="http://schemas.microsoft.com/office/powerpoint/2010/main" val="28160702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fld id="{DD083357-8690-44AC-AE7B-8E9373FFEED8}" type="datetime1">
              <a:rPr lang="tr-TR" smtClean="0"/>
              <a:pPr/>
              <a:t>8.3.2016</a:t>
            </a:fld>
            <a:endParaRPr lang="tr-TR"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tr-TR" dirty="0" smtClean="0"/>
          </a:p>
        </p:txBody>
      </p:sp>
    </p:spTree>
    <p:extLst>
      <p:ext uri="{BB962C8B-B14F-4D97-AF65-F5344CB8AC3E}">
        <p14:creationId xmlns:p14="http://schemas.microsoft.com/office/powerpoint/2010/main" val="16824982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fld id="{DD083357-8690-44AC-AE7B-8E9373FFEED8}" type="datetime1">
              <a:rPr lang="tr-TR" smtClean="0"/>
              <a:pPr/>
              <a:t>8.3.2016</a:t>
            </a:fld>
            <a:endParaRPr lang="tr-TR"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tr-TR" dirty="0" smtClean="0"/>
          </a:p>
        </p:txBody>
      </p:sp>
    </p:spTree>
    <p:extLst>
      <p:ext uri="{BB962C8B-B14F-4D97-AF65-F5344CB8AC3E}">
        <p14:creationId xmlns:p14="http://schemas.microsoft.com/office/powerpoint/2010/main" val="29880923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fld id="{DD083357-8690-44AC-AE7B-8E9373FFEED8}" type="datetime1">
              <a:rPr lang="tr-TR" smtClean="0"/>
              <a:pPr/>
              <a:t>8.3.2016</a:t>
            </a:fld>
            <a:endParaRPr lang="tr-TR"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tr-TR" dirty="0" smtClean="0"/>
          </a:p>
        </p:txBody>
      </p:sp>
    </p:spTree>
    <p:extLst>
      <p:ext uri="{BB962C8B-B14F-4D97-AF65-F5344CB8AC3E}">
        <p14:creationId xmlns:p14="http://schemas.microsoft.com/office/powerpoint/2010/main" val="35253012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fld id="{DD083357-8690-44AC-AE7B-8E9373FFEED8}" type="datetime1">
              <a:rPr lang="tr-TR" smtClean="0"/>
              <a:pPr/>
              <a:t>8.3.2016</a:t>
            </a:fld>
            <a:endParaRPr lang="tr-TR"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tr-TR" dirty="0" smtClean="0"/>
          </a:p>
        </p:txBody>
      </p:sp>
    </p:spTree>
    <p:extLst>
      <p:ext uri="{BB962C8B-B14F-4D97-AF65-F5344CB8AC3E}">
        <p14:creationId xmlns:p14="http://schemas.microsoft.com/office/powerpoint/2010/main" val="3761626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fld id="{DD083357-8690-44AC-AE7B-8E9373FFEED8}" type="datetime1">
              <a:rPr lang="tr-TR" smtClean="0"/>
              <a:pPr/>
              <a:t>8.3.2016</a:t>
            </a:fld>
            <a:endParaRPr lang="tr-TR"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tr-TR" dirty="0" smtClean="0"/>
          </a:p>
        </p:txBody>
      </p:sp>
    </p:spTree>
    <p:extLst>
      <p:ext uri="{BB962C8B-B14F-4D97-AF65-F5344CB8AC3E}">
        <p14:creationId xmlns:p14="http://schemas.microsoft.com/office/powerpoint/2010/main" val="12056671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fld id="{DD083357-8690-44AC-AE7B-8E9373FFEED8}" type="datetime1">
              <a:rPr lang="tr-TR" smtClean="0"/>
              <a:pPr/>
              <a:t>8.3.2016</a:t>
            </a:fld>
            <a:endParaRPr lang="tr-TR"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tr-TR" dirty="0" smtClean="0"/>
          </a:p>
        </p:txBody>
      </p:sp>
    </p:spTree>
    <p:extLst>
      <p:ext uri="{BB962C8B-B14F-4D97-AF65-F5344CB8AC3E}">
        <p14:creationId xmlns:p14="http://schemas.microsoft.com/office/powerpoint/2010/main" val="37828864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fld id="{DD083357-8690-44AC-AE7B-8E9373FFEED8}" type="datetime1">
              <a:rPr lang="tr-TR" smtClean="0"/>
              <a:pPr/>
              <a:t>8.3.2016</a:t>
            </a:fld>
            <a:endParaRPr lang="tr-TR"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tr-TR" dirty="0" smtClean="0"/>
          </a:p>
        </p:txBody>
      </p:sp>
    </p:spTree>
    <p:extLst>
      <p:ext uri="{BB962C8B-B14F-4D97-AF65-F5344CB8AC3E}">
        <p14:creationId xmlns:p14="http://schemas.microsoft.com/office/powerpoint/2010/main" val="12386902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fld id="{DD083357-8690-44AC-AE7B-8E9373FFEED8}" type="datetime1">
              <a:rPr lang="tr-TR" smtClean="0"/>
              <a:pPr/>
              <a:t>8.3.2016</a:t>
            </a:fld>
            <a:endParaRPr lang="tr-TR"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tr-TR" dirty="0" smtClean="0"/>
          </a:p>
        </p:txBody>
      </p:sp>
    </p:spTree>
    <p:extLst>
      <p:ext uri="{BB962C8B-B14F-4D97-AF65-F5344CB8AC3E}">
        <p14:creationId xmlns:p14="http://schemas.microsoft.com/office/powerpoint/2010/main" val="32989893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fld id="{DD083357-8690-44AC-AE7B-8E9373FFEED8}" type="datetime1">
              <a:rPr lang="tr-TR" smtClean="0"/>
              <a:pPr/>
              <a:t>8.3.2016</a:t>
            </a:fld>
            <a:endParaRPr lang="tr-TR"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tr-TR" dirty="0" smtClean="0"/>
          </a:p>
        </p:txBody>
      </p:sp>
    </p:spTree>
    <p:extLst>
      <p:ext uri="{BB962C8B-B14F-4D97-AF65-F5344CB8AC3E}">
        <p14:creationId xmlns:p14="http://schemas.microsoft.com/office/powerpoint/2010/main" val="23741856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fld id="{DD083357-8690-44AC-AE7B-8E9373FFEED8}" type="datetime1">
              <a:rPr lang="tr-TR" smtClean="0"/>
              <a:pPr/>
              <a:t>8.3.2016</a:t>
            </a:fld>
            <a:endParaRPr lang="tr-TR"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tr-TR" dirty="0" smtClean="0"/>
          </a:p>
        </p:txBody>
      </p:sp>
    </p:spTree>
    <p:extLst>
      <p:ext uri="{BB962C8B-B14F-4D97-AF65-F5344CB8AC3E}">
        <p14:creationId xmlns:p14="http://schemas.microsoft.com/office/powerpoint/2010/main" val="6452478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fld id="{DD083357-8690-44AC-AE7B-8E9373FFEED8}" type="datetime1">
              <a:rPr lang="tr-TR" smtClean="0"/>
              <a:pPr/>
              <a:t>8.3.2016</a:t>
            </a:fld>
            <a:endParaRPr lang="tr-TR"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tr-TR" dirty="0" smtClean="0"/>
          </a:p>
        </p:txBody>
      </p:sp>
    </p:spTree>
    <p:extLst>
      <p:ext uri="{BB962C8B-B14F-4D97-AF65-F5344CB8AC3E}">
        <p14:creationId xmlns:p14="http://schemas.microsoft.com/office/powerpoint/2010/main" val="9032413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fld id="{DD083357-8690-44AC-AE7B-8E9373FFEED8}" type="datetime1">
              <a:rPr lang="tr-TR" smtClean="0"/>
              <a:pPr/>
              <a:t>8.3.2016</a:t>
            </a:fld>
            <a:endParaRPr lang="tr-TR"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tr-TR" dirty="0" smtClean="0"/>
          </a:p>
        </p:txBody>
      </p:sp>
    </p:spTree>
    <p:extLst>
      <p:ext uri="{BB962C8B-B14F-4D97-AF65-F5344CB8AC3E}">
        <p14:creationId xmlns:p14="http://schemas.microsoft.com/office/powerpoint/2010/main" val="19327264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fld id="{DD083357-8690-44AC-AE7B-8E9373FFEED8}" type="datetime1">
              <a:rPr lang="tr-TR" smtClean="0"/>
              <a:pPr/>
              <a:t>8.3.2016</a:t>
            </a:fld>
            <a:endParaRPr lang="tr-TR"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tr-TR" dirty="0" smtClean="0"/>
          </a:p>
        </p:txBody>
      </p:sp>
    </p:spTree>
    <p:extLst>
      <p:ext uri="{BB962C8B-B14F-4D97-AF65-F5344CB8AC3E}">
        <p14:creationId xmlns:p14="http://schemas.microsoft.com/office/powerpoint/2010/main" val="35289770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fld id="{DD083357-8690-44AC-AE7B-8E9373FFEED8}" type="datetime1">
              <a:rPr lang="tr-TR" smtClean="0"/>
              <a:pPr/>
              <a:t>8.3.2016</a:t>
            </a:fld>
            <a:endParaRPr lang="tr-TR"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tr-TR" dirty="0" smtClean="0"/>
          </a:p>
        </p:txBody>
      </p:sp>
    </p:spTree>
    <p:extLst>
      <p:ext uri="{BB962C8B-B14F-4D97-AF65-F5344CB8AC3E}">
        <p14:creationId xmlns:p14="http://schemas.microsoft.com/office/powerpoint/2010/main" val="17479085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fld id="{DD083357-8690-44AC-AE7B-8E9373FFEED8}" type="datetime1">
              <a:rPr lang="tr-TR" smtClean="0"/>
              <a:pPr/>
              <a:t>8.3.2016</a:t>
            </a:fld>
            <a:endParaRPr lang="tr-TR"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tr-TR" dirty="0" smtClean="0"/>
          </a:p>
        </p:txBody>
      </p:sp>
    </p:spTree>
    <p:extLst>
      <p:ext uri="{BB962C8B-B14F-4D97-AF65-F5344CB8AC3E}">
        <p14:creationId xmlns:p14="http://schemas.microsoft.com/office/powerpoint/2010/main" val="2578098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fld id="{DD083357-8690-44AC-AE7B-8E9373FFEED8}" type="datetime1">
              <a:rPr lang="tr-TR" smtClean="0"/>
              <a:pPr/>
              <a:t>8.3.2016</a:t>
            </a:fld>
            <a:endParaRPr lang="tr-TR"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tr-TR" dirty="0" smtClean="0"/>
          </a:p>
        </p:txBody>
      </p:sp>
    </p:spTree>
    <p:extLst>
      <p:ext uri="{BB962C8B-B14F-4D97-AF65-F5344CB8AC3E}">
        <p14:creationId xmlns:p14="http://schemas.microsoft.com/office/powerpoint/2010/main" val="999040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fld id="{DD083357-8690-44AC-AE7B-8E9373FFEED8}" type="datetime1">
              <a:rPr lang="tr-TR" smtClean="0"/>
              <a:pPr/>
              <a:t>8.3.2016</a:t>
            </a:fld>
            <a:endParaRPr lang="tr-TR"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tr-TR" dirty="0" smtClean="0"/>
          </a:p>
        </p:txBody>
      </p:sp>
    </p:spTree>
    <p:extLst>
      <p:ext uri="{BB962C8B-B14F-4D97-AF65-F5344CB8AC3E}">
        <p14:creationId xmlns:p14="http://schemas.microsoft.com/office/powerpoint/2010/main" val="41621257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fld id="{DD083357-8690-44AC-AE7B-8E9373FFEED8}" type="datetime1">
              <a:rPr lang="tr-TR" smtClean="0"/>
              <a:pPr/>
              <a:t>8.3.2016</a:t>
            </a:fld>
            <a:endParaRPr lang="tr-TR"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tr-TR" dirty="0" smtClean="0"/>
          </a:p>
        </p:txBody>
      </p:sp>
    </p:spTree>
    <p:extLst>
      <p:ext uri="{BB962C8B-B14F-4D97-AF65-F5344CB8AC3E}">
        <p14:creationId xmlns:p14="http://schemas.microsoft.com/office/powerpoint/2010/main" val="15022090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fld id="{DD083357-8690-44AC-AE7B-8E9373FFEED8}" type="datetime1">
              <a:rPr lang="tr-TR" smtClean="0"/>
              <a:pPr/>
              <a:t>8.3.2016</a:t>
            </a:fld>
            <a:endParaRPr lang="tr-TR"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tr-TR" dirty="0" smtClean="0"/>
          </a:p>
        </p:txBody>
      </p:sp>
    </p:spTree>
    <p:extLst>
      <p:ext uri="{BB962C8B-B14F-4D97-AF65-F5344CB8AC3E}">
        <p14:creationId xmlns:p14="http://schemas.microsoft.com/office/powerpoint/2010/main" val="17843675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fld id="{DD083357-8690-44AC-AE7B-8E9373FFEED8}" type="datetime1">
              <a:rPr lang="tr-TR" smtClean="0"/>
              <a:pPr/>
              <a:t>8.3.2016</a:t>
            </a:fld>
            <a:endParaRPr lang="tr-TR"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tr-TR" dirty="0" smtClean="0"/>
          </a:p>
        </p:txBody>
      </p:sp>
    </p:spTree>
    <p:extLst>
      <p:ext uri="{BB962C8B-B14F-4D97-AF65-F5344CB8AC3E}">
        <p14:creationId xmlns:p14="http://schemas.microsoft.com/office/powerpoint/2010/main" val="28792218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fld id="{DD083357-8690-44AC-AE7B-8E9373FFEED8}" type="datetime1">
              <a:rPr lang="tr-TR" smtClean="0"/>
              <a:pPr/>
              <a:t>8.3.2016</a:t>
            </a:fld>
            <a:endParaRPr lang="tr-TR"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tr-TR" dirty="0" smtClean="0"/>
          </a:p>
        </p:txBody>
      </p:sp>
    </p:spTree>
    <p:extLst>
      <p:ext uri="{BB962C8B-B14F-4D97-AF65-F5344CB8AC3E}">
        <p14:creationId xmlns:p14="http://schemas.microsoft.com/office/powerpoint/2010/main" val="202284118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fld id="{DD083357-8690-44AC-AE7B-8E9373FFEED8}" type="datetime1">
              <a:rPr lang="tr-TR" smtClean="0"/>
              <a:pPr/>
              <a:t>8.3.2016</a:t>
            </a:fld>
            <a:endParaRPr lang="tr-TR"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tr-TR" dirty="0" smtClean="0"/>
          </a:p>
        </p:txBody>
      </p:sp>
    </p:spTree>
    <p:extLst>
      <p:ext uri="{BB962C8B-B14F-4D97-AF65-F5344CB8AC3E}">
        <p14:creationId xmlns:p14="http://schemas.microsoft.com/office/powerpoint/2010/main" val="34181491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fld id="{DD083357-8690-44AC-AE7B-8E9373FFEED8}" type="datetime1">
              <a:rPr lang="tr-TR" smtClean="0"/>
              <a:pPr/>
              <a:t>8.3.2016</a:t>
            </a:fld>
            <a:endParaRPr lang="tr-TR"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tr-TR" dirty="0" smtClean="0"/>
          </a:p>
        </p:txBody>
      </p:sp>
    </p:spTree>
    <p:extLst>
      <p:ext uri="{BB962C8B-B14F-4D97-AF65-F5344CB8AC3E}">
        <p14:creationId xmlns:p14="http://schemas.microsoft.com/office/powerpoint/2010/main" val="80917149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fld id="{DD083357-8690-44AC-AE7B-8E9373FFEED8}" type="datetime1">
              <a:rPr lang="tr-TR" smtClean="0"/>
              <a:pPr/>
              <a:t>8.3.2016</a:t>
            </a:fld>
            <a:endParaRPr lang="tr-TR"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tr-TR" dirty="0" smtClean="0"/>
          </a:p>
        </p:txBody>
      </p:sp>
    </p:spTree>
    <p:extLst>
      <p:ext uri="{BB962C8B-B14F-4D97-AF65-F5344CB8AC3E}">
        <p14:creationId xmlns:p14="http://schemas.microsoft.com/office/powerpoint/2010/main" val="145189540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fld id="{DD083357-8690-44AC-AE7B-8E9373FFEED8}" type="datetime1">
              <a:rPr lang="tr-TR" smtClean="0"/>
              <a:pPr/>
              <a:t>8.3.2016</a:t>
            </a:fld>
            <a:endParaRPr lang="tr-TR"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tr-TR" dirty="0" smtClean="0"/>
          </a:p>
        </p:txBody>
      </p:sp>
    </p:spTree>
    <p:extLst>
      <p:ext uri="{BB962C8B-B14F-4D97-AF65-F5344CB8AC3E}">
        <p14:creationId xmlns:p14="http://schemas.microsoft.com/office/powerpoint/2010/main" val="2110332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fld id="{DD083357-8690-44AC-AE7B-8E9373FFEED8}" type="datetime1">
              <a:rPr lang="tr-TR" smtClean="0"/>
              <a:pPr/>
              <a:t>8.3.2016</a:t>
            </a:fld>
            <a:endParaRPr lang="tr-TR"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tr-TR" dirty="0" smtClean="0"/>
          </a:p>
        </p:txBody>
      </p:sp>
    </p:spTree>
    <p:extLst>
      <p:ext uri="{BB962C8B-B14F-4D97-AF65-F5344CB8AC3E}">
        <p14:creationId xmlns:p14="http://schemas.microsoft.com/office/powerpoint/2010/main" val="3671926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fld id="{DD083357-8690-44AC-AE7B-8E9373FFEED8}" type="datetime1">
              <a:rPr lang="tr-TR" smtClean="0"/>
              <a:pPr/>
              <a:t>8.3.2016</a:t>
            </a:fld>
            <a:endParaRPr lang="tr-TR"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tr-TR" dirty="0" smtClean="0"/>
          </a:p>
        </p:txBody>
      </p:sp>
    </p:spTree>
    <p:extLst>
      <p:ext uri="{BB962C8B-B14F-4D97-AF65-F5344CB8AC3E}">
        <p14:creationId xmlns:p14="http://schemas.microsoft.com/office/powerpoint/2010/main" val="287406781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fld id="{DD083357-8690-44AC-AE7B-8E9373FFEED8}" type="datetime1">
              <a:rPr lang="tr-TR" smtClean="0"/>
              <a:pPr/>
              <a:t>8.3.2016</a:t>
            </a:fld>
            <a:endParaRPr lang="tr-TR"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tr-TR" dirty="0" smtClean="0"/>
          </a:p>
        </p:txBody>
      </p:sp>
    </p:spTree>
    <p:extLst>
      <p:ext uri="{BB962C8B-B14F-4D97-AF65-F5344CB8AC3E}">
        <p14:creationId xmlns:p14="http://schemas.microsoft.com/office/powerpoint/2010/main" val="270880753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fld id="{DD083357-8690-44AC-AE7B-8E9373FFEED8}" type="datetime1">
              <a:rPr lang="tr-TR" smtClean="0"/>
              <a:pPr/>
              <a:t>8.3.2016</a:t>
            </a:fld>
            <a:endParaRPr lang="tr-TR"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tr-TR" dirty="0" smtClean="0"/>
          </a:p>
        </p:txBody>
      </p:sp>
    </p:spTree>
    <p:extLst>
      <p:ext uri="{BB962C8B-B14F-4D97-AF65-F5344CB8AC3E}">
        <p14:creationId xmlns:p14="http://schemas.microsoft.com/office/powerpoint/2010/main" val="296059340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fld id="{DD083357-8690-44AC-AE7B-8E9373FFEED8}" type="datetime1">
              <a:rPr lang="tr-TR" smtClean="0"/>
              <a:pPr/>
              <a:t>8.3.2016</a:t>
            </a:fld>
            <a:endParaRPr lang="tr-TR"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tr-TR" dirty="0" smtClean="0"/>
          </a:p>
        </p:txBody>
      </p:sp>
    </p:spTree>
    <p:extLst>
      <p:ext uri="{BB962C8B-B14F-4D97-AF65-F5344CB8AC3E}">
        <p14:creationId xmlns:p14="http://schemas.microsoft.com/office/powerpoint/2010/main" val="261113587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fld id="{DD083357-8690-44AC-AE7B-8E9373FFEED8}" type="datetime1">
              <a:rPr lang="tr-TR" smtClean="0"/>
              <a:pPr/>
              <a:t>8.3.2016</a:t>
            </a:fld>
            <a:endParaRPr lang="tr-TR"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tr-TR" dirty="0" smtClean="0"/>
          </a:p>
        </p:txBody>
      </p:sp>
    </p:spTree>
    <p:extLst>
      <p:ext uri="{BB962C8B-B14F-4D97-AF65-F5344CB8AC3E}">
        <p14:creationId xmlns:p14="http://schemas.microsoft.com/office/powerpoint/2010/main" val="229278580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fld id="{DD083357-8690-44AC-AE7B-8E9373FFEED8}" type="datetime1">
              <a:rPr lang="tr-TR" smtClean="0"/>
              <a:pPr/>
              <a:t>8.3.2016</a:t>
            </a:fld>
            <a:endParaRPr lang="tr-TR"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tr-TR" dirty="0" smtClean="0"/>
          </a:p>
        </p:txBody>
      </p:sp>
    </p:spTree>
    <p:extLst>
      <p:ext uri="{BB962C8B-B14F-4D97-AF65-F5344CB8AC3E}">
        <p14:creationId xmlns:p14="http://schemas.microsoft.com/office/powerpoint/2010/main" val="193752637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fld id="{DD083357-8690-44AC-AE7B-8E9373FFEED8}" type="datetime1">
              <a:rPr lang="tr-TR" smtClean="0"/>
              <a:pPr/>
              <a:t>8.3.2016</a:t>
            </a:fld>
            <a:endParaRPr lang="tr-TR"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tr-TR" dirty="0" smtClean="0"/>
          </a:p>
        </p:txBody>
      </p:sp>
    </p:spTree>
    <p:extLst>
      <p:ext uri="{BB962C8B-B14F-4D97-AF65-F5344CB8AC3E}">
        <p14:creationId xmlns:p14="http://schemas.microsoft.com/office/powerpoint/2010/main" val="401964658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fld id="{DD083357-8690-44AC-AE7B-8E9373FFEED8}" type="datetime1">
              <a:rPr lang="tr-TR" smtClean="0"/>
              <a:pPr/>
              <a:t>8.3.2016</a:t>
            </a:fld>
            <a:endParaRPr lang="tr-TR"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tr-TR" dirty="0" smtClean="0"/>
          </a:p>
        </p:txBody>
      </p:sp>
    </p:spTree>
    <p:extLst>
      <p:ext uri="{BB962C8B-B14F-4D97-AF65-F5344CB8AC3E}">
        <p14:creationId xmlns:p14="http://schemas.microsoft.com/office/powerpoint/2010/main" val="212515772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fld id="{DD083357-8690-44AC-AE7B-8E9373FFEED8}" type="datetime1">
              <a:rPr lang="tr-TR" smtClean="0"/>
              <a:pPr/>
              <a:t>8.3.2016</a:t>
            </a:fld>
            <a:endParaRPr lang="tr-TR"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tr-TR" dirty="0" smtClean="0"/>
          </a:p>
        </p:txBody>
      </p:sp>
    </p:spTree>
    <p:extLst>
      <p:ext uri="{BB962C8B-B14F-4D97-AF65-F5344CB8AC3E}">
        <p14:creationId xmlns:p14="http://schemas.microsoft.com/office/powerpoint/2010/main" val="344226480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fld id="{DD083357-8690-44AC-AE7B-8E9373FFEED8}" type="datetime1">
              <a:rPr lang="tr-TR" smtClean="0"/>
              <a:pPr/>
              <a:t>8.3.2016</a:t>
            </a:fld>
            <a:endParaRPr lang="tr-TR"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tr-TR" smtClean="0"/>
          </a:p>
        </p:txBody>
      </p:sp>
    </p:spTree>
    <p:extLst>
      <p:ext uri="{BB962C8B-B14F-4D97-AF65-F5344CB8AC3E}">
        <p14:creationId xmlns:p14="http://schemas.microsoft.com/office/powerpoint/2010/main" val="32737505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fld id="{DD083357-8690-44AC-AE7B-8E9373FFEED8}" type="datetime1">
              <a:rPr lang="tr-TR" smtClean="0"/>
              <a:pPr/>
              <a:t>8.3.2016</a:t>
            </a:fld>
            <a:endParaRPr lang="tr-TR"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tr-TR" dirty="0" smtClean="0"/>
          </a:p>
        </p:txBody>
      </p:sp>
    </p:spTree>
    <p:extLst>
      <p:ext uri="{BB962C8B-B14F-4D97-AF65-F5344CB8AC3E}">
        <p14:creationId xmlns:p14="http://schemas.microsoft.com/office/powerpoint/2010/main" val="1411724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fld id="{DD083357-8690-44AC-AE7B-8E9373FFEED8}" type="datetime1">
              <a:rPr lang="tr-TR" smtClean="0"/>
              <a:pPr/>
              <a:t>8.3.2016</a:t>
            </a:fld>
            <a:endParaRPr lang="tr-TR"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tr-TR" dirty="0" smtClean="0"/>
          </a:p>
        </p:txBody>
      </p:sp>
    </p:spTree>
    <p:extLst>
      <p:ext uri="{BB962C8B-B14F-4D97-AF65-F5344CB8AC3E}">
        <p14:creationId xmlns:p14="http://schemas.microsoft.com/office/powerpoint/2010/main" val="23766523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fld id="{DD083357-8690-44AC-AE7B-8E9373FFEED8}" type="datetime1">
              <a:rPr lang="tr-TR" smtClean="0"/>
              <a:pPr/>
              <a:t>8.3.2016</a:t>
            </a:fld>
            <a:endParaRPr lang="tr-TR"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tr-TR" dirty="0" smtClean="0"/>
          </a:p>
        </p:txBody>
      </p:sp>
    </p:spTree>
    <p:extLst>
      <p:ext uri="{BB962C8B-B14F-4D97-AF65-F5344CB8AC3E}">
        <p14:creationId xmlns:p14="http://schemas.microsoft.com/office/powerpoint/2010/main" val="2155203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fld id="{DD083357-8690-44AC-AE7B-8E9373FFEED8}" type="datetime1">
              <a:rPr lang="tr-TR" smtClean="0"/>
              <a:pPr/>
              <a:t>8.3.2016</a:t>
            </a:fld>
            <a:endParaRPr lang="tr-TR"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tr-TR" dirty="0" smtClean="0"/>
          </a:p>
        </p:txBody>
      </p:sp>
    </p:spTree>
    <p:extLst>
      <p:ext uri="{BB962C8B-B14F-4D97-AF65-F5344CB8AC3E}">
        <p14:creationId xmlns:p14="http://schemas.microsoft.com/office/powerpoint/2010/main" val="6554733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fld id="{DD083357-8690-44AC-AE7B-8E9373FFEED8}" type="datetime1">
              <a:rPr lang="tr-TR" smtClean="0"/>
              <a:pPr/>
              <a:t>8.3.2016</a:t>
            </a:fld>
            <a:endParaRPr lang="tr-TR"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tr-TR" dirty="0" smtClean="0"/>
          </a:p>
        </p:txBody>
      </p:sp>
    </p:spTree>
    <p:extLst>
      <p:ext uri="{BB962C8B-B14F-4D97-AF65-F5344CB8AC3E}">
        <p14:creationId xmlns:p14="http://schemas.microsoft.com/office/powerpoint/2010/main" val="778145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7707CAC-6B69-4B48-98AB-87EE24E32D7E}" type="datetimeFigureOut">
              <a:rPr lang="tr-TR" smtClean="0"/>
              <a:t>8.3.2016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FA55B1-A55D-4B62-8794-2A2F0308E499}" type="slidenum">
              <a:rPr lang="tr-TR" smtClean="0"/>
              <a:t>‹#›</a:t>
            </a:fld>
            <a:endParaRPr lang="tr-TR"/>
          </a:p>
        </p:txBody>
      </p:sp>
    </p:spTree>
    <p:extLst>
      <p:ext uri="{BB962C8B-B14F-4D97-AF65-F5344CB8AC3E}">
        <p14:creationId xmlns:p14="http://schemas.microsoft.com/office/powerpoint/2010/main" val="1124668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7707CAC-6B69-4B48-98AB-87EE24E32D7E}" type="datetimeFigureOut">
              <a:rPr lang="tr-TR" smtClean="0"/>
              <a:t>8.3.2016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FA55B1-A55D-4B62-8794-2A2F0308E499}" type="slidenum">
              <a:rPr lang="tr-TR" smtClean="0"/>
              <a:t>‹#›</a:t>
            </a:fld>
            <a:endParaRPr lang="tr-TR"/>
          </a:p>
        </p:txBody>
      </p:sp>
    </p:spTree>
    <p:extLst>
      <p:ext uri="{BB962C8B-B14F-4D97-AF65-F5344CB8AC3E}">
        <p14:creationId xmlns:p14="http://schemas.microsoft.com/office/powerpoint/2010/main" val="1491009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7707CAC-6B69-4B48-98AB-87EE24E32D7E}" type="datetimeFigureOut">
              <a:rPr lang="tr-TR" smtClean="0"/>
              <a:t>8.3.2016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FA55B1-A55D-4B62-8794-2A2F0308E499}" type="slidenum">
              <a:rPr lang="tr-TR" smtClean="0"/>
              <a:t>‹#›</a:t>
            </a:fld>
            <a:endParaRPr lang="tr-TR"/>
          </a:p>
        </p:txBody>
      </p:sp>
    </p:spTree>
    <p:extLst>
      <p:ext uri="{BB962C8B-B14F-4D97-AF65-F5344CB8AC3E}">
        <p14:creationId xmlns:p14="http://schemas.microsoft.com/office/powerpoint/2010/main" val="1113407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7707CAC-6B69-4B48-98AB-87EE24E32D7E}" type="datetimeFigureOut">
              <a:rPr lang="tr-TR" smtClean="0"/>
              <a:t>8.3.2016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FA55B1-A55D-4B62-8794-2A2F0308E499}" type="slidenum">
              <a:rPr lang="tr-TR" smtClean="0"/>
              <a:t>‹#›</a:t>
            </a:fld>
            <a:endParaRPr lang="tr-TR"/>
          </a:p>
        </p:txBody>
      </p:sp>
    </p:spTree>
    <p:extLst>
      <p:ext uri="{BB962C8B-B14F-4D97-AF65-F5344CB8AC3E}">
        <p14:creationId xmlns:p14="http://schemas.microsoft.com/office/powerpoint/2010/main" val="1132853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7707CAC-6B69-4B48-98AB-87EE24E32D7E}" type="datetimeFigureOut">
              <a:rPr lang="tr-TR" smtClean="0"/>
              <a:t>8.3.2016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FA55B1-A55D-4B62-8794-2A2F0308E499}" type="slidenum">
              <a:rPr lang="tr-TR" smtClean="0"/>
              <a:t>‹#›</a:t>
            </a:fld>
            <a:endParaRPr lang="tr-TR"/>
          </a:p>
        </p:txBody>
      </p:sp>
    </p:spTree>
    <p:extLst>
      <p:ext uri="{BB962C8B-B14F-4D97-AF65-F5344CB8AC3E}">
        <p14:creationId xmlns:p14="http://schemas.microsoft.com/office/powerpoint/2010/main" val="1089540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7707CAC-6B69-4B48-98AB-87EE24E32D7E}" type="datetimeFigureOut">
              <a:rPr lang="tr-TR" smtClean="0"/>
              <a:t>8.3.2016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CFA55B1-A55D-4B62-8794-2A2F0308E499}" type="slidenum">
              <a:rPr lang="tr-TR" smtClean="0"/>
              <a:t>‹#›</a:t>
            </a:fld>
            <a:endParaRPr lang="tr-TR"/>
          </a:p>
        </p:txBody>
      </p:sp>
    </p:spTree>
    <p:extLst>
      <p:ext uri="{BB962C8B-B14F-4D97-AF65-F5344CB8AC3E}">
        <p14:creationId xmlns:p14="http://schemas.microsoft.com/office/powerpoint/2010/main" val="3060953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düzenlemek için tıklatın</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7707CAC-6B69-4B48-98AB-87EE24E32D7E}" type="datetimeFigureOut">
              <a:rPr lang="tr-TR" smtClean="0"/>
              <a:t>8.3.2016</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CFA55B1-A55D-4B62-8794-2A2F0308E499}" type="slidenum">
              <a:rPr lang="tr-TR" smtClean="0"/>
              <a:t>‹#›</a:t>
            </a:fld>
            <a:endParaRPr lang="tr-TR"/>
          </a:p>
        </p:txBody>
      </p:sp>
    </p:spTree>
    <p:extLst>
      <p:ext uri="{BB962C8B-B14F-4D97-AF65-F5344CB8AC3E}">
        <p14:creationId xmlns:p14="http://schemas.microsoft.com/office/powerpoint/2010/main" val="3582066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7707CAC-6B69-4B48-98AB-87EE24E32D7E}" type="datetimeFigureOut">
              <a:rPr lang="tr-TR" smtClean="0"/>
              <a:t>8.3.2016</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CFA55B1-A55D-4B62-8794-2A2F0308E499}" type="slidenum">
              <a:rPr lang="tr-TR" smtClean="0"/>
              <a:t>‹#›</a:t>
            </a:fld>
            <a:endParaRPr lang="tr-TR"/>
          </a:p>
        </p:txBody>
      </p:sp>
    </p:spTree>
    <p:extLst>
      <p:ext uri="{BB962C8B-B14F-4D97-AF65-F5344CB8AC3E}">
        <p14:creationId xmlns:p14="http://schemas.microsoft.com/office/powerpoint/2010/main" val="1570551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7707CAC-6B69-4B48-98AB-87EE24E32D7E}" type="datetimeFigureOut">
              <a:rPr lang="tr-TR" smtClean="0"/>
              <a:t>8.3.2016</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CFA55B1-A55D-4B62-8794-2A2F0308E499}" type="slidenum">
              <a:rPr lang="tr-TR" smtClean="0"/>
              <a:t>‹#›</a:t>
            </a:fld>
            <a:endParaRPr lang="tr-TR"/>
          </a:p>
        </p:txBody>
      </p:sp>
    </p:spTree>
    <p:extLst>
      <p:ext uri="{BB962C8B-B14F-4D97-AF65-F5344CB8AC3E}">
        <p14:creationId xmlns:p14="http://schemas.microsoft.com/office/powerpoint/2010/main" val="3481654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7707CAC-6B69-4B48-98AB-87EE24E32D7E}" type="datetimeFigureOut">
              <a:rPr lang="tr-TR" smtClean="0"/>
              <a:t>8.3.2016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CFA55B1-A55D-4B62-8794-2A2F0308E499}" type="slidenum">
              <a:rPr lang="tr-TR" smtClean="0"/>
              <a:t>‹#›</a:t>
            </a:fld>
            <a:endParaRPr lang="tr-TR"/>
          </a:p>
        </p:txBody>
      </p:sp>
    </p:spTree>
    <p:extLst>
      <p:ext uri="{BB962C8B-B14F-4D97-AF65-F5344CB8AC3E}">
        <p14:creationId xmlns:p14="http://schemas.microsoft.com/office/powerpoint/2010/main" val="781823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7707CAC-6B69-4B48-98AB-87EE24E32D7E}" type="datetimeFigureOut">
              <a:rPr lang="tr-TR" smtClean="0"/>
              <a:t>8.3.2016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CFA55B1-A55D-4B62-8794-2A2F0308E499}" type="slidenum">
              <a:rPr lang="tr-TR" smtClean="0"/>
              <a:t>‹#›</a:t>
            </a:fld>
            <a:endParaRPr lang="tr-TR"/>
          </a:p>
        </p:txBody>
      </p:sp>
    </p:spTree>
    <p:extLst>
      <p:ext uri="{BB962C8B-B14F-4D97-AF65-F5344CB8AC3E}">
        <p14:creationId xmlns:p14="http://schemas.microsoft.com/office/powerpoint/2010/main" val="3893932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7707CAC-6B69-4B48-98AB-87EE24E32D7E}" type="datetimeFigureOut">
              <a:rPr lang="tr-TR" smtClean="0"/>
              <a:t>8.3.2016</a:t>
            </a:fld>
            <a:endParaRPr lang="tr-T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CFA55B1-A55D-4B62-8794-2A2F0308E499}" type="slidenum">
              <a:rPr lang="tr-TR" smtClean="0"/>
              <a:t>‹#›</a:t>
            </a:fld>
            <a:endParaRPr lang="tr-TR"/>
          </a:p>
        </p:txBody>
      </p:sp>
    </p:spTree>
    <p:extLst>
      <p:ext uri="{BB962C8B-B14F-4D97-AF65-F5344CB8AC3E}">
        <p14:creationId xmlns:p14="http://schemas.microsoft.com/office/powerpoint/2010/main" val="18229515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file:///C:\Users\Bahtiyar%20TOLUNAY\Desktop\YAZI&#350;MALAR\_Bilgi%20Notu\2015%2012%2023%20Aday%20&#214;&#287;retmen%20Yeti&#351;tirme%20S&#252;reci%208\Form%202%20MEB%20-%20OTMG%20K&#305;lavuzu%20s.%2062.docx"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file:///C:\Users\Bahtiyar%20TOLUNAY\Desktop\YAZI&#350;MALAR\_Bilgi%20Notu\2015%2012%2023%20Aday%20&#214;&#287;retmen%20Yeti&#351;tirme%20S&#252;reci%208\Kitap%20ve%20Film%20Listeleri\Kitap-Listesi%20&#214;&#287;retmenlerin%20okumas&#305;%20gereken%20kitaptar.docx"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file:///C:\Users\Bahtiyar%20TOLUNAY\Desktop\YAZI&#350;MALAR\_Bilgi%20Notu\2015%2012%2023%20Aday%20&#214;&#287;retmen%20Yeti&#351;tirme%20S&#252;reci%208\Kitap%20ve%20Film%20Listeleri\Film%20Listesi.docx"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Excel__al__ma_Sayfas_1.xlsx"/></Relationships>
</file>

<file path=ppt/slides/_rels/slide4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4 Veri Yer Tutucusu"/>
          <p:cNvSpPr>
            <a:spLocks noGrp="1"/>
          </p:cNvSpPr>
          <p:nvPr>
            <p:ph type="dt" sz="half" idx="10"/>
          </p:nvPr>
        </p:nvSpPr>
        <p:spPr bwMode="auto">
          <a:xfrm>
            <a:off x="6322759" y="6153150"/>
            <a:ext cx="2476500" cy="476250"/>
          </a:xfrm>
          <a:noFill/>
          <a:ln>
            <a:miter lim="800000"/>
            <a:headEnd/>
            <a:tailEnd/>
          </a:ln>
        </p:spPr>
        <p:txBody>
          <a:bodyPr vert="horz" wrap="square" lIns="91440" tIns="45720" rIns="91440" bIns="45720" numCol="1" compatLnSpc="1">
            <a:prstTxWarp prst="textNoShape">
              <a:avLst/>
            </a:prstTxWarp>
          </a:bodyPr>
          <a:lstStyle/>
          <a:p>
            <a:fld id="{65ADFA7E-12FE-4CAF-A358-F6760341E929}" type="datetime1">
              <a:rPr lang="tr-TR" smtClean="0"/>
              <a:pPr/>
              <a:t>8.3.2016</a:t>
            </a:fld>
            <a:endParaRPr lang="tr-TR" smtClean="0"/>
          </a:p>
        </p:txBody>
      </p:sp>
      <p:sp>
        <p:nvSpPr>
          <p:cNvPr id="6149" name="5 Altbilgi Yer Tutucusu"/>
          <p:cNvSpPr>
            <a:spLocks noGrp="1"/>
          </p:cNvSpPr>
          <p:nvPr>
            <p:ph type="ftr" sz="quarter" idx="11"/>
          </p:nvPr>
        </p:nvSpPr>
        <p:spPr bwMode="auto">
          <a:xfrm>
            <a:off x="914400" y="6172200"/>
            <a:ext cx="5097463" cy="457200"/>
          </a:xfrm>
          <a:noFill/>
          <a:ln>
            <a:miter lim="800000"/>
            <a:headEnd/>
            <a:tailEnd/>
          </a:ln>
        </p:spPr>
        <p:txBody>
          <a:bodyPr vert="horz" wrap="square" lIns="91440" tIns="45720" rIns="91440" bIns="45720" numCol="1" compatLnSpc="1">
            <a:prstTxWarp prst="textNoShape">
              <a:avLst/>
            </a:prstTxWarp>
          </a:bodyPr>
          <a:lstStyle/>
          <a:p>
            <a:r>
              <a:rPr lang="tr-TR" sz="1200" dirty="0" smtClean="0"/>
              <a:t>Hazırlayan: Mustafa </a:t>
            </a:r>
            <a:r>
              <a:rPr lang="tr-TR" sz="1200" dirty="0" smtClean="0"/>
              <a:t>AYDIN</a:t>
            </a:r>
            <a:endParaRPr lang="tr-TR" sz="1200" dirty="0" smtClean="0"/>
          </a:p>
        </p:txBody>
      </p:sp>
      <p:sp>
        <p:nvSpPr>
          <p:cNvPr id="4" name="5 Slayt Numarası Yer Tutucusu"/>
          <p:cNvSpPr>
            <a:spLocks noGrp="1"/>
          </p:cNvSpPr>
          <p:nvPr>
            <p:ph type="sldNum" sz="quarter" idx="12"/>
          </p:nvPr>
        </p:nvSpPr>
        <p:spPr/>
        <p:txBody>
          <a:bodyPr/>
          <a:lstStyle/>
          <a:p>
            <a:pPr>
              <a:defRPr/>
            </a:pPr>
            <a:fld id="{6B8AAEA2-8863-4619-BDCE-086FCF89973B}" type="slidenum">
              <a:rPr lang="tr-TR"/>
              <a:pPr>
                <a:defRPr/>
              </a:pPr>
              <a:t>1</a:t>
            </a:fld>
            <a:endParaRPr lang="tr-TR"/>
          </a:p>
        </p:txBody>
      </p:sp>
      <p:sp>
        <p:nvSpPr>
          <p:cNvPr id="6" name="Rectangle 4"/>
          <p:cNvSpPr>
            <a:spLocks noChangeArrowheads="1"/>
          </p:cNvSpPr>
          <p:nvPr/>
        </p:nvSpPr>
        <p:spPr bwMode="auto">
          <a:xfrm>
            <a:off x="0" y="116633"/>
            <a:ext cx="9144000" cy="6026362"/>
          </a:xfrm>
          <a:prstGeom prst="rect">
            <a:avLst/>
          </a:prstGeom>
          <a:noFill/>
          <a:ln w="9525">
            <a:noFill/>
            <a:miter lim="800000"/>
            <a:headEnd/>
            <a:tailEnd/>
          </a:ln>
          <a:effectLst/>
        </p:spPr>
        <p:txBody>
          <a:bodyPr lIns="92075" tIns="46038" rIns="92075" bIns="46038" anchor="b"/>
          <a:lstStyle/>
          <a:p>
            <a:pPr algn="ctr">
              <a:defRPr/>
            </a:pPr>
            <a:r>
              <a:rPr lang="tr-TR" sz="2400" b="1" dirty="0" smtClean="0">
                <a:solidFill>
                  <a:srgbClr val="336699"/>
                </a:solidFill>
                <a:effectLst>
                  <a:outerShdw blurRad="38100" dist="38100" dir="2700000" algn="tl">
                    <a:srgbClr val="000000">
                      <a:alpha val="43137"/>
                    </a:srgbClr>
                  </a:outerShdw>
                </a:effectLst>
                <a:latin typeface="Calibri" pitchFamily="34" charset="0"/>
                <a:cs typeface="Calibri" pitchFamily="34" charset="0"/>
              </a:rPr>
              <a:t>TC</a:t>
            </a:r>
            <a:r>
              <a:rPr lang="tr-TR" sz="2400" b="1" dirty="0">
                <a:solidFill>
                  <a:srgbClr val="336699"/>
                </a:solidFill>
                <a:effectLst>
                  <a:outerShdw blurRad="38100" dist="38100" dir="2700000" algn="tl">
                    <a:srgbClr val="000000">
                      <a:alpha val="43137"/>
                    </a:srgbClr>
                  </a:outerShdw>
                </a:effectLst>
                <a:latin typeface="Calibri" pitchFamily="34" charset="0"/>
                <a:cs typeface="Calibri" pitchFamily="34" charset="0"/>
              </a:rPr>
              <a:t/>
            </a:r>
            <a:br>
              <a:rPr lang="tr-TR" sz="2400" b="1" dirty="0">
                <a:solidFill>
                  <a:srgbClr val="336699"/>
                </a:solidFill>
                <a:effectLst>
                  <a:outerShdw blurRad="38100" dist="38100" dir="2700000" algn="tl">
                    <a:srgbClr val="000000">
                      <a:alpha val="43137"/>
                    </a:srgbClr>
                  </a:outerShdw>
                </a:effectLst>
                <a:latin typeface="Calibri" pitchFamily="34" charset="0"/>
                <a:cs typeface="Calibri" pitchFamily="34" charset="0"/>
              </a:rPr>
            </a:br>
            <a:r>
              <a:rPr lang="tr-TR" sz="2400" b="1" dirty="0">
                <a:solidFill>
                  <a:srgbClr val="336699"/>
                </a:solidFill>
                <a:effectLst>
                  <a:outerShdw blurRad="38100" dist="38100" dir="2700000" algn="tl">
                    <a:srgbClr val="000000">
                      <a:alpha val="43137"/>
                    </a:srgbClr>
                  </a:outerShdw>
                </a:effectLst>
                <a:latin typeface="Calibri" pitchFamily="34" charset="0"/>
                <a:cs typeface="Calibri" pitchFamily="34" charset="0"/>
              </a:rPr>
              <a:t>GEBZE KAYMAKAMLIĞI </a:t>
            </a:r>
            <a:br>
              <a:rPr lang="tr-TR" sz="2400" b="1" dirty="0">
                <a:solidFill>
                  <a:srgbClr val="336699"/>
                </a:solidFill>
                <a:effectLst>
                  <a:outerShdw blurRad="38100" dist="38100" dir="2700000" algn="tl">
                    <a:srgbClr val="000000">
                      <a:alpha val="43137"/>
                    </a:srgbClr>
                  </a:outerShdw>
                </a:effectLst>
                <a:latin typeface="Calibri" pitchFamily="34" charset="0"/>
                <a:cs typeface="Calibri" pitchFamily="34" charset="0"/>
              </a:rPr>
            </a:br>
            <a:r>
              <a:rPr lang="tr-TR" sz="2400" b="1" dirty="0">
                <a:solidFill>
                  <a:srgbClr val="336699"/>
                </a:solidFill>
                <a:effectLst>
                  <a:outerShdw blurRad="38100" dist="38100" dir="2700000" algn="tl">
                    <a:srgbClr val="000000">
                      <a:alpha val="43137"/>
                    </a:srgbClr>
                  </a:outerShdw>
                </a:effectLst>
                <a:latin typeface="Calibri" pitchFamily="34" charset="0"/>
                <a:cs typeface="Calibri" pitchFamily="34" charset="0"/>
              </a:rPr>
              <a:t>İLÇE MİLLİ EĞİTİM MÜDÜRLÜĞÜ</a:t>
            </a:r>
          </a:p>
          <a:p>
            <a:pPr algn="ctr">
              <a:defRPr/>
            </a:pPr>
            <a:endParaRPr lang="tr-TR" sz="2800" b="1" dirty="0" smtClean="0">
              <a:solidFill>
                <a:srgbClr val="C00000"/>
              </a:solidFill>
              <a:effectLst>
                <a:outerShdw blurRad="38100" dist="38100" dir="2700000" algn="tl">
                  <a:srgbClr val="000000">
                    <a:alpha val="43137"/>
                  </a:srgbClr>
                </a:outerShdw>
              </a:effectLst>
              <a:latin typeface="Calibri" pitchFamily="34" charset="0"/>
              <a:cs typeface="Calibri" pitchFamily="34" charset="0"/>
            </a:endParaRPr>
          </a:p>
          <a:p>
            <a:pPr algn="ctr">
              <a:defRPr/>
            </a:pPr>
            <a:endParaRPr lang="tr-TR" sz="2800" b="1" dirty="0" smtClean="0">
              <a:solidFill>
                <a:srgbClr val="C00000"/>
              </a:solidFill>
              <a:effectLst>
                <a:outerShdw blurRad="38100" dist="38100" dir="2700000" algn="tl">
                  <a:srgbClr val="000000">
                    <a:alpha val="43137"/>
                  </a:srgbClr>
                </a:outerShdw>
              </a:effectLst>
              <a:latin typeface="Calibri" pitchFamily="34" charset="0"/>
              <a:cs typeface="Calibri" pitchFamily="34" charset="0"/>
            </a:endParaRPr>
          </a:p>
          <a:p>
            <a:pPr algn="ctr">
              <a:defRPr/>
            </a:pPr>
            <a:r>
              <a:rPr lang="tr-TR" sz="4800" b="1" dirty="0" smtClean="0">
                <a:solidFill>
                  <a:srgbClr val="C00000"/>
                </a:solidFill>
                <a:effectLst>
                  <a:outerShdw blurRad="38100" dist="38100" dir="2700000" algn="tl">
                    <a:srgbClr val="000000">
                      <a:alpha val="43137"/>
                    </a:srgbClr>
                  </a:outerShdw>
                </a:effectLst>
                <a:latin typeface="Calibri" pitchFamily="34" charset="0"/>
                <a:cs typeface="Calibri" pitchFamily="34" charset="0"/>
              </a:rPr>
              <a:t>GEBZE İLÇESİ </a:t>
            </a:r>
          </a:p>
          <a:p>
            <a:pPr algn="ctr">
              <a:defRPr/>
            </a:pPr>
            <a:r>
              <a:rPr lang="tr-TR" sz="4800" b="1" dirty="0" smtClean="0">
                <a:solidFill>
                  <a:srgbClr val="C00000"/>
                </a:solidFill>
                <a:effectLst>
                  <a:outerShdw blurRad="38100" dist="38100" dir="2700000" algn="tl">
                    <a:srgbClr val="000000">
                      <a:alpha val="43137"/>
                    </a:srgbClr>
                  </a:outerShdw>
                </a:effectLst>
                <a:latin typeface="Calibri" pitchFamily="34" charset="0"/>
                <a:cs typeface="Calibri" pitchFamily="34" charset="0"/>
              </a:rPr>
              <a:t>ADAY ÖĞRETMENLERİN </a:t>
            </a:r>
            <a:r>
              <a:rPr lang="tr-TR" sz="4800" b="1" dirty="0">
                <a:solidFill>
                  <a:srgbClr val="C00000"/>
                </a:solidFill>
                <a:effectLst>
                  <a:outerShdw blurRad="38100" dist="38100" dir="2700000" algn="tl">
                    <a:srgbClr val="000000">
                      <a:alpha val="43137"/>
                    </a:srgbClr>
                  </a:outerShdw>
                </a:effectLst>
                <a:latin typeface="Calibri" pitchFamily="34" charset="0"/>
                <a:cs typeface="Calibri" pitchFamily="34" charset="0"/>
              </a:rPr>
              <a:t>YETİŞTİRİLMESİ </a:t>
            </a:r>
            <a:r>
              <a:rPr lang="tr-TR" sz="4800" b="1" dirty="0" smtClean="0">
                <a:solidFill>
                  <a:srgbClr val="C00000"/>
                </a:solidFill>
                <a:effectLst>
                  <a:outerShdw blurRad="38100" dist="38100" dir="2700000" algn="tl">
                    <a:srgbClr val="000000">
                      <a:alpha val="43137"/>
                    </a:srgbClr>
                  </a:outerShdw>
                </a:effectLst>
                <a:latin typeface="Calibri" pitchFamily="34" charset="0"/>
                <a:cs typeface="Calibri" pitchFamily="34" charset="0"/>
              </a:rPr>
              <a:t>SÜRECİ</a:t>
            </a:r>
            <a:endParaRPr lang="tr-TR" sz="4800" b="1" dirty="0">
              <a:solidFill>
                <a:srgbClr val="C00000"/>
              </a:solidFill>
              <a:effectLst>
                <a:outerShdw blurRad="38100" dist="38100" dir="2700000" algn="tl">
                  <a:srgbClr val="000000">
                    <a:alpha val="43137"/>
                  </a:srgbClr>
                </a:outerShdw>
              </a:effectLst>
              <a:latin typeface="Calibri" pitchFamily="34" charset="0"/>
              <a:cs typeface="Calibri" pitchFamily="34" charset="0"/>
            </a:endParaRPr>
          </a:p>
          <a:p>
            <a:pPr algn="ctr">
              <a:defRPr/>
            </a:pPr>
            <a:endParaRPr lang="tr-TR" sz="3600" dirty="0" smtClean="0">
              <a:solidFill>
                <a:srgbClr val="C00000"/>
              </a:solidFill>
              <a:effectLst>
                <a:outerShdw blurRad="38100" dist="38100" dir="2700000" algn="tl">
                  <a:srgbClr val="000000">
                    <a:alpha val="43137"/>
                  </a:srgbClr>
                </a:outerShdw>
              </a:effectLst>
              <a:latin typeface="Calibri" pitchFamily="34" charset="0"/>
              <a:cs typeface="Calibri" pitchFamily="34" charset="0"/>
            </a:endParaRPr>
          </a:p>
          <a:p>
            <a:pPr algn="ctr">
              <a:defRPr/>
            </a:pPr>
            <a:endParaRPr lang="tr-TR" sz="3600" dirty="0">
              <a:solidFill>
                <a:srgbClr val="C00000"/>
              </a:solidFill>
              <a:effectLst>
                <a:outerShdw blurRad="38100" dist="38100" dir="2700000" algn="tl">
                  <a:srgbClr val="000000">
                    <a:alpha val="43137"/>
                  </a:srgbClr>
                </a:outerShdw>
              </a:effectLst>
              <a:latin typeface="Calibri" pitchFamily="34" charset="0"/>
              <a:cs typeface="Calibri" pitchFamily="34" charset="0"/>
            </a:endParaRPr>
          </a:p>
          <a:p>
            <a:pPr algn="ctr">
              <a:defRPr/>
            </a:pPr>
            <a:endParaRPr lang="tr-TR" sz="2400" dirty="0">
              <a:solidFill>
                <a:schemeClr val="tx2"/>
              </a:solidFill>
              <a:effectLst>
                <a:outerShdw blurRad="38100" dist="38100" dir="2700000" algn="tl">
                  <a:srgbClr val="000000">
                    <a:alpha val="43137"/>
                  </a:srgbClr>
                </a:outerShdw>
              </a:effectLst>
              <a:latin typeface="Calibri" pitchFamily="34" charset="0"/>
              <a:cs typeface="Calibri" pitchFamily="34" charset="0"/>
            </a:endParaRPr>
          </a:p>
          <a:p>
            <a:pPr algn="ctr">
              <a:defRPr/>
            </a:pPr>
            <a:r>
              <a:rPr lang="tr-TR" sz="2400" dirty="0" smtClean="0">
                <a:solidFill>
                  <a:schemeClr val="tx2"/>
                </a:solidFill>
                <a:effectLst>
                  <a:outerShdw blurRad="38100" dist="38100" dir="2700000" algn="tl">
                    <a:srgbClr val="000000">
                      <a:alpha val="43137"/>
                    </a:srgbClr>
                  </a:outerShdw>
                </a:effectLst>
                <a:latin typeface="Calibri" pitchFamily="34" charset="0"/>
                <a:cs typeface="Calibri" pitchFamily="34" charset="0"/>
              </a:rPr>
              <a:t>2015-2016 </a:t>
            </a:r>
            <a:r>
              <a:rPr lang="tr-TR" sz="2400" dirty="0">
                <a:solidFill>
                  <a:schemeClr val="tx2"/>
                </a:solidFill>
                <a:effectLst>
                  <a:outerShdw blurRad="38100" dist="38100" dir="2700000" algn="tl">
                    <a:srgbClr val="000000">
                      <a:alpha val="43137"/>
                    </a:srgbClr>
                  </a:outerShdw>
                </a:effectLst>
                <a:latin typeface="Calibri" pitchFamily="34" charset="0"/>
                <a:cs typeface="Calibri" pitchFamily="34" charset="0"/>
              </a:rPr>
              <a:t>ÖĞRETİM YILI</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0" fill="hold"/>
                                        <p:tgtEl>
                                          <p:spTgt spid="6"/>
                                        </p:tgtEl>
                                        <p:attrNameLst>
                                          <p:attrName>ppt_x</p:attrName>
                                        </p:attrNameLst>
                                      </p:cBhvr>
                                      <p:tavLst>
                                        <p:tav tm="0">
                                          <p:val>
                                            <p:strVal val="#ppt_x"/>
                                          </p:val>
                                        </p:tav>
                                        <p:tav tm="100000">
                                          <p:val>
                                            <p:strVal val="#ppt_x"/>
                                          </p:val>
                                        </p:tav>
                                      </p:tavLst>
                                    </p:anim>
                                    <p:anim calcmode="lin" valueType="num">
                                      <p:cBhvr additive="base">
                                        <p:cTn id="8" dur="50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6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6376DE8B-75C8-4064-9F54-71295E2947E9}" type="datetime1">
              <a:rPr lang="tr-TR" smtClean="0"/>
              <a:pPr/>
              <a:t>8.3.2016</a:t>
            </a:fld>
            <a:endParaRPr lang="tr-TR" smtClean="0"/>
          </a:p>
        </p:txBody>
      </p:sp>
      <p:sp>
        <p:nvSpPr>
          <p:cNvPr id="7174" name="7 Altbilgi Yer Tutucusu"/>
          <p:cNvSpPr>
            <a:spLocks noGrp="1"/>
          </p:cNvSpPr>
          <p:nvPr>
            <p:ph type="ftr" sz="quarter" idx="11"/>
          </p:nvPr>
        </p:nvSpPr>
        <p:spPr bwMode="auto">
          <a:xfrm>
            <a:off x="1835696" y="6400800"/>
            <a:ext cx="4233863" cy="457200"/>
          </a:xfrm>
          <a:noFill/>
          <a:ln>
            <a:miter lim="800000"/>
            <a:headEnd/>
            <a:tailEnd/>
          </a:ln>
        </p:spPr>
        <p:txBody>
          <a:bodyPr vert="horz" wrap="square" lIns="91440" tIns="45720" rIns="91440" bIns="45720" numCol="1" compatLnSpc="1">
            <a:prstTxWarp prst="textNoShape">
              <a:avLst/>
            </a:prstTxWarp>
          </a:bodyPr>
          <a:lstStyle/>
          <a:p>
            <a:r>
              <a:rPr lang="tr-TR" sz="1200" dirty="0" smtClean="0"/>
              <a:t>Hazırlayan: Mustafa </a:t>
            </a:r>
            <a:r>
              <a:rPr lang="tr-TR" sz="1200" dirty="0" smtClean="0"/>
              <a:t>AYDIN</a:t>
            </a:r>
            <a:endParaRPr lang="tr-TR" sz="1200" dirty="0" smtClean="0"/>
          </a:p>
        </p:txBody>
      </p:sp>
      <p:sp>
        <p:nvSpPr>
          <p:cNvPr id="6" name="5 Slayt Numarası Yer Tutucusu"/>
          <p:cNvSpPr>
            <a:spLocks noGrp="1"/>
          </p:cNvSpPr>
          <p:nvPr>
            <p:ph type="sldNum" sz="quarter" idx="12"/>
          </p:nvPr>
        </p:nvSpPr>
        <p:spPr/>
        <p:txBody>
          <a:bodyPr/>
          <a:lstStyle/>
          <a:p>
            <a:pPr>
              <a:defRPr/>
            </a:pPr>
            <a:fld id="{4DEA143D-7771-4EA1-8974-E8684EF9A219}" type="slidenum">
              <a:rPr lang="tr-TR"/>
              <a:pPr>
                <a:defRPr/>
              </a:pPr>
              <a:t>10</a:t>
            </a:fld>
            <a:endParaRPr lang="tr-TR"/>
          </a:p>
        </p:txBody>
      </p:sp>
      <p:sp>
        <p:nvSpPr>
          <p:cNvPr id="7177" name="8 Metin kutusu"/>
          <p:cNvSpPr txBox="1">
            <a:spLocks noChangeArrowheads="1"/>
          </p:cNvSpPr>
          <p:nvPr/>
        </p:nvSpPr>
        <p:spPr bwMode="auto">
          <a:xfrm>
            <a:off x="36513" y="260350"/>
            <a:ext cx="9144000" cy="585788"/>
          </a:xfrm>
          <a:prstGeom prst="rect">
            <a:avLst/>
          </a:prstGeom>
          <a:noFill/>
          <a:ln w="9525">
            <a:noFill/>
            <a:miter lim="800000"/>
            <a:headEnd/>
            <a:tailEnd/>
          </a:ln>
        </p:spPr>
        <p:txBody>
          <a:bodyPr>
            <a:spAutoFit/>
          </a:bodyPr>
          <a:lstStyle/>
          <a:p>
            <a:pPr algn="ctr"/>
            <a:r>
              <a:rPr lang="tr-TR" sz="1400" b="1" i="1" dirty="0">
                <a:solidFill>
                  <a:srgbClr val="336699"/>
                </a:solidFill>
                <a:latin typeface="Calibri" pitchFamily="34" charset="0"/>
                <a:cs typeface="Calibri" pitchFamily="34" charset="0"/>
              </a:rPr>
              <a:t>GEBZE İLÇE MİLLİ EĞİTİM MÜDÜRLÜĞÜ ADAY ÖĞRETMENLERİN </a:t>
            </a:r>
            <a:r>
              <a:rPr lang="tr-TR" sz="1400" b="1" i="1" dirty="0" smtClean="0">
                <a:solidFill>
                  <a:srgbClr val="336699"/>
                </a:solidFill>
                <a:latin typeface="Calibri" pitchFamily="34" charset="0"/>
                <a:cs typeface="Calibri" pitchFamily="34" charset="0"/>
              </a:rPr>
              <a:t>YETİŞTİRME SÜRECİ</a:t>
            </a:r>
            <a:endParaRPr lang="tr-TR" sz="1400" b="1" i="1" dirty="0">
              <a:solidFill>
                <a:srgbClr val="336699"/>
              </a:solidFill>
              <a:latin typeface="Calibri" pitchFamily="34" charset="0"/>
              <a:cs typeface="Calibri" pitchFamily="34" charset="0"/>
            </a:endParaRPr>
          </a:p>
          <a:p>
            <a:pPr algn="ctr"/>
            <a:r>
              <a:rPr lang="tr-TR" b="1" i="1" dirty="0">
                <a:solidFill>
                  <a:srgbClr val="FF0000"/>
                </a:solidFill>
                <a:latin typeface="Calibri" pitchFamily="34" charset="0"/>
                <a:cs typeface="Calibri" pitchFamily="34" charset="0"/>
              </a:rPr>
              <a:t>ADAY ÖĞRETMEN YETİŞTİRME SÜRECİNE İLİŞKİN YÖNERGE</a:t>
            </a:r>
            <a:endParaRPr lang="tr-TR" b="1" i="1" dirty="0">
              <a:solidFill>
                <a:srgbClr val="FF0000"/>
              </a:solidFill>
              <a:latin typeface="Calibri" pitchFamily="34" charset="0"/>
              <a:cs typeface="Calibri" pitchFamily="34" charset="0"/>
            </a:endParaRPr>
          </a:p>
        </p:txBody>
      </p:sp>
      <p:sp>
        <p:nvSpPr>
          <p:cNvPr id="2" name="Dikdörtgen 1"/>
          <p:cNvSpPr/>
          <p:nvPr/>
        </p:nvSpPr>
        <p:spPr>
          <a:xfrm>
            <a:off x="146304" y="1087382"/>
            <a:ext cx="8743888" cy="4481227"/>
          </a:xfrm>
          <a:prstGeom prst="rect">
            <a:avLst/>
          </a:prstGeom>
        </p:spPr>
        <p:txBody>
          <a:bodyPr wrap="square">
            <a:spAutoFit/>
          </a:bodyPr>
          <a:lstStyle/>
          <a:p>
            <a:pPr marL="450215" algn="just">
              <a:lnSpc>
                <a:spcPct val="115000"/>
              </a:lnSpc>
              <a:spcAft>
                <a:spcPts val="0"/>
              </a:spcAft>
            </a:pPr>
            <a:r>
              <a:rPr lang="tr-TR" sz="32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Eğitim kurumu yöneticilerinin görevleri</a:t>
            </a:r>
            <a:endParaRPr lang="tr-TR" sz="28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tr-TR" sz="2400" b="1" dirty="0">
                <a:latin typeface="Times New Roman" panose="02020603050405020304" pitchFamily="18" charset="0"/>
                <a:ea typeface="Times New Roman" panose="02020603050405020304" pitchFamily="18" charset="0"/>
                <a:cs typeface="Times New Roman" panose="02020603050405020304" pitchFamily="18" charset="0"/>
              </a:rPr>
              <a:t>	MADDE 10- </a:t>
            </a:r>
            <a:r>
              <a:rPr lang="tr-TR" sz="2400" dirty="0">
                <a:latin typeface="Times New Roman" panose="02020603050405020304" pitchFamily="18" charset="0"/>
                <a:ea typeface="Times New Roman" panose="02020603050405020304" pitchFamily="18" charset="0"/>
                <a:cs typeface="Times New Roman" panose="02020603050405020304" pitchFamily="18" charset="0"/>
              </a:rPr>
              <a:t>(1) Eğitim kurumu yöneticileri, Millî Eğitim Bakanlığı Öğretmen Atama ve Yer Değiştirme Yönetmeliğinin 18 inci maddesindeki görevlerin yanında aşağıdaki görevleri de yürütür: </a:t>
            </a: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15000"/>
              </a:lnSpc>
              <a:spcAft>
                <a:spcPts val="0"/>
              </a:spcAf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a) Aday öğretmenlerin çalışma programını danışman öğretmenle birlikte hazırlamak.</a:t>
            </a: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15000"/>
              </a:lnSpc>
              <a:spcAft>
                <a:spcPts val="0"/>
              </a:spcAft>
            </a:pPr>
            <a:r>
              <a:rPr lang="tr-TR" sz="24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b) Çalışma programındaki faaliyetlerin sağlıklı yürütülmesi için gerekli tedbirleri almak.</a:t>
            </a:r>
            <a:endParaRPr lang="tr-TR" sz="20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15000"/>
              </a:lnSpc>
              <a:spcAft>
                <a:spcPts val="0"/>
              </a:spcAf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c) İl/ilçe millî eğitim müdürü tarafından yetiştirme sürecine ilişkin verilen diğer görevleri yapmak.</a:t>
            </a:r>
            <a:r>
              <a:rPr lang="tr-TR"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9" name="Picture 13" descr="C:\Users\Müdür\Desktop\MEBlogo.jpg"/>
          <p:cNvPicPr>
            <a:picLocks noChangeAspect="1" noChangeArrowheads="1"/>
          </p:cNvPicPr>
          <p:nvPr/>
        </p:nvPicPr>
        <p:blipFill rotWithShape="1">
          <a:blip r:embed="rId3" cstate="print"/>
          <a:srcRect l="4564" t="3447" r="-4564" b="-3447"/>
          <a:stretch/>
        </p:blipFill>
        <p:spPr bwMode="auto">
          <a:xfrm>
            <a:off x="360000" y="216000"/>
            <a:ext cx="792163" cy="785812"/>
          </a:xfrm>
          <a:prstGeom prst="rect">
            <a:avLst/>
          </a:prstGeom>
          <a:noFill/>
          <a:ln w="9525">
            <a:noFill/>
            <a:miter lim="800000"/>
            <a:headEnd/>
            <a:tailEnd/>
          </a:ln>
        </p:spPr>
      </p:pic>
    </p:spTree>
    <p:extLst>
      <p:ext uri="{BB962C8B-B14F-4D97-AF65-F5344CB8AC3E}">
        <p14:creationId xmlns:p14="http://schemas.microsoft.com/office/powerpoint/2010/main" val="473125968"/>
      </p:ext>
    </p:extLst>
  </p:cSld>
  <p:clrMapOvr>
    <a:masterClrMapping/>
  </p:clrMapOvr>
  <p:transition>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6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6376DE8B-75C8-4064-9F54-71295E2947E9}" type="datetime1">
              <a:rPr lang="tr-TR" smtClean="0"/>
              <a:pPr/>
              <a:t>8.3.2016</a:t>
            </a:fld>
            <a:endParaRPr lang="tr-TR" smtClean="0"/>
          </a:p>
        </p:txBody>
      </p:sp>
      <p:sp>
        <p:nvSpPr>
          <p:cNvPr id="7174" name="7 Altbilgi Yer Tutucusu"/>
          <p:cNvSpPr>
            <a:spLocks noGrp="1"/>
          </p:cNvSpPr>
          <p:nvPr>
            <p:ph type="ftr" sz="quarter" idx="11"/>
          </p:nvPr>
        </p:nvSpPr>
        <p:spPr bwMode="auto">
          <a:xfrm>
            <a:off x="1835696" y="6400800"/>
            <a:ext cx="4233863" cy="457200"/>
          </a:xfrm>
          <a:noFill/>
          <a:ln>
            <a:miter lim="800000"/>
            <a:headEnd/>
            <a:tailEnd/>
          </a:ln>
        </p:spPr>
        <p:txBody>
          <a:bodyPr vert="horz" wrap="square" lIns="91440" tIns="45720" rIns="91440" bIns="45720" numCol="1" compatLnSpc="1">
            <a:prstTxWarp prst="textNoShape">
              <a:avLst/>
            </a:prstTxWarp>
          </a:bodyPr>
          <a:lstStyle/>
          <a:p>
            <a:r>
              <a:rPr lang="tr-TR" sz="1200" dirty="0" smtClean="0"/>
              <a:t>Hazırlayan: Mustafa </a:t>
            </a:r>
            <a:r>
              <a:rPr lang="tr-TR" sz="1200" dirty="0" smtClean="0"/>
              <a:t>AYDIN</a:t>
            </a:r>
            <a:endParaRPr lang="tr-TR" sz="1200" dirty="0" smtClean="0"/>
          </a:p>
        </p:txBody>
      </p:sp>
      <p:sp>
        <p:nvSpPr>
          <p:cNvPr id="6" name="5 Slayt Numarası Yer Tutucusu"/>
          <p:cNvSpPr>
            <a:spLocks noGrp="1"/>
          </p:cNvSpPr>
          <p:nvPr>
            <p:ph type="sldNum" sz="quarter" idx="12"/>
          </p:nvPr>
        </p:nvSpPr>
        <p:spPr/>
        <p:txBody>
          <a:bodyPr/>
          <a:lstStyle/>
          <a:p>
            <a:pPr>
              <a:defRPr/>
            </a:pPr>
            <a:fld id="{4DEA143D-7771-4EA1-8974-E8684EF9A219}" type="slidenum">
              <a:rPr lang="tr-TR"/>
              <a:pPr>
                <a:defRPr/>
              </a:pPr>
              <a:t>11</a:t>
            </a:fld>
            <a:endParaRPr lang="tr-TR"/>
          </a:p>
        </p:txBody>
      </p:sp>
      <p:sp>
        <p:nvSpPr>
          <p:cNvPr id="7177" name="8 Metin kutusu"/>
          <p:cNvSpPr txBox="1">
            <a:spLocks noChangeArrowheads="1"/>
          </p:cNvSpPr>
          <p:nvPr/>
        </p:nvSpPr>
        <p:spPr bwMode="auto">
          <a:xfrm>
            <a:off x="36513" y="260350"/>
            <a:ext cx="9144000" cy="585788"/>
          </a:xfrm>
          <a:prstGeom prst="rect">
            <a:avLst/>
          </a:prstGeom>
          <a:noFill/>
          <a:ln w="9525">
            <a:noFill/>
            <a:miter lim="800000"/>
            <a:headEnd/>
            <a:tailEnd/>
          </a:ln>
        </p:spPr>
        <p:txBody>
          <a:bodyPr>
            <a:spAutoFit/>
          </a:bodyPr>
          <a:lstStyle/>
          <a:p>
            <a:pPr algn="ctr"/>
            <a:r>
              <a:rPr lang="tr-TR" sz="1400" b="1" i="1" dirty="0">
                <a:solidFill>
                  <a:srgbClr val="336699"/>
                </a:solidFill>
                <a:latin typeface="Calibri" pitchFamily="34" charset="0"/>
                <a:cs typeface="Calibri" pitchFamily="34" charset="0"/>
              </a:rPr>
              <a:t>GEBZE İLÇE MİLLİ EĞİTİM MÜDÜRLÜĞÜ ADAY ÖĞRETMENLERİN </a:t>
            </a:r>
            <a:r>
              <a:rPr lang="tr-TR" sz="1400" b="1" i="1" dirty="0" smtClean="0">
                <a:solidFill>
                  <a:srgbClr val="336699"/>
                </a:solidFill>
                <a:latin typeface="Calibri" pitchFamily="34" charset="0"/>
                <a:cs typeface="Calibri" pitchFamily="34" charset="0"/>
              </a:rPr>
              <a:t>YETİŞTİRME SÜRECİ</a:t>
            </a:r>
            <a:endParaRPr lang="tr-TR" sz="1400" b="1" i="1" dirty="0">
              <a:solidFill>
                <a:srgbClr val="336699"/>
              </a:solidFill>
              <a:latin typeface="Calibri" pitchFamily="34" charset="0"/>
              <a:cs typeface="Calibri" pitchFamily="34" charset="0"/>
            </a:endParaRPr>
          </a:p>
          <a:p>
            <a:pPr algn="ctr"/>
            <a:r>
              <a:rPr lang="tr-TR" b="1" i="1" dirty="0">
                <a:solidFill>
                  <a:srgbClr val="FF0000"/>
                </a:solidFill>
                <a:latin typeface="Calibri" pitchFamily="34" charset="0"/>
                <a:cs typeface="Calibri" pitchFamily="34" charset="0"/>
              </a:rPr>
              <a:t>ADAY ÖĞRETMEN YETİŞTİRME SÜRECİNE İLİŞKİN YÖNERGE</a:t>
            </a:r>
            <a:endParaRPr lang="tr-TR" b="1" i="1" dirty="0">
              <a:solidFill>
                <a:srgbClr val="FF0000"/>
              </a:solidFill>
              <a:latin typeface="Calibri" pitchFamily="34" charset="0"/>
              <a:cs typeface="Calibri" pitchFamily="34" charset="0"/>
            </a:endParaRPr>
          </a:p>
        </p:txBody>
      </p:sp>
      <p:sp>
        <p:nvSpPr>
          <p:cNvPr id="3" name="Dikdörtgen 2"/>
          <p:cNvSpPr/>
          <p:nvPr/>
        </p:nvSpPr>
        <p:spPr>
          <a:xfrm>
            <a:off x="290321" y="908720"/>
            <a:ext cx="8890192" cy="5666167"/>
          </a:xfrm>
          <a:prstGeom prst="rect">
            <a:avLst/>
          </a:prstGeom>
        </p:spPr>
        <p:txBody>
          <a:bodyPr wrap="square">
            <a:spAutoFit/>
          </a:bodyPr>
          <a:lstStyle/>
          <a:p>
            <a:pPr marL="635" indent="449580" algn="just">
              <a:lnSpc>
                <a:spcPct val="115000"/>
              </a:lnSpc>
              <a:spcAft>
                <a:spcPts val="0"/>
              </a:spcAft>
            </a:pPr>
            <a:r>
              <a:rPr lang="tr-TR" sz="28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Danışman öğretmenin belirlenmesi</a:t>
            </a:r>
            <a:endParaRPr lang="tr-TR" sz="24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spcAft>
                <a:spcPts val="0"/>
              </a:spcAft>
            </a:pPr>
            <a:r>
              <a:rPr lang="tr-TR" sz="2200" b="1" spc="-5" dirty="0">
                <a:latin typeface="Times New Roman" panose="02020603050405020304" pitchFamily="18" charset="0"/>
                <a:cs typeface="Times New Roman" panose="02020603050405020304" pitchFamily="18" charset="0"/>
              </a:rPr>
              <a:t>MADDE 11- </a:t>
            </a:r>
            <a:endParaRPr lang="tr-TR" sz="2200" b="1" spc="-5" dirty="0" smtClean="0">
              <a:latin typeface="Times New Roman" panose="02020603050405020304" pitchFamily="18" charset="0"/>
              <a:cs typeface="Times New Roman" panose="02020603050405020304" pitchFamily="18" charset="0"/>
            </a:endParaRPr>
          </a:p>
          <a:p>
            <a:pPr indent="449580" algn="just">
              <a:spcAft>
                <a:spcPts val="0"/>
              </a:spcAft>
            </a:pPr>
            <a:r>
              <a:rPr lang="tr-TR" sz="2200" dirty="0" smtClean="0">
                <a:solidFill>
                  <a:srgbClr val="00B050"/>
                </a:solidFill>
                <a:latin typeface="Times New Roman" panose="02020603050405020304" pitchFamily="18" charset="0"/>
                <a:cs typeface="Times New Roman" panose="02020603050405020304" pitchFamily="18" charset="0"/>
              </a:rPr>
              <a:t>(</a:t>
            </a:r>
            <a:r>
              <a:rPr lang="tr-TR" sz="2200" dirty="0">
                <a:solidFill>
                  <a:srgbClr val="00B050"/>
                </a:solidFill>
                <a:latin typeface="Times New Roman" panose="02020603050405020304" pitchFamily="18" charset="0"/>
                <a:cs typeface="Times New Roman" panose="02020603050405020304" pitchFamily="18" charset="0"/>
              </a:rPr>
              <a:t>1) Danışman öğretmenin, aday öğretmenlerin yetiştirme sürecinde görevlendirildikleri eğitim kurumu müdürünce, adaylık dâhil en az on yıl hizmet süresine sahip öğretmenler arasından, ulusal veya uluslararası projelerde koordinatör, danışman veya katılımcı öğretmen olarak görev almış olan, sosyal ve kültürel faaliyetlere (tiyatro gösterisi, şiir dinletisi, okul gazetesi, okul dergisi, okul gezileri, spor müsabakaları vb. etkinlikler) katılım sağlayan, iletişim becerisi ve temsil yeteneği güçlü ve mesleğinde temayüz etmiş ve aday öğretmenle aynı alanda olan öğretmenler arasından belirlenmesi esastır</a:t>
            </a:r>
            <a:r>
              <a:rPr lang="tr-TR" sz="2200" b="1" dirty="0">
                <a:solidFill>
                  <a:srgbClr val="00B050"/>
                </a:solidFill>
                <a:latin typeface="Times New Roman" panose="02020603050405020304" pitchFamily="18" charset="0"/>
                <a:cs typeface="Times New Roman" panose="02020603050405020304" pitchFamily="18" charset="0"/>
              </a:rPr>
              <a:t>.</a:t>
            </a:r>
            <a:endParaRPr lang="tr-TR" sz="2200" dirty="0">
              <a:solidFill>
                <a:srgbClr val="00B050"/>
              </a:solidFill>
              <a:latin typeface="Times New Roman" panose="02020603050405020304" pitchFamily="18" charset="0"/>
              <a:cs typeface="Times New Roman" panose="02020603050405020304" pitchFamily="18" charset="0"/>
            </a:endParaRPr>
          </a:p>
          <a:p>
            <a:pPr indent="449580" algn="just">
              <a:spcAft>
                <a:spcPts val="0"/>
              </a:spcAft>
            </a:pPr>
            <a:r>
              <a:rPr lang="tr-TR" sz="2200" dirty="0">
                <a:latin typeface="Times New Roman" panose="02020603050405020304" pitchFamily="18" charset="0"/>
                <a:cs typeface="Times New Roman" panose="02020603050405020304" pitchFamily="18" charset="0"/>
              </a:rPr>
              <a:t>(2) İl millî eğitim müdürlüklerince, aday öğretmenin yetiştirilmek üzere atandığı ilde on yıllık hizmet süresine sahip öğretmen bulunamaması durumunda hizmet süresi on yıldan az olanlar arasından, aynı alandan öğretmen bulunamaması durumunda ise farklı alandan</a:t>
            </a:r>
            <a:r>
              <a:rPr lang="tr-TR" sz="2200" dirty="0">
                <a:solidFill>
                  <a:srgbClr val="FF0000"/>
                </a:solidFill>
                <a:latin typeface="Times New Roman" panose="02020603050405020304" pitchFamily="18" charset="0"/>
                <a:cs typeface="Times New Roman" panose="02020603050405020304" pitchFamily="18" charset="0"/>
              </a:rPr>
              <a:t> </a:t>
            </a:r>
            <a:r>
              <a:rPr lang="tr-TR" sz="2200" dirty="0">
                <a:latin typeface="Times New Roman" panose="02020603050405020304" pitchFamily="18" charset="0"/>
                <a:cs typeface="Times New Roman" panose="02020603050405020304" pitchFamily="18" charset="0"/>
              </a:rPr>
              <a:t>danışman öğretmen görevlendirilebilir.</a:t>
            </a:r>
            <a:endParaRPr lang="tr-TR" sz="2200" dirty="0">
              <a:effectLst/>
              <a:latin typeface="Times New Roman" panose="02020603050405020304" pitchFamily="18" charset="0"/>
              <a:cs typeface="Times New Roman" panose="02020603050405020304" pitchFamily="18" charset="0"/>
            </a:endParaRPr>
          </a:p>
        </p:txBody>
      </p:sp>
      <p:pic>
        <p:nvPicPr>
          <p:cNvPr id="10" name="Picture 13" descr="C:\Users\Müdür\Desktop\MEBlogo.jpg"/>
          <p:cNvPicPr>
            <a:picLocks noChangeAspect="1" noChangeArrowheads="1"/>
          </p:cNvPicPr>
          <p:nvPr/>
        </p:nvPicPr>
        <p:blipFill rotWithShape="1">
          <a:blip r:embed="rId3" cstate="print"/>
          <a:srcRect l="4564" t="3447" r="-4564" b="-3447"/>
          <a:stretch/>
        </p:blipFill>
        <p:spPr bwMode="auto">
          <a:xfrm>
            <a:off x="360000" y="216000"/>
            <a:ext cx="792163" cy="785812"/>
          </a:xfrm>
          <a:prstGeom prst="rect">
            <a:avLst/>
          </a:prstGeom>
          <a:noFill/>
          <a:ln w="9525">
            <a:noFill/>
            <a:miter lim="800000"/>
            <a:headEnd/>
            <a:tailEnd/>
          </a:ln>
        </p:spPr>
      </p:pic>
    </p:spTree>
    <p:extLst>
      <p:ext uri="{BB962C8B-B14F-4D97-AF65-F5344CB8AC3E}">
        <p14:creationId xmlns:p14="http://schemas.microsoft.com/office/powerpoint/2010/main" val="247911986"/>
      </p:ext>
    </p:extLst>
  </p:cSld>
  <p:clrMapOvr>
    <a:masterClrMapping/>
  </p:clrMapOvr>
  <p:transition>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6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6376DE8B-75C8-4064-9F54-71295E2947E9}" type="datetime1">
              <a:rPr lang="tr-TR" smtClean="0"/>
              <a:pPr/>
              <a:t>8.3.2016</a:t>
            </a:fld>
            <a:endParaRPr lang="tr-TR" smtClean="0"/>
          </a:p>
        </p:txBody>
      </p:sp>
      <p:sp>
        <p:nvSpPr>
          <p:cNvPr id="7174" name="7 Altbilgi Yer Tutucusu"/>
          <p:cNvSpPr>
            <a:spLocks noGrp="1"/>
          </p:cNvSpPr>
          <p:nvPr>
            <p:ph type="ftr" sz="quarter" idx="11"/>
          </p:nvPr>
        </p:nvSpPr>
        <p:spPr bwMode="auto">
          <a:xfrm>
            <a:off x="1835696" y="6400800"/>
            <a:ext cx="4233863" cy="457200"/>
          </a:xfrm>
          <a:noFill/>
          <a:ln>
            <a:miter lim="800000"/>
            <a:headEnd/>
            <a:tailEnd/>
          </a:ln>
        </p:spPr>
        <p:txBody>
          <a:bodyPr vert="horz" wrap="square" lIns="91440" tIns="45720" rIns="91440" bIns="45720" numCol="1" compatLnSpc="1">
            <a:prstTxWarp prst="textNoShape">
              <a:avLst/>
            </a:prstTxWarp>
          </a:bodyPr>
          <a:lstStyle/>
          <a:p>
            <a:r>
              <a:rPr lang="tr-TR" sz="1200" dirty="0" smtClean="0"/>
              <a:t>Hazırlayan: Mustafa AYDIN </a:t>
            </a:r>
          </a:p>
        </p:txBody>
      </p:sp>
      <p:sp>
        <p:nvSpPr>
          <p:cNvPr id="6" name="5 Slayt Numarası Yer Tutucusu"/>
          <p:cNvSpPr>
            <a:spLocks noGrp="1"/>
          </p:cNvSpPr>
          <p:nvPr>
            <p:ph type="sldNum" sz="quarter" idx="12"/>
          </p:nvPr>
        </p:nvSpPr>
        <p:spPr/>
        <p:txBody>
          <a:bodyPr/>
          <a:lstStyle/>
          <a:p>
            <a:pPr>
              <a:defRPr/>
            </a:pPr>
            <a:fld id="{4DEA143D-7771-4EA1-8974-E8684EF9A219}" type="slidenum">
              <a:rPr lang="tr-TR"/>
              <a:pPr>
                <a:defRPr/>
              </a:pPr>
              <a:t>12</a:t>
            </a:fld>
            <a:endParaRPr lang="tr-TR"/>
          </a:p>
        </p:txBody>
      </p:sp>
      <p:sp>
        <p:nvSpPr>
          <p:cNvPr id="7177" name="8 Metin kutusu"/>
          <p:cNvSpPr txBox="1">
            <a:spLocks noChangeArrowheads="1"/>
          </p:cNvSpPr>
          <p:nvPr/>
        </p:nvSpPr>
        <p:spPr bwMode="auto">
          <a:xfrm>
            <a:off x="36513" y="260350"/>
            <a:ext cx="9144000" cy="585788"/>
          </a:xfrm>
          <a:prstGeom prst="rect">
            <a:avLst/>
          </a:prstGeom>
          <a:noFill/>
          <a:ln w="9525">
            <a:noFill/>
            <a:miter lim="800000"/>
            <a:headEnd/>
            <a:tailEnd/>
          </a:ln>
        </p:spPr>
        <p:txBody>
          <a:bodyPr>
            <a:spAutoFit/>
          </a:bodyPr>
          <a:lstStyle/>
          <a:p>
            <a:pPr algn="ctr"/>
            <a:r>
              <a:rPr lang="tr-TR" sz="1400" b="1" i="1" dirty="0">
                <a:solidFill>
                  <a:srgbClr val="336699"/>
                </a:solidFill>
                <a:latin typeface="Calibri" pitchFamily="34" charset="0"/>
                <a:cs typeface="Calibri" pitchFamily="34" charset="0"/>
              </a:rPr>
              <a:t>GEBZE İLÇE MİLLİ EĞİTİM MÜDÜRLÜĞÜ ADAY ÖĞRETMENLERİN </a:t>
            </a:r>
            <a:r>
              <a:rPr lang="tr-TR" sz="1400" b="1" i="1" dirty="0" smtClean="0">
                <a:solidFill>
                  <a:srgbClr val="336699"/>
                </a:solidFill>
                <a:latin typeface="Calibri" pitchFamily="34" charset="0"/>
                <a:cs typeface="Calibri" pitchFamily="34" charset="0"/>
              </a:rPr>
              <a:t>YETİŞTİRME SÜRECİ</a:t>
            </a:r>
            <a:endParaRPr lang="tr-TR" sz="1400" b="1" i="1" dirty="0">
              <a:solidFill>
                <a:srgbClr val="336699"/>
              </a:solidFill>
              <a:latin typeface="Calibri" pitchFamily="34" charset="0"/>
              <a:cs typeface="Calibri" pitchFamily="34" charset="0"/>
            </a:endParaRPr>
          </a:p>
          <a:p>
            <a:pPr algn="ctr"/>
            <a:r>
              <a:rPr lang="tr-TR" b="1" i="1" dirty="0">
                <a:solidFill>
                  <a:srgbClr val="FF0000"/>
                </a:solidFill>
                <a:latin typeface="Calibri" pitchFamily="34" charset="0"/>
                <a:cs typeface="Calibri" pitchFamily="34" charset="0"/>
              </a:rPr>
              <a:t>ADAY ÖĞRETMEN YETİŞTİRME SÜRECİNE İLİŞKİN YÖNERGE</a:t>
            </a:r>
            <a:endParaRPr lang="tr-TR" b="1" i="1" dirty="0">
              <a:solidFill>
                <a:srgbClr val="FF0000"/>
              </a:solidFill>
              <a:latin typeface="Calibri" pitchFamily="34" charset="0"/>
              <a:cs typeface="Calibri" pitchFamily="34" charset="0"/>
            </a:endParaRPr>
          </a:p>
        </p:txBody>
      </p:sp>
      <p:sp>
        <p:nvSpPr>
          <p:cNvPr id="2" name="Dikdörtgen 1"/>
          <p:cNvSpPr/>
          <p:nvPr/>
        </p:nvSpPr>
        <p:spPr>
          <a:xfrm>
            <a:off x="146304" y="835509"/>
            <a:ext cx="8890192" cy="5176802"/>
          </a:xfrm>
          <a:prstGeom prst="rect">
            <a:avLst/>
          </a:prstGeom>
        </p:spPr>
        <p:txBody>
          <a:bodyPr wrap="square">
            <a:spAutoFit/>
          </a:bodyPr>
          <a:lstStyle/>
          <a:p>
            <a:pPr indent="449580" algn="just">
              <a:spcAft>
                <a:spcPts val="0"/>
              </a:spcAft>
            </a:pPr>
            <a:r>
              <a:rPr lang="tr-TR" sz="2800" b="1" i="1" dirty="0">
                <a:solidFill>
                  <a:srgbClr val="00B050"/>
                </a:solidFill>
                <a:latin typeface="Times New Roman" panose="02020603050405020304" pitchFamily="18" charset="0"/>
              </a:rPr>
              <a:t>Danışman öğretmenlerin görevleri </a:t>
            </a:r>
            <a:endParaRPr lang="tr-TR" sz="2000" i="1" dirty="0">
              <a:solidFill>
                <a:srgbClr val="00B050"/>
              </a:solidFill>
            </a:endParaRPr>
          </a:p>
          <a:p>
            <a:pPr indent="449580" algn="just">
              <a:spcAft>
                <a:spcPts val="0"/>
              </a:spcAft>
            </a:pPr>
            <a:r>
              <a:rPr lang="tr-TR" b="1" spc="-5" dirty="0">
                <a:latin typeface="Times New Roman" panose="02020603050405020304" pitchFamily="18" charset="0"/>
              </a:rPr>
              <a:t>MADDE 12- </a:t>
            </a:r>
            <a:endParaRPr lang="tr-TR" b="1" spc="-5" dirty="0" smtClean="0">
              <a:latin typeface="Times New Roman" panose="02020603050405020304" pitchFamily="18" charset="0"/>
            </a:endParaRPr>
          </a:p>
          <a:p>
            <a:pPr indent="449580" algn="just">
              <a:spcAft>
                <a:spcPts val="0"/>
              </a:spcAft>
            </a:pPr>
            <a:r>
              <a:rPr lang="tr-TR" dirty="0" smtClean="0">
                <a:latin typeface="Times New Roman" panose="02020603050405020304" pitchFamily="18" charset="0"/>
              </a:rPr>
              <a:t>(</a:t>
            </a:r>
            <a:r>
              <a:rPr lang="tr-TR" dirty="0">
                <a:latin typeface="Times New Roman" panose="02020603050405020304" pitchFamily="18" charset="0"/>
              </a:rPr>
              <a:t>1) Danışman öğretmenler, Millî Eğitim Bakanlığı Öğretmen Atama ve Yer Değiştirme Yönetmeliğinin 18 inci maddesindeki görevlerin yanında aşağıdaki görevleri de yürütür:</a:t>
            </a:r>
            <a:r>
              <a:rPr lang="tr-TR" spc="-5" dirty="0">
                <a:latin typeface="Times New Roman" panose="02020603050405020304" pitchFamily="18" charset="0"/>
              </a:rPr>
              <a:t>	</a:t>
            </a:r>
            <a:endParaRPr lang="tr-TR" dirty="0"/>
          </a:p>
          <a:p>
            <a:pPr indent="449580" algn="just">
              <a:lnSpc>
                <a:spcPct val="115000"/>
              </a:lnSpc>
              <a:spcAft>
                <a:spcPts val="0"/>
              </a:spcAft>
            </a:pPr>
            <a:r>
              <a:rPr lang="tr-TR" spc="-5" dirty="0">
                <a:latin typeface="Times New Roman" panose="02020603050405020304" pitchFamily="18" charset="0"/>
                <a:ea typeface="Times New Roman" panose="02020603050405020304" pitchFamily="18" charset="0"/>
                <a:cs typeface="Times New Roman" panose="02020603050405020304" pitchFamily="18" charset="0"/>
              </a:rPr>
              <a:t>a) </a:t>
            </a:r>
            <a:r>
              <a:rPr lang="tr-TR" dirty="0">
                <a:latin typeface="Times New Roman" panose="02020603050405020304" pitchFamily="18" charset="0"/>
                <a:ea typeface="Times New Roman" panose="02020603050405020304" pitchFamily="18" charset="0"/>
                <a:cs typeface="Times New Roman" panose="02020603050405020304" pitchFamily="18" charset="0"/>
              </a:rPr>
              <a:t>Aday öğretmenlerin çalışma programını eğitim kurumu yöneticisi ile birlikte hazırlamak.</a:t>
            </a:r>
            <a:endParaRPr lang="tr-TR"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tr-TR" spc="-5" dirty="0" smtClean="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b</a:t>
            </a:r>
            <a:r>
              <a:rPr lang="tr-TR" spc="-5"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Çalışma programında belirtilen faaliyetlerin gerçekleşmesi için aday öğretmene yardımcı olmak ve gerekli tedbirleri almak.</a:t>
            </a:r>
            <a:endParaRPr lang="tr-TR" sz="1600" dirty="0">
              <a:solidFill>
                <a:srgbClr val="7030A0"/>
              </a:solidFill>
              <a:latin typeface="Calibri" panose="020F0502020204030204" pitchFamily="34" charset="0"/>
              <a:ea typeface="Times New Roman" panose="02020603050405020304" pitchFamily="18" charset="0"/>
              <a:cs typeface="Times New Roman" panose="02020603050405020304" pitchFamily="18" charset="0"/>
            </a:endParaRPr>
          </a:p>
          <a:p>
            <a:pPr indent="449580" algn="just">
              <a:lnSpc>
                <a:spcPct val="115000"/>
              </a:lnSpc>
              <a:spcAft>
                <a:spcPts val="0"/>
              </a:spcAft>
            </a:pPr>
            <a:r>
              <a:rPr lang="tr-TR" spc="-5" dirty="0">
                <a:latin typeface="Times New Roman" panose="02020603050405020304" pitchFamily="18" charset="0"/>
                <a:ea typeface="Times New Roman" panose="02020603050405020304" pitchFamily="18" charset="0"/>
                <a:cs typeface="Times New Roman" panose="02020603050405020304" pitchFamily="18" charset="0"/>
              </a:rPr>
              <a:t>c) Aday öğretmenlerin çalışma programlarına uygun olarak yetişmesi için izleme, değerlendirme ve rehberlikte bulunmak.</a:t>
            </a:r>
            <a:endParaRPr lang="tr-TR" sz="16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0"/>
              </a:spcAft>
            </a:pPr>
            <a:r>
              <a:rPr lang="tr-TR"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ç) Aday öğretmenlere mesleki bilgi, beceri, tutum ve davranışlarıyla örnek olmak ve tecrübelerini aktarmak.</a:t>
            </a:r>
            <a:endParaRPr lang="tr-TR" sz="1600" dirty="0">
              <a:solidFill>
                <a:srgbClr val="7030A0"/>
              </a:solidFill>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d) Eğitim kurumu müdürü tarafından yetiştirme sürecine ilişkin verilen diğer görevleri yapmak.</a:t>
            </a:r>
            <a:endParaRPr lang="tr-TR" sz="1600" dirty="0">
              <a:latin typeface="Calibri" panose="020F0502020204030204" pitchFamily="34" charset="0"/>
              <a:ea typeface="Times New Roman" panose="02020603050405020304" pitchFamily="18" charset="0"/>
              <a:cs typeface="Times New Roman" panose="02020603050405020304" pitchFamily="18" charset="0"/>
            </a:endParaRPr>
          </a:p>
          <a:p>
            <a:pPr indent="449580" algn="just">
              <a:lnSpc>
                <a:spcPct val="115000"/>
              </a:lnSpc>
              <a:spcAft>
                <a:spcPts val="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(2) Danışman öğretmenler, bu görevlerin yerine getirilmesinden eğitim kurumu müdürüne karşı sorumludur.</a:t>
            </a:r>
            <a:endParaRPr lang="tr-TR"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9" name="Picture 13" descr="C:\Users\Müdür\Desktop\MEBlogo.jpg"/>
          <p:cNvPicPr>
            <a:picLocks noChangeAspect="1" noChangeArrowheads="1"/>
          </p:cNvPicPr>
          <p:nvPr/>
        </p:nvPicPr>
        <p:blipFill rotWithShape="1">
          <a:blip r:embed="rId3" cstate="print"/>
          <a:srcRect l="4564" t="3447" r="-4564" b="-3447"/>
          <a:stretch/>
        </p:blipFill>
        <p:spPr bwMode="auto">
          <a:xfrm>
            <a:off x="360000" y="216000"/>
            <a:ext cx="792163" cy="785812"/>
          </a:xfrm>
          <a:prstGeom prst="rect">
            <a:avLst/>
          </a:prstGeom>
          <a:noFill/>
          <a:ln w="9525">
            <a:noFill/>
            <a:miter lim="800000"/>
            <a:headEnd/>
            <a:tailEnd/>
          </a:ln>
        </p:spPr>
      </p:pic>
    </p:spTree>
    <p:extLst>
      <p:ext uri="{BB962C8B-B14F-4D97-AF65-F5344CB8AC3E}">
        <p14:creationId xmlns:p14="http://schemas.microsoft.com/office/powerpoint/2010/main" val="1228275027"/>
      </p:ext>
    </p:extLst>
  </p:cSld>
  <p:clrMapOvr>
    <a:masterClrMapping/>
  </p:clrMapOvr>
  <p:transition>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6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6376DE8B-75C8-4064-9F54-71295E2947E9}" type="datetime1">
              <a:rPr lang="tr-TR" smtClean="0"/>
              <a:pPr/>
              <a:t>8.3.2016</a:t>
            </a:fld>
            <a:endParaRPr lang="tr-TR" dirty="0" smtClean="0"/>
          </a:p>
        </p:txBody>
      </p:sp>
      <p:sp>
        <p:nvSpPr>
          <p:cNvPr id="7174" name="7 Altbilgi Yer Tutucusu"/>
          <p:cNvSpPr>
            <a:spLocks noGrp="1"/>
          </p:cNvSpPr>
          <p:nvPr>
            <p:ph type="ftr" sz="quarter" idx="11"/>
          </p:nvPr>
        </p:nvSpPr>
        <p:spPr bwMode="auto">
          <a:xfrm>
            <a:off x="1835696" y="6400800"/>
            <a:ext cx="4233863" cy="457200"/>
          </a:xfrm>
          <a:noFill/>
          <a:ln>
            <a:miter lim="800000"/>
            <a:headEnd/>
            <a:tailEnd/>
          </a:ln>
        </p:spPr>
        <p:txBody>
          <a:bodyPr vert="horz" wrap="square" lIns="91440" tIns="45720" rIns="91440" bIns="45720" numCol="1" compatLnSpc="1">
            <a:prstTxWarp prst="textNoShape">
              <a:avLst/>
            </a:prstTxWarp>
          </a:bodyPr>
          <a:lstStyle/>
          <a:p>
            <a:r>
              <a:rPr lang="tr-TR" sz="1200" dirty="0" smtClean="0"/>
              <a:t>Hazırlayan: Mustafa AYDIN </a:t>
            </a:r>
            <a:endParaRPr lang="tr-TR" sz="1200" dirty="0"/>
          </a:p>
        </p:txBody>
      </p:sp>
      <p:sp>
        <p:nvSpPr>
          <p:cNvPr id="6" name="5 Slayt Numarası Yer Tutucusu"/>
          <p:cNvSpPr>
            <a:spLocks noGrp="1"/>
          </p:cNvSpPr>
          <p:nvPr>
            <p:ph type="sldNum" sz="quarter" idx="12"/>
          </p:nvPr>
        </p:nvSpPr>
        <p:spPr/>
        <p:txBody>
          <a:bodyPr/>
          <a:lstStyle/>
          <a:p>
            <a:pPr>
              <a:defRPr/>
            </a:pPr>
            <a:fld id="{4DEA143D-7771-4EA1-8974-E8684EF9A219}" type="slidenum">
              <a:rPr lang="tr-TR"/>
              <a:pPr>
                <a:defRPr/>
              </a:pPr>
              <a:t>13</a:t>
            </a:fld>
            <a:endParaRPr lang="tr-TR"/>
          </a:p>
        </p:txBody>
      </p:sp>
      <p:sp>
        <p:nvSpPr>
          <p:cNvPr id="7177" name="8 Metin kutusu"/>
          <p:cNvSpPr txBox="1">
            <a:spLocks noChangeArrowheads="1"/>
          </p:cNvSpPr>
          <p:nvPr/>
        </p:nvSpPr>
        <p:spPr bwMode="auto">
          <a:xfrm>
            <a:off x="36513" y="260350"/>
            <a:ext cx="9144000" cy="585788"/>
          </a:xfrm>
          <a:prstGeom prst="rect">
            <a:avLst/>
          </a:prstGeom>
          <a:noFill/>
          <a:ln w="9525">
            <a:noFill/>
            <a:miter lim="800000"/>
            <a:headEnd/>
            <a:tailEnd/>
          </a:ln>
        </p:spPr>
        <p:txBody>
          <a:bodyPr>
            <a:spAutoFit/>
          </a:bodyPr>
          <a:lstStyle/>
          <a:p>
            <a:pPr algn="ctr"/>
            <a:r>
              <a:rPr lang="tr-TR" sz="1400" b="1" i="1" dirty="0">
                <a:solidFill>
                  <a:srgbClr val="336699"/>
                </a:solidFill>
                <a:latin typeface="Calibri" pitchFamily="34" charset="0"/>
                <a:cs typeface="Calibri" pitchFamily="34" charset="0"/>
              </a:rPr>
              <a:t>GEBZE İLÇE MİLLİ EĞİTİM MÜDÜRLÜĞÜ ADAY ÖĞRETMENLERİN </a:t>
            </a:r>
            <a:r>
              <a:rPr lang="tr-TR" sz="1400" b="1" i="1" dirty="0" smtClean="0">
                <a:solidFill>
                  <a:srgbClr val="336699"/>
                </a:solidFill>
                <a:latin typeface="Calibri" pitchFamily="34" charset="0"/>
                <a:cs typeface="Calibri" pitchFamily="34" charset="0"/>
              </a:rPr>
              <a:t>YETİŞTİRME SÜRECİ</a:t>
            </a:r>
            <a:endParaRPr lang="tr-TR" sz="1400" b="1" i="1" dirty="0">
              <a:solidFill>
                <a:srgbClr val="336699"/>
              </a:solidFill>
              <a:latin typeface="Calibri" pitchFamily="34" charset="0"/>
              <a:cs typeface="Calibri" pitchFamily="34" charset="0"/>
            </a:endParaRPr>
          </a:p>
          <a:p>
            <a:pPr algn="ctr"/>
            <a:r>
              <a:rPr lang="tr-TR" b="1" i="1" dirty="0">
                <a:solidFill>
                  <a:srgbClr val="FF0000"/>
                </a:solidFill>
                <a:latin typeface="Calibri" pitchFamily="34" charset="0"/>
                <a:cs typeface="Calibri" pitchFamily="34" charset="0"/>
              </a:rPr>
              <a:t>ADAY ÖĞRETMEN YETİŞTİRME SÜRECİNE İLİŞKİN YÖNERGE</a:t>
            </a:r>
            <a:endParaRPr lang="tr-TR" b="1" i="1" dirty="0">
              <a:solidFill>
                <a:srgbClr val="FF0000"/>
              </a:solidFill>
              <a:latin typeface="Calibri" pitchFamily="34" charset="0"/>
              <a:cs typeface="Calibri" pitchFamily="34" charset="0"/>
            </a:endParaRPr>
          </a:p>
        </p:txBody>
      </p:sp>
      <p:sp>
        <p:nvSpPr>
          <p:cNvPr id="3" name="Dikdörtgen 2"/>
          <p:cNvSpPr/>
          <p:nvPr/>
        </p:nvSpPr>
        <p:spPr>
          <a:xfrm>
            <a:off x="227941" y="846138"/>
            <a:ext cx="8890192" cy="5472267"/>
          </a:xfrm>
          <a:prstGeom prst="rect">
            <a:avLst/>
          </a:prstGeom>
        </p:spPr>
        <p:txBody>
          <a:bodyPr wrap="square">
            <a:spAutoFit/>
          </a:bodyPr>
          <a:lstStyle/>
          <a:p>
            <a:pPr indent="449580" algn="just">
              <a:lnSpc>
                <a:spcPct val="115000"/>
              </a:lnSpc>
              <a:spcAft>
                <a:spcPts val="0"/>
              </a:spcAft>
            </a:pPr>
            <a:r>
              <a:rPr lang="tr-TR" sz="24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Aday öğretmenlerin görevleri</a:t>
            </a:r>
            <a:endParaRPr lang="tr-TR" sz="20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15000"/>
              </a:lnSpc>
              <a:spcAft>
                <a:spcPts val="0"/>
              </a:spcAft>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MADDE 13-  </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(1) Aday öğretmenlerin görevleri şunlardır:</a:t>
            </a:r>
            <a:endParaRPr lang="tr-TR" dirty="0">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15000"/>
              </a:lnSpc>
              <a:spcAft>
                <a:spcPts val="0"/>
              </a:spcAf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a) Çalışma programındaki faaliyetlere eksiksiz olarak katılmak,</a:t>
            </a:r>
            <a:endParaRPr lang="tr-TR" dirty="0">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15000"/>
              </a:lnSpc>
              <a:spcAft>
                <a:spcPts val="0"/>
              </a:spcAf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b) Danışman öğretmeni ve eğitim kurumu yöneticisinin süreçle ilgili talimatlarına uymak,</a:t>
            </a:r>
            <a:endParaRPr lang="tr-TR" dirty="0">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15000"/>
              </a:lnSpc>
              <a:spcAft>
                <a:spcPts val="0"/>
              </a:spcAf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c)</a:t>
            </a:r>
            <a:r>
              <a:rPr lang="tr-TR" sz="20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Aday öğretmen yetiştirme süreciyle ilgili tüm faaliyetlerinde Millî</a:t>
            </a:r>
            <a:r>
              <a:rPr lang="tr-TR" sz="20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Eğitim mevzuatına uygun hareket etmek.</a:t>
            </a:r>
            <a:endParaRPr lang="tr-TR" dirty="0">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15000"/>
              </a:lnSpc>
              <a:spcAft>
                <a:spcPts val="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 </a:t>
            </a:r>
            <a:r>
              <a:rPr lang="tr-TR" b="1" spc="-15" dirty="0">
                <a:latin typeface="Times New Roman" panose="02020603050405020304" pitchFamily="18" charset="0"/>
                <a:cs typeface="Times New Roman" panose="02020603050405020304" pitchFamily="18" charset="0"/>
              </a:rPr>
              <a:t> </a:t>
            </a:r>
            <a:r>
              <a:rPr lang="tr-TR" sz="2400" b="1" i="1"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Hüküm </a:t>
            </a:r>
            <a:r>
              <a:rPr lang="tr-TR" sz="24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bulunmayan haller</a:t>
            </a:r>
            <a:endParaRPr lang="tr-TR" sz="20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15000"/>
              </a:lnSpc>
              <a:spcAft>
                <a:spcPts val="0"/>
              </a:spcAft>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MADDE 14- </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(1) Bu Yönergede hüküm bulunmayan hallerde; Milli Eğitim Bakanlığı Öğretmen Atama ve Yer Değiştirme Yönetmeliği hükümleri uygulanır.</a:t>
            </a:r>
            <a:endParaRPr lang="tr-TR" dirty="0">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15000"/>
              </a:lnSpc>
              <a:spcAft>
                <a:spcPts val="0"/>
              </a:spcAft>
            </a:pPr>
            <a:r>
              <a:rPr lang="tr-TR" sz="24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Ataması daha önce yapılan aday öğretmenler</a:t>
            </a:r>
            <a:endParaRPr lang="tr-TR" sz="20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15000"/>
              </a:lnSpc>
              <a:spcAft>
                <a:spcPts val="0"/>
              </a:spcAft>
            </a:pPr>
            <a:r>
              <a:rPr lang="tr-TR" b="1" dirty="0">
                <a:latin typeface="Times New Roman" panose="02020603050405020304" pitchFamily="18" charset="0"/>
                <a:ea typeface="Times New Roman" panose="02020603050405020304" pitchFamily="18" charset="0"/>
                <a:cs typeface="Times New Roman" panose="02020603050405020304" pitchFamily="18" charset="0"/>
              </a:rPr>
              <a:t>GEÇİCİ MADDE 1- </a:t>
            </a:r>
            <a:r>
              <a:rPr lang="tr-TR" dirty="0">
                <a:latin typeface="Times New Roman" panose="02020603050405020304" pitchFamily="18" charset="0"/>
                <a:ea typeface="Times New Roman" panose="02020603050405020304" pitchFamily="18" charset="0"/>
                <a:cs typeface="Times New Roman" panose="02020603050405020304" pitchFamily="18" charset="0"/>
              </a:rPr>
              <a:t>(1) 2016 Yılı Şubat atama döneminde ataması yapılan aday öğretmenlerin adaylık işlemleri, bu Yönerge hükümlerine göre gerçekleştirilir.</a:t>
            </a:r>
            <a:r>
              <a:rPr lang="tr-TR"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dirty="0">
                <a:latin typeface="Times New Roman" panose="02020603050405020304" pitchFamily="18" charset="0"/>
                <a:ea typeface="Times New Roman" panose="02020603050405020304" pitchFamily="18" charset="0"/>
                <a:cs typeface="Times New Roman" panose="02020603050405020304" pitchFamily="18" charset="0"/>
              </a:rPr>
              <a:t>Atamaları 2016 Yılı Şubat atama döneminden önce yapılan aday öğretmenlerin adaylık işlemleri, atandıkları tarihte yürürlükte olan mevzuat hükümlerine göre sonuçlandırılır</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tr-TR" sz="1600"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10" name="Picture 13" descr="C:\Users\Müdür\Desktop\MEBlogo.jpg"/>
          <p:cNvPicPr>
            <a:picLocks noChangeAspect="1" noChangeArrowheads="1"/>
          </p:cNvPicPr>
          <p:nvPr/>
        </p:nvPicPr>
        <p:blipFill rotWithShape="1">
          <a:blip r:embed="rId3" cstate="print"/>
          <a:srcRect l="4564" t="3447" r="-4564" b="-3447"/>
          <a:stretch/>
        </p:blipFill>
        <p:spPr bwMode="auto">
          <a:xfrm>
            <a:off x="360000" y="216000"/>
            <a:ext cx="792163" cy="785812"/>
          </a:xfrm>
          <a:prstGeom prst="rect">
            <a:avLst/>
          </a:prstGeom>
          <a:noFill/>
          <a:ln w="9525">
            <a:noFill/>
            <a:miter lim="800000"/>
            <a:headEnd/>
            <a:tailEnd/>
          </a:ln>
        </p:spPr>
      </p:pic>
    </p:spTree>
    <p:extLst>
      <p:ext uri="{BB962C8B-B14F-4D97-AF65-F5344CB8AC3E}">
        <p14:creationId xmlns:p14="http://schemas.microsoft.com/office/powerpoint/2010/main" val="2712365737"/>
      </p:ext>
    </p:extLst>
  </p:cSld>
  <p:clrMapOvr>
    <a:masterClrMapping/>
  </p:clrMapOvr>
  <p:transition>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6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6376DE8B-75C8-4064-9F54-71295E2947E9}" type="datetime1">
              <a:rPr lang="tr-TR" smtClean="0"/>
              <a:pPr/>
              <a:t>8.3.2016</a:t>
            </a:fld>
            <a:endParaRPr lang="tr-TR" dirty="0" smtClean="0"/>
          </a:p>
        </p:txBody>
      </p:sp>
      <p:sp>
        <p:nvSpPr>
          <p:cNvPr id="7174" name="7 Altbilgi Yer Tutucusu"/>
          <p:cNvSpPr>
            <a:spLocks noGrp="1"/>
          </p:cNvSpPr>
          <p:nvPr>
            <p:ph type="ftr" sz="quarter" idx="11"/>
          </p:nvPr>
        </p:nvSpPr>
        <p:spPr bwMode="auto">
          <a:xfrm>
            <a:off x="1835696" y="6400800"/>
            <a:ext cx="4233863" cy="457200"/>
          </a:xfrm>
          <a:noFill/>
          <a:ln>
            <a:miter lim="800000"/>
            <a:headEnd/>
            <a:tailEnd/>
          </a:ln>
        </p:spPr>
        <p:txBody>
          <a:bodyPr vert="horz" wrap="square" lIns="91440" tIns="45720" rIns="91440" bIns="45720" numCol="1" compatLnSpc="1">
            <a:prstTxWarp prst="textNoShape">
              <a:avLst/>
            </a:prstTxWarp>
          </a:bodyPr>
          <a:lstStyle/>
          <a:p>
            <a:r>
              <a:rPr lang="tr-TR" sz="1200" dirty="0" smtClean="0"/>
              <a:t>Hazırlayan: Mustafa AYDIN </a:t>
            </a:r>
            <a:endParaRPr lang="tr-TR" sz="1200" dirty="0"/>
          </a:p>
        </p:txBody>
      </p:sp>
      <p:sp>
        <p:nvSpPr>
          <p:cNvPr id="6" name="5 Slayt Numarası Yer Tutucusu"/>
          <p:cNvSpPr>
            <a:spLocks noGrp="1"/>
          </p:cNvSpPr>
          <p:nvPr>
            <p:ph type="sldNum" sz="quarter" idx="12"/>
          </p:nvPr>
        </p:nvSpPr>
        <p:spPr/>
        <p:txBody>
          <a:bodyPr/>
          <a:lstStyle/>
          <a:p>
            <a:pPr>
              <a:defRPr/>
            </a:pPr>
            <a:fld id="{4DEA143D-7771-4EA1-8974-E8684EF9A219}" type="slidenum">
              <a:rPr lang="tr-TR"/>
              <a:pPr>
                <a:defRPr/>
              </a:pPr>
              <a:t>14</a:t>
            </a:fld>
            <a:endParaRPr lang="tr-TR"/>
          </a:p>
        </p:txBody>
      </p:sp>
      <p:sp>
        <p:nvSpPr>
          <p:cNvPr id="7177" name="8 Metin kutusu"/>
          <p:cNvSpPr txBox="1">
            <a:spLocks noChangeArrowheads="1"/>
          </p:cNvSpPr>
          <p:nvPr/>
        </p:nvSpPr>
        <p:spPr bwMode="auto">
          <a:xfrm>
            <a:off x="36513" y="260350"/>
            <a:ext cx="9144000" cy="585788"/>
          </a:xfrm>
          <a:prstGeom prst="rect">
            <a:avLst/>
          </a:prstGeom>
          <a:noFill/>
          <a:ln w="9525">
            <a:noFill/>
            <a:miter lim="800000"/>
            <a:headEnd/>
            <a:tailEnd/>
          </a:ln>
        </p:spPr>
        <p:txBody>
          <a:bodyPr>
            <a:spAutoFit/>
          </a:bodyPr>
          <a:lstStyle/>
          <a:p>
            <a:pPr algn="ctr"/>
            <a:r>
              <a:rPr lang="tr-TR" sz="1400" b="1" i="1" dirty="0">
                <a:solidFill>
                  <a:srgbClr val="336699"/>
                </a:solidFill>
                <a:latin typeface="Calibri" pitchFamily="34" charset="0"/>
                <a:cs typeface="Calibri" pitchFamily="34" charset="0"/>
              </a:rPr>
              <a:t>GEBZE İLÇE MİLLİ EĞİTİM MÜDÜRLÜĞÜ ADAY ÖĞRETMENLERİN </a:t>
            </a:r>
            <a:r>
              <a:rPr lang="tr-TR" sz="1400" b="1" i="1" dirty="0" smtClean="0">
                <a:solidFill>
                  <a:srgbClr val="336699"/>
                </a:solidFill>
                <a:latin typeface="Calibri" pitchFamily="34" charset="0"/>
                <a:cs typeface="Calibri" pitchFamily="34" charset="0"/>
              </a:rPr>
              <a:t>YETİŞTİRME SÜRECİ</a:t>
            </a:r>
            <a:endParaRPr lang="tr-TR" sz="1400" b="1" i="1" dirty="0">
              <a:solidFill>
                <a:srgbClr val="336699"/>
              </a:solidFill>
              <a:latin typeface="Calibri" pitchFamily="34" charset="0"/>
              <a:cs typeface="Calibri" pitchFamily="34" charset="0"/>
            </a:endParaRPr>
          </a:p>
          <a:p>
            <a:pPr algn="ctr"/>
            <a:r>
              <a:rPr lang="tr-TR" b="1" i="1" dirty="0">
                <a:solidFill>
                  <a:srgbClr val="FF0000"/>
                </a:solidFill>
                <a:latin typeface="Calibri" pitchFamily="34" charset="0"/>
                <a:cs typeface="Calibri" pitchFamily="34" charset="0"/>
              </a:rPr>
              <a:t>ADAY ÖĞRETMEN YETİŞTİRME SÜRECİNE İLİŞKİN YÖNERGE</a:t>
            </a:r>
            <a:endParaRPr lang="tr-TR" b="1" i="1" dirty="0">
              <a:solidFill>
                <a:srgbClr val="FF0000"/>
              </a:solidFill>
              <a:latin typeface="Calibri" pitchFamily="34" charset="0"/>
              <a:cs typeface="Calibri" pitchFamily="34" charset="0"/>
            </a:endParaRPr>
          </a:p>
        </p:txBody>
      </p:sp>
      <p:sp>
        <p:nvSpPr>
          <p:cNvPr id="3" name="Dikdörtgen 2"/>
          <p:cNvSpPr/>
          <p:nvPr/>
        </p:nvSpPr>
        <p:spPr>
          <a:xfrm>
            <a:off x="1296145" y="1547314"/>
            <a:ext cx="6624736" cy="4154984"/>
          </a:xfrm>
          <a:prstGeom prst="rect">
            <a:avLst/>
          </a:prstGeom>
        </p:spPr>
        <p:txBody>
          <a:bodyPr wrap="square">
            <a:spAutoFit/>
          </a:bodyPr>
          <a:lstStyle/>
          <a:p>
            <a:pPr algn="ctr"/>
            <a:r>
              <a:rPr lang="tr-TR" sz="6600" b="1" i="1" dirty="0">
                <a:solidFill>
                  <a:srgbClr val="FFC000"/>
                </a:solidFill>
                <a:effectLst>
                  <a:outerShdw blurRad="38100" dist="38100" dir="2700000" algn="tl">
                    <a:srgbClr val="000000">
                      <a:alpha val="43137"/>
                    </a:srgbClr>
                  </a:outerShdw>
                </a:effectLst>
                <a:latin typeface="Calibri" pitchFamily="34" charset="0"/>
                <a:cs typeface="Calibri" pitchFamily="34" charset="0"/>
              </a:rPr>
              <a:t>ADAY ÖĞRETMEN YETİŞTİRME SÜRECİNE İLİŞKİN YÖNERGE</a:t>
            </a:r>
            <a:endParaRPr lang="tr-TR" sz="6600" b="1" i="1" dirty="0">
              <a:solidFill>
                <a:srgbClr val="FFC000"/>
              </a:solidFill>
              <a:effectLst>
                <a:outerShdw blurRad="38100" dist="38100" dir="2700000" algn="tl">
                  <a:srgbClr val="000000">
                    <a:alpha val="43137"/>
                  </a:srgbClr>
                </a:outerShdw>
              </a:effectLst>
              <a:latin typeface="Calibri" pitchFamily="34" charset="0"/>
              <a:cs typeface="Calibri" pitchFamily="34" charset="0"/>
            </a:endParaRPr>
          </a:p>
        </p:txBody>
      </p:sp>
      <p:pic>
        <p:nvPicPr>
          <p:cNvPr id="10" name="Picture 13" descr="C:\Users\Müdür\Desktop\MEBlogo.jpg"/>
          <p:cNvPicPr>
            <a:picLocks noChangeAspect="1" noChangeArrowheads="1"/>
          </p:cNvPicPr>
          <p:nvPr/>
        </p:nvPicPr>
        <p:blipFill rotWithShape="1">
          <a:blip r:embed="rId3" cstate="print"/>
          <a:srcRect l="4564" t="3447" r="-4564" b="-3447"/>
          <a:stretch/>
        </p:blipFill>
        <p:spPr bwMode="auto">
          <a:xfrm>
            <a:off x="360000" y="216000"/>
            <a:ext cx="792163" cy="785812"/>
          </a:xfrm>
          <a:prstGeom prst="rect">
            <a:avLst/>
          </a:prstGeom>
          <a:noFill/>
          <a:ln w="9525">
            <a:noFill/>
            <a:miter lim="800000"/>
            <a:headEnd/>
            <a:tailEnd/>
          </a:ln>
        </p:spPr>
      </p:pic>
    </p:spTree>
    <p:extLst>
      <p:ext uri="{BB962C8B-B14F-4D97-AF65-F5344CB8AC3E}">
        <p14:creationId xmlns:p14="http://schemas.microsoft.com/office/powerpoint/2010/main" val="3205891463"/>
      </p:ext>
    </p:extLst>
  </p:cSld>
  <p:clrMapOvr>
    <a:masterClrMapping/>
  </p:clrMapOvr>
  <p:transition>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6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6376DE8B-75C8-4064-9F54-71295E2947E9}" type="datetime1">
              <a:rPr lang="tr-TR" smtClean="0"/>
              <a:pPr/>
              <a:t>8.3.2016</a:t>
            </a:fld>
            <a:endParaRPr lang="tr-TR" smtClean="0"/>
          </a:p>
        </p:txBody>
      </p:sp>
      <p:sp>
        <p:nvSpPr>
          <p:cNvPr id="7174" name="7 Altbilgi Yer Tutucusu"/>
          <p:cNvSpPr>
            <a:spLocks noGrp="1"/>
          </p:cNvSpPr>
          <p:nvPr>
            <p:ph type="ftr" sz="quarter" idx="11"/>
          </p:nvPr>
        </p:nvSpPr>
        <p:spPr bwMode="auto">
          <a:xfrm>
            <a:off x="1835696" y="6400800"/>
            <a:ext cx="4233863" cy="457200"/>
          </a:xfrm>
          <a:noFill/>
          <a:ln>
            <a:miter lim="800000"/>
            <a:headEnd/>
            <a:tailEnd/>
          </a:ln>
        </p:spPr>
        <p:txBody>
          <a:bodyPr vert="horz" wrap="square" lIns="91440" tIns="45720" rIns="91440" bIns="45720" numCol="1" compatLnSpc="1">
            <a:prstTxWarp prst="textNoShape">
              <a:avLst/>
            </a:prstTxWarp>
          </a:bodyPr>
          <a:lstStyle/>
          <a:p>
            <a:r>
              <a:rPr lang="tr-TR" sz="1200" dirty="0" smtClean="0"/>
              <a:t>Hazırlayan: Mustafa </a:t>
            </a:r>
            <a:r>
              <a:rPr lang="tr-TR" sz="1200" dirty="0" smtClean="0"/>
              <a:t>AYDIN</a:t>
            </a:r>
            <a:endParaRPr lang="tr-TR" sz="1200" dirty="0" smtClean="0"/>
          </a:p>
        </p:txBody>
      </p:sp>
      <p:sp>
        <p:nvSpPr>
          <p:cNvPr id="6" name="5 Slayt Numarası Yer Tutucusu"/>
          <p:cNvSpPr>
            <a:spLocks noGrp="1"/>
          </p:cNvSpPr>
          <p:nvPr>
            <p:ph type="sldNum" sz="quarter" idx="12"/>
          </p:nvPr>
        </p:nvSpPr>
        <p:spPr/>
        <p:txBody>
          <a:bodyPr/>
          <a:lstStyle/>
          <a:p>
            <a:pPr>
              <a:defRPr/>
            </a:pPr>
            <a:fld id="{4DEA143D-7771-4EA1-8974-E8684EF9A219}" type="slidenum">
              <a:rPr lang="tr-TR"/>
              <a:pPr>
                <a:defRPr/>
              </a:pPr>
              <a:t>15</a:t>
            </a:fld>
            <a:endParaRPr lang="tr-TR"/>
          </a:p>
        </p:txBody>
      </p:sp>
      <p:sp>
        <p:nvSpPr>
          <p:cNvPr id="7177" name="8 Metin kutusu"/>
          <p:cNvSpPr txBox="1">
            <a:spLocks noChangeArrowheads="1"/>
          </p:cNvSpPr>
          <p:nvPr/>
        </p:nvSpPr>
        <p:spPr bwMode="auto">
          <a:xfrm>
            <a:off x="36513" y="260350"/>
            <a:ext cx="9144000" cy="585788"/>
          </a:xfrm>
          <a:prstGeom prst="rect">
            <a:avLst/>
          </a:prstGeom>
          <a:noFill/>
          <a:ln w="9525">
            <a:noFill/>
            <a:miter lim="800000"/>
            <a:headEnd/>
            <a:tailEnd/>
          </a:ln>
        </p:spPr>
        <p:txBody>
          <a:bodyPr>
            <a:spAutoFit/>
          </a:bodyPr>
          <a:lstStyle/>
          <a:p>
            <a:pPr algn="ctr"/>
            <a:r>
              <a:rPr lang="tr-TR" sz="1400" b="1" i="1" dirty="0">
                <a:solidFill>
                  <a:srgbClr val="336699"/>
                </a:solidFill>
                <a:latin typeface="Calibri" pitchFamily="34" charset="0"/>
                <a:cs typeface="Calibri" pitchFamily="34" charset="0"/>
              </a:rPr>
              <a:t>GEBZE İLÇE MİLLİ EĞİTİM MÜDÜRLÜĞÜ ADAY ÖĞRETMENLERİN </a:t>
            </a:r>
            <a:r>
              <a:rPr lang="tr-TR" sz="1400" b="1" i="1" dirty="0" smtClean="0">
                <a:solidFill>
                  <a:srgbClr val="336699"/>
                </a:solidFill>
                <a:latin typeface="Calibri" pitchFamily="34" charset="0"/>
                <a:cs typeface="Calibri" pitchFamily="34" charset="0"/>
              </a:rPr>
              <a:t>YETİŞTİRME SÜRECİ</a:t>
            </a:r>
            <a:endParaRPr lang="tr-TR" sz="1400" b="1" i="1" dirty="0">
              <a:solidFill>
                <a:srgbClr val="336699"/>
              </a:solidFill>
              <a:latin typeface="Calibri" pitchFamily="34" charset="0"/>
              <a:cs typeface="Calibri" pitchFamily="34" charset="0"/>
            </a:endParaRPr>
          </a:p>
          <a:p>
            <a:pPr algn="ctr"/>
            <a:r>
              <a:rPr lang="tr-TR" b="1" i="1" dirty="0">
                <a:solidFill>
                  <a:srgbClr val="FF0000"/>
                </a:solidFill>
                <a:latin typeface="Calibri" pitchFamily="34" charset="0"/>
                <a:cs typeface="Calibri" pitchFamily="34" charset="0"/>
              </a:rPr>
              <a:t>ADAY ÖĞRETMEN YETİŞTİRME </a:t>
            </a:r>
            <a:r>
              <a:rPr lang="tr-TR" b="1" i="1" dirty="0" smtClean="0">
                <a:solidFill>
                  <a:srgbClr val="FF0000"/>
                </a:solidFill>
                <a:latin typeface="Calibri" pitchFamily="34" charset="0"/>
                <a:cs typeface="Calibri" pitchFamily="34" charset="0"/>
              </a:rPr>
              <a:t>PROGRAMI</a:t>
            </a:r>
            <a:endParaRPr lang="tr-TR" b="1" i="1" dirty="0">
              <a:solidFill>
                <a:srgbClr val="FF0000"/>
              </a:solidFill>
              <a:latin typeface="Calibri" pitchFamily="34" charset="0"/>
              <a:cs typeface="Calibri" pitchFamily="34" charset="0"/>
            </a:endParaRPr>
          </a:p>
        </p:txBody>
      </p:sp>
      <p:graphicFrame>
        <p:nvGraphicFramePr>
          <p:cNvPr id="4" name="Tablo 3"/>
          <p:cNvGraphicFramePr>
            <a:graphicFrameLocks noGrp="1"/>
          </p:cNvGraphicFramePr>
          <p:nvPr>
            <p:extLst>
              <p:ext uri="{D42A27DB-BD31-4B8C-83A1-F6EECF244321}">
                <p14:modId xmlns:p14="http://schemas.microsoft.com/office/powerpoint/2010/main" val="2680611629"/>
              </p:ext>
            </p:extLst>
          </p:nvPr>
        </p:nvGraphicFramePr>
        <p:xfrm>
          <a:off x="146304" y="980728"/>
          <a:ext cx="8890192" cy="5472706"/>
        </p:xfrm>
        <a:graphic>
          <a:graphicData uri="http://schemas.openxmlformats.org/drawingml/2006/table">
            <a:tbl>
              <a:tblPr firstRow="1" firstCol="1" bandRow="1"/>
              <a:tblGrid>
                <a:gridCol w="1311706"/>
                <a:gridCol w="1311706"/>
                <a:gridCol w="1311706"/>
                <a:gridCol w="1334921"/>
                <a:gridCol w="1426238"/>
                <a:gridCol w="1426238"/>
                <a:gridCol w="767677"/>
              </a:tblGrid>
              <a:tr h="296932">
                <a:tc rowSpan="2">
                  <a:txBody>
                    <a:bodyPr/>
                    <a:lstStyle/>
                    <a:p>
                      <a:pPr marL="13970">
                        <a:lnSpc>
                          <a:spcPct val="115000"/>
                        </a:lnSpc>
                        <a:spcAft>
                          <a:spcPts val="0"/>
                        </a:spcAft>
                      </a:pPr>
                      <a:r>
                        <a:rPr lang="tr-TR" sz="1600" kern="1200">
                          <a:effectLst/>
                          <a:latin typeface="Times New Roman" panose="02020603050405020304" pitchFamily="18" charset="0"/>
                          <a:ea typeface="Times New Roman" panose="02020603050405020304" pitchFamily="18" charset="0"/>
                        </a:rPr>
                        <a:t>Aylar (*)</a:t>
                      </a:r>
                      <a:endParaRPr lang="tr-TR" sz="1600">
                        <a:effectLst/>
                        <a:latin typeface="Calibri" panose="020F0502020204030204" pitchFamily="34"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457200" algn="ctr">
                        <a:lnSpc>
                          <a:spcPct val="115000"/>
                        </a:lnSpc>
                        <a:spcAft>
                          <a:spcPts val="0"/>
                        </a:spcAft>
                      </a:pPr>
                      <a:r>
                        <a:rPr lang="tr-TR" sz="1600" kern="1200">
                          <a:effectLst/>
                          <a:latin typeface="Times New Roman" panose="02020603050405020304" pitchFamily="18" charset="0"/>
                          <a:ea typeface="Times New Roman" panose="02020603050405020304" pitchFamily="18" charset="0"/>
                        </a:rPr>
                        <a:t>Haftalar</a:t>
                      </a:r>
                      <a:endParaRPr lang="tr-TR" sz="160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rowSpan="2">
                  <a:txBody>
                    <a:bodyPr/>
                    <a:lstStyle/>
                    <a:p>
                      <a:pPr>
                        <a:lnSpc>
                          <a:spcPct val="115000"/>
                        </a:lnSpc>
                        <a:spcAft>
                          <a:spcPts val="0"/>
                        </a:spcAft>
                      </a:pPr>
                      <a:r>
                        <a:rPr lang="tr-TR" sz="1200" kern="1200">
                          <a:effectLst/>
                          <a:latin typeface="Times New Roman" panose="02020603050405020304" pitchFamily="18" charset="0"/>
                        </a:rPr>
                        <a:t>Toplam</a:t>
                      </a:r>
                      <a:endParaRPr lang="tr-TR" sz="1600">
                        <a:effectLst/>
                        <a:latin typeface="Calibri" panose="020F0502020204030204" pitchFamily="34"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932">
                <a:tc vMerge="1">
                  <a:txBody>
                    <a:bodyPr/>
                    <a:lstStyle/>
                    <a:p>
                      <a:endParaRPr lang="tr-TR"/>
                    </a:p>
                  </a:txBody>
                  <a:tcPr/>
                </a:tc>
                <a:tc>
                  <a:txBody>
                    <a:bodyPr/>
                    <a:lstStyle/>
                    <a:p>
                      <a:pPr algn="just">
                        <a:lnSpc>
                          <a:spcPct val="115000"/>
                        </a:lnSpc>
                        <a:spcAft>
                          <a:spcPts val="0"/>
                        </a:spcAft>
                      </a:pPr>
                      <a:r>
                        <a:rPr lang="tr-TR" sz="1600" kern="1200">
                          <a:effectLst/>
                          <a:latin typeface="Times New Roman" panose="02020603050405020304" pitchFamily="18" charset="0"/>
                          <a:ea typeface="Times New Roman" panose="02020603050405020304" pitchFamily="18" charset="0"/>
                        </a:rPr>
                        <a:t>1. hafta</a:t>
                      </a:r>
                      <a:endParaRPr lang="tr-TR" sz="160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600" kern="1200">
                          <a:effectLst/>
                          <a:latin typeface="Times New Roman" panose="02020603050405020304" pitchFamily="18" charset="0"/>
                          <a:ea typeface="Times New Roman" panose="02020603050405020304" pitchFamily="18" charset="0"/>
                        </a:rPr>
                        <a:t>2. Hafta</a:t>
                      </a:r>
                      <a:endParaRPr lang="tr-TR" sz="160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600" kern="1200">
                          <a:effectLst/>
                          <a:latin typeface="Times New Roman" panose="02020603050405020304" pitchFamily="18" charset="0"/>
                          <a:ea typeface="Times New Roman" panose="02020603050405020304" pitchFamily="18" charset="0"/>
                        </a:rPr>
                        <a:t>3. hafta</a:t>
                      </a:r>
                      <a:endParaRPr lang="tr-TR" sz="160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600" kern="1200">
                          <a:effectLst/>
                          <a:latin typeface="Times New Roman" panose="02020603050405020304" pitchFamily="18" charset="0"/>
                          <a:ea typeface="Times New Roman" panose="02020603050405020304" pitchFamily="18" charset="0"/>
                        </a:rPr>
                        <a:t>4. hafta</a:t>
                      </a:r>
                      <a:endParaRPr lang="tr-TR" sz="160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600" kern="1200">
                          <a:effectLst/>
                          <a:latin typeface="Times New Roman" panose="02020603050405020304" pitchFamily="18" charset="0"/>
                          <a:ea typeface="Times New Roman" panose="02020603050405020304" pitchFamily="18" charset="0"/>
                        </a:rPr>
                        <a:t>5. hafta</a:t>
                      </a:r>
                      <a:endParaRPr lang="tr-TR" sz="160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tr-TR"/>
                    </a:p>
                  </a:txBody>
                  <a:tcPr/>
                </a:tc>
              </a:tr>
              <a:tr h="2091192">
                <a:tc>
                  <a:txBody>
                    <a:bodyPr/>
                    <a:lstStyle/>
                    <a:p>
                      <a:pPr marL="13970">
                        <a:lnSpc>
                          <a:spcPct val="115000"/>
                        </a:lnSpc>
                        <a:spcAft>
                          <a:spcPts val="0"/>
                        </a:spcAft>
                      </a:pPr>
                      <a:r>
                        <a:rPr lang="tr-TR" sz="1600">
                          <a:effectLst/>
                          <a:latin typeface="Times New Roman" panose="02020603050405020304" pitchFamily="18" charset="0"/>
                          <a:ea typeface="Times New Roman" panose="02020603050405020304" pitchFamily="18" charset="0"/>
                        </a:rPr>
                        <a:t>Mart</a:t>
                      </a:r>
                      <a:endParaRPr lang="tr-TR" sz="160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kern="1200">
                          <a:effectLst/>
                          <a:latin typeface="Times New Roman" panose="02020603050405020304" pitchFamily="18" charset="0"/>
                          <a:ea typeface="Times New Roman" panose="02020603050405020304" pitchFamily="18" charset="0"/>
                        </a:rPr>
                        <a:t>4 gün</a:t>
                      </a:r>
                      <a:endParaRPr lang="tr-TR" sz="1600">
                        <a:effectLst/>
                        <a:latin typeface="Calibri" panose="020F0502020204030204" pitchFamily="34" charset="0"/>
                      </a:endParaRPr>
                    </a:p>
                    <a:p>
                      <a:pPr>
                        <a:lnSpc>
                          <a:spcPct val="115000"/>
                        </a:lnSpc>
                        <a:spcAft>
                          <a:spcPts val="0"/>
                        </a:spcAft>
                      </a:pPr>
                      <a:r>
                        <a:rPr lang="tr-TR" sz="1600" kern="1200">
                          <a:effectLst/>
                          <a:latin typeface="Times New Roman" panose="02020603050405020304" pitchFamily="18" charset="0"/>
                          <a:ea typeface="Times New Roman" panose="02020603050405020304" pitchFamily="18" charset="0"/>
                        </a:rPr>
                        <a:t>1 gün süreç bilgilendirme</a:t>
                      </a:r>
                      <a:endParaRPr lang="tr-TR" sz="1600">
                        <a:effectLst/>
                        <a:latin typeface="Calibri" panose="020F0502020204030204" pitchFamily="34" charset="0"/>
                      </a:endParaRPr>
                    </a:p>
                    <a:p>
                      <a:pPr>
                        <a:lnSpc>
                          <a:spcPct val="115000"/>
                        </a:lnSpc>
                        <a:spcAft>
                          <a:spcPts val="0"/>
                        </a:spcAft>
                      </a:pPr>
                      <a:r>
                        <a:rPr lang="tr-TR" sz="1600" kern="1200">
                          <a:effectLst/>
                          <a:latin typeface="Times New Roman" panose="02020603050405020304" pitchFamily="18" charset="0"/>
                          <a:ea typeface="Times New Roman" panose="02020603050405020304" pitchFamily="18" charset="0"/>
                        </a:rPr>
                        <a:t>2 gün sınıf içi</a:t>
                      </a:r>
                      <a:endParaRPr lang="tr-TR" sz="1600">
                        <a:effectLst/>
                        <a:latin typeface="Calibri" panose="020F0502020204030204" pitchFamily="34" charset="0"/>
                      </a:endParaRPr>
                    </a:p>
                    <a:p>
                      <a:pPr>
                        <a:lnSpc>
                          <a:spcPct val="115000"/>
                        </a:lnSpc>
                        <a:spcAft>
                          <a:spcPts val="0"/>
                        </a:spcAft>
                      </a:pPr>
                      <a:r>
                        <a:rPr lang="tr-TR" sz="1600" kern="1200">
                          <a:effectLst/>
                          <a:latin typeface="Times New Roman" panose="02020603050405020304" pitchFamily="18" charset="0"/>
                          <a:ea typeface="Times New Roman" panose="02020603050405020304" pitchFamily="18" charset="0"/>
                        </a:rPr>
                        <a:t>1 gün okul içi</a:t>
                      </a:r>
                      <a:endParaRPr lang="tr-TR" sz="160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
                        <a:lnSpc>
                          <a:spcPct val="115000"/>
                        </a:lnSpc>
                        <a:spcAft>
                          <a:spcPts val="0"/>
                        </a:spcAft>
                      </a:pPr>
                      <a:r>
                        <a:rPr lang="tr-TR" sz="1600" b="1" kern="1200">
                          <a:effectLst/>
                          <a:latin typeface="Times New Roman" panose="02020603050405020304" pitchFamily="18" charset="0"/>
                          <a:ea typeface="Times New Roman" panose="02020603050405020304" pitchFamily="18" charset="0"/>
                        </a:rPr>
                        <a:t>5 gün</a:t>
                      </a:r>
                      <a:endParaRPr lang="tr-TR" sz="1600">
                        <a:effectLst/>
                        <a:latin typeface="Calibri" panose="020F0502020204030204" pitchFamily="34" charset="0"/>
                      </a:endParaRPr>
                    </a:p>
                    <a:p>
                      <a:pPr marL="2540">
                        <a:lnSpc>
                          <a:spcPct val="115000"/>
                        </a:lnSpc>
                        <a:spcAft>
                          <a:spcPts val="0"/>
                        </a:spcAft>
                      </a:pPr>
                      <a:r>
                        <a:rPr lang="tr-TR" sz="1600" kern="1200">
                          <a:effectLst/>
                          <a:latin typeface="Times New Roman" panose="02020603050405020304" pitchFamily="18" charset="0"/>
                          <a:ea typeface="Times New Roman" panose="02020603050405020304" pitchFamily="18" charset="0"/>
                        </a:rPr>
                        <a:t>3 gün sınıf içi</a:t>
                      </a:r>
                      <a:endParaRPr lang="tr-TR" sz="1600">
                        <a:effectLst/>
                        <a:latin typeface="Calibri" panose="020F0502020204030204" pitchFamily="34" charset="0"/>
                      </a:endParaRPr>
                    </a:p>
                    <a:p>
                      <a:pPr marL="2540">
                        <a:lnSpc>
                          <a:spcPct val="115000"/>
                        </a:lnSpc>
                        <a:spcAft>
                          <a:spcPts val="0"/>
                        </a:spcAft>
                      </a:pPr>
                      <a:r>
                        <a:rPr lang="tr-TR" sz="1600" kern="1200">
                          <a:effectLst/>
                          <a:latin typeface="Times New Roman" panose="02020603050405020304" pitchFamily="18" charset="0"/>
                          <a:ea typeface="Times New Roman" panose="02020603050405020304" pitchFamily="18" charset="0"/>
                        </a:rPr>
                        <a:t>1 gün okul içi</a:t>
                      </a:r>
                      <a:endParaRPr lang="tr-TR" sz="1600">
                        <a:effectLst/>
                        <a:latin typeface="Calibri" panose="020F0502020204030204" pitchFamily="34" charset="0"/>
                      </a:endParaRPr>
                    </a:p>
                    <a:p>
                      <a:pPr marL="2540">
                        <a:lnSpc>
                          <a:spcPct val="115000"/>
                        </a:lnSpc>
                        <a:spcAft>
                          <a:spcPts val="0"/>
                        </a:spcAft>
                      </a:pPr>
                      <a:r>
                        <a:rPr lang="tr-TR" sz="1600" kern="1200">
                          <a:effectLst/>
                          <a:latin typeface="Times New Roman" panose="02020603050405020304" pitchFamily="18" charset="0"/>
                          <a:ea typeface="Times New Roman" panose="02020603050405020304" pitchFamily="18" charset="0"/>
                        </a:rPr>
                        <a:t>1 gün okul dışı</a:t>
                      </a:r>
                      <a:endParaRPr lang="tr-TR" sz="160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kern="1200">
                          <a:effectLst/>
                          <a:latin typeface="Times New Roman" panose="02020603050405020304" pitchFamily="18" charset="0"/>
                          <a:ea typeface="Times New Roman" panose="02020603050405020304" pitchFamily="18" charset="0"/>
                          <a:cs typeface="Times New Roman" panose="02020603050405020304" pitchFamily="18" charset="0"/>
                        </a:rPr>
                        <a:t>5 gün</a:t>
                      </a:r>
                      <a:endParaRPr lang="tr-TR" sz="16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tr-TR" sz="1600" kern="1200">
                          <a:effectLst/>
                          <a:latin typeface="Times New Roman" panose="02020603050405020304" pitchFamily="18" charset="0"/>
                          <a:ea typeface="Times New Roman" panose="02020603050405020304" pitchFamily="18" charset="0"/>
                          <a:cs typeface="Times New Roman" panose="02020603050405020304" pitchFamily="18" charset="0"/>
                        </a:rPr>
                        <a:t>3 gün sınıf içi</a:t>
                      </a:r>
                      <a:endParaRPr lang="tr-TR" sz="16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tr-TR" sz="1600" kern="1200">
                          <a:effectLst/>
                          <a:latin typeface="Times New Roman" panose="02020603050405020304" pitchFamily="18" charset="0"/>
                          <a:ea typeface="Times New Roman" panose="02020603050405020304" pitchFamily="18" charset="0"/>
                          <a:cs typeface="Times New Roman" panose="02020603050405020304" pitchFamily="18" charset="0"/>
                        </a:rPr>
                        <a:t>1 gün okul içi</a:t>
                      </a:r>
                      <a:endParaRPr lang="tr-TR" sz="16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tr-TR" sz="1600" kern="1200">
                          <a:effectLst/>
                          <a:latin typeface="Times New Roman" panose="02020603050405020304" pitchFamily="18" charset="0"/>
                          <a:ea typeface="Times New Roman" panose="02020603050405020304" pitchFamily="18" charset="0"/>
                          <a:cs typeface="Times New Roman" panose="02020603050405020304" pitchFamily="18" charset="0"/>
                        </a:rPr>
                        <a:t>1 gün okul dışı</a:t>
                      </a:r>
                      <a:endParaRPr lang="tr-T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305">
                        <a:lnSpc>
                          <a:spcPct val="115000"/>
                        </a:lnSpc>
                        <a:spcAft>
                          <a:spcPts val="0"/>
                        </a:spcAft>
                      </a:pPr>
                      <a:r>
                        <a:rPr lang="tr-TR" sz="1600" b="1" kern="1200">
                          <a:effectLst/>
                          <a:latin typeface="Times New Roman" panose="02020603050405020304" pitchFamily="18" charset="0"/>
                          <a:ea typeface="Times New Roman" panose="02020603050405020304" pitchFamily="18" charset="0"/>
                        </a:rPr>
                        <a:t>5 gün</a:t>
                      </a:r>
                      <a:endParaRPr lang="tr-TR" sz="1600">
                        <a:effectLst/>
                        <a:latin typeface="Calibri" panose="020F0502020204030204" pitchFamily="34" charset="0"/>
                      </a:endParaRPr>
                    </a:p>
                    <a:p>
                      <a:pPr marL="27305">
                        <a:lnSpc>
                          <a:spcPct val="115000"/>
                        </a:lnSpc>
                        <a:spcAft>
                          <a:spcPts val="0"/>
                        </a:spcAft>
                      </a:pPr>
                      <a:r>
                        <a:rPr lang="tr-TR" sz="1600" kern="1200">
                          <a:effectLst/>
                          <a:latin typeface="Times New Roman" panose="02020603050405020304" pitchFamily="18" charset="0"/>
                          <a:ea typeface="Times New Roman" panose="02020603050405020304" pitchFamily="18" charset="0"/>
                        </a:rPr>
                        <a:t>3 gün sınıf içi</a:t>
                      </a:r>
                      <a:endParaRPr lang="tr-TR" sz="1600">
                        <a:effectLst/>
                        <a:latin typeface="Calibri" panose="020F0502020204030204" pitchFamily="34" charset="0"/>
                      </a:endParaRPr>
                    </a:p>
                    <a:p>
                      <a:pPr marL="27305">
                        <a:lnSpc>
                          <a:spcPct val="115000"/>
                        </a:lnSpc>
                        <a:spcAft>
                          <a:spcPts val="0"/>
                        </a:spcAft>
                      </a:pPr>
                      <a:r>
                        <a:rPr lang="tr-TR" sz="1600" kern="1200">
                          <a:effectLst/>
                          <a:latin typeface="Times New Roman" panose="02020603050405020304" pitchFamily="18" charset="0"/>
                          <a:ea typeface="Times New Roman" panose="02020603050405020304" pitchFamily="18" charset="0"/>
                        </a:rPr>
                        <a:t>1 gün okul içi</a:t>
                      </a:r>
                      <a:endParaRPr lang="tr-TR" sz="1600">
                        <a:effectLst/>
                        <a:latin typeface="Calibri" panose="020F0502020204030204" pitchFamily="34" charset="0"/>
                      </a:endParaRPr>
                    </a:p>
                    <a:p>
                      <a:pPr marL="27305">
                        <a:lnSpc>
                          <a:spcPct val="115000"/>
                        </a:lnSpc>
                        <a:spcAft>
                          <a:spcPts val="0"/>
                        </a:spcAft>
                      </a:pPr>
                      <a:r>
                        <a:rPr lang="tr-TR" sz="1600" kern="1200">
                          <a:effectLst/>
                          <a:latin typeface="Times New Roman" panose="02020603050405020304" pitchFamily="18" charset="0"/>
                          <a:ea typeface="Times New Roman" panose="02020603050405020304" pitchFamily="18" charset="0"/>
                        </a:rPr>
                        <a:t>1 gün okul dışı</a:t>
                      </a:r>
                      <a:endParaRPr lang="tr-TR" sz="160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kern="1200" dirty="0">
                          <a:effectLst/>
                          <a:latin typeface="Times New Roman" panose="02020603050405020304" pitchFamily="18" charset="0"/>
                          <a:ea typeface="Times New Roman" panose="02020603050405020304" pitchFamily="18" charset="0"/>
                          <a:cs typeface="Times New Roman" panose="02020603050405020304" pitchFamily="18" charset="0"/>
                        </a:rPr>
                        <a:t>5 gün</a:t>
                      </a:r>
                      <a:endParaRPr lang="tr-TR"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tr-TR" sz="1600" kern="1200" dirty="0">
                          <a:effectLst/>
                          <a:latin typeface="Times New Roman" panose="02020603050405020304" pitchFamily="18" charset="0"/>
                          <a:ea typeface="Times New Roman" panose="02020603050405020304" pitchFamily="18" charset="0"/>
                          <a:cs typeface="Times New Roman" panose="02020603050405020304" pitchFamily="18" charset="0"/>
                        </a:rPr>
                        <a:t>3 gün sınıf içi</a:t>
                      </a:r>
                      <a:endParaRPr lang="tr-TR"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tr-TR" sz="1600" kern="1200" dirty="0">
                          <a:effectLst/>
                          <a:latin typeface="Times New Roman" panose="02020603050405020304" pitchFamily="18" charset="0"/>
                          <a:ea typeface="Times New Roman" panose="02020603050405020304" pitchFamily="18" charset="0"/>
                          <a:cs typeface="Times New Roman" panose="02020603050405020304" pitchFamily="18" charset="0"/>
                        </a:rPr>
                        <a:t>1 gün okul içi</a:t>
                      </a:r>
                      <a:endParaRPr lang="tr-TR"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tr-TR" sz="1600" kern="1200" dirty="0">
                          <a:effectLst/>
                          <a:latin typeface="Times New Roman" panose="02020603050405020304" pitchFamily="18" charset="0"/>
                          <a:ea typeface="Times New Roman" panose="02020603050405020304" pitchFamily="18" charset="0"/>
                        </a:rPr>
                        <a:t>1 gün okul dışı</a:t>
                      </a:r>
                      <a:r>
                        <a:rPr lang="tr-TR" sz="1600" kern="1200" dirty="0">
                          <a:effectLst/>
                          <a:latin typeface="Calibri" panose="020F0502020204030204" pitchFamily="34" charset="0"/>
                          <a:ea typeface="Times New Roman" panose="02020603050405020304" pitchFamily="18" charset="0"/>
                          <a:cs typeface="Arial" panose="020B0604020202020204" pitchFamily="34" charset="0"/>
                        </a:rPr>
                        <a:t>  </a:t>
                      </a:r>
                      <a:r>
                        <a:rPr lang="tr-TR" sz="1200" kern="1200" dirty="0">
                          <a:effectLst/>
                          <a:latin typeface="Calibri" panose="020F0502020204030204" pitchFamily="34" charset="0"/>
                          <a:ea typeface="Times New Roman" panose="02020603050405020304" pitchFamily="18" charset="0"/>
                          <a:cs typeface="Arial" panose="020B0604020202020204" pitchFamily="34" charset="0"/>
                        </a:rPr>
                        <a:t>(Nisan ayının ilk günü mart ayında gösterilmiştir.)</a:t>
                      </a:r>
                      <a:endParaRPr lang="tr-TR" sz="1200" dirty="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kern="1200">
                          <a:effectLst/>
                          <a:latin typeface="Times New Roman" panose="02020603050405020304" pitchFamily="18" charset="0"/>
                        </a:rPr>
                        <a:t>24 gün </a:t>
                      </a:r>
                      <a:endParaRPr lang="tr-TR" sz="1600">
                        <a:effectLst/>
                        <a:latin typeface="Calibri" panose="020F0502020204030204" pitchFamily="34" charset="0"/>
                      </a:endParaRPr>
                    </a:p>
                    <a:p>
                      <a:pPr>
                        <a:lnSpc>
                          <a:spcPct val="115000"/>
                        </a:lnSpc>
                        <a:spcAft>
                          <a:spcPts val="0"/>
                        </a:spcAft>
                      </a:pPr>
                      <a:r>
                        <a:rPr lang="tr-TR" sz="1600" kern="1200">
                          <a:effectLst/>
                          <a:latin typeface="Times New Roman" panose="02020603050405020304" pitchFamily="18" charset="0"/>
                        </a:rPr>
                        <a:t>144 saat</a:t>
                      </a:r>
                      <a:endParaRPr lang="tr-TR" sz="160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9641">
                <a:tc>
                  <a:txBody>
                    <a:bodyPr/>
                    <a:lstStyle/>
                    <a:p>
                      <a:pPr marL="13970">
                        <a:lnSpc>
                          <a:spcPct val="115000"/>
                        </a:lnSpc>
                        <a:spcAft>
                          <a:spcPts val="0"/>
                        </a:spcAft>
                      </a:pPr>
                      <a:r>
                        <a:rPr lang="tr-TR" sz="1600">
                          <a:effectLst/>
                          <a:latin typeface="Times New Roman" panose="02020603050405020304" pitchFamily="18" charset="0"/>
                          <a:ea typeface="Times New Roman" panose="02020603050405020304" pitchFamily="18" charset="0"/>
                        </a:rPr>
                        <a:t>Nisan</a:t>
                      </a:r>
                      <a:endParaRPr lang="tr-TR" sz="160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kern="1200">
                          <a:effectLst/>
                          <a:latin typeface="Times New Roman" panose="02020603050405020304" pitchFamily="18" charset="0"/>
                          <a:ea typeface="Times New Roman" panose="02020603050405020304" pitchFamily="18" charset="0"/>
                        </a:rPr>
                        <a:t>5 gün</a:t>
                      </a:r>
                      <a:endParaRPr lang="tr-TR" sz="1600">
                        <a:effectLst/>
                        <a:latin typeface="Calibri" panose="020F0502020204030204" pitchFamily="34" charset="0"/>
                      </a:endParaRPr>
                    </a:p>
                    <a:p>
                      <a:pPr>
                        <a:lnSpc>
                          <a:spcPct val="115000"/>
                        </a:lnSpc>
                        <a:spcAft>
                          <a:spcPts val="0"/>
                        </a:spcAft>
                      </a:pPr>
                      <a:r>
                        <a:rPr lang="tr-TR" sz="1600" kern="1200">
                          <a:effectLst/>
                          <a:latin typeface="Times New Roman" panose="02020603050405020304" pitchFamily="18" charset="0"/>
                          <a:ea typeface="Times New Roman" panose="02020603050405020304" pitchFamily="18" charset="0"/>
                        </a:rPr>
                        <a:t>3 gün sınıf içi</a:t>
                      </a:r>
                      <a:endParaRPr lang="tr-TR" sz="1600">
                        <a:effectLst/>
                        <a:latin typeface="Calibri" panose="020F0502020204030204" pitchFamily="34" charset="0"/>
                      </a:endParaRPr>
                    </a:p>
                    <a:p>
                      <a:pPr>
                        <a:lnSpc>
                          <a:spcPct val="115000"/>
                        </a:lnSpc>
                        <a:spcAft>
                          <a:spcPts val="0"/>
                        </a:spcAft>
                      </a:pPr>
                      <a:r>
                        <a:rPr lang="tr-TR" sz="1600" kern="1200">
                          <a:effectLst/>
                          <a:latin typeface="Times New Roman" panose="02020603050405020304" pitchFamily="18" charset="0"/>
                          <a:ea typeface="Times New Roman" panose="02020603050405020304" pitchFamily="18" charset="0"/>
                        </a:rPr>
                        <a:t>1 gün okul içi</a:t>
                      </a:r>
                      <a:endParaRPr lang="tr-TR" sz="1600">
                        <a:effectLst/>
                        <a:latin typeface="Calibri" panose="020F0502020204030204" pitchFamily="34" charset="0"/>
                      </a:endParaRPr>
                    </a:p>
                    <a:p>
                      <a:pPr>
                        <a:lnSpc>
                          <a:spcPct val="115000"/>
                        </a:lnSpc>
                        <a:spcAft>
                          <a:spcPts val="0"/>
                        </a:spcAft>
                      </a:pPr>
                      <a:r>
                        <a:rPr lang="tr-TR" sz="1600" kern="1200">
                          <a:effectLst/>
                          <a:latin typeface="Times New Roman" panose="02020603050405020304" pitchFamily="18" charset="0"/>
                          <a:ea typeface="Times New Roman" panose="02020603050405020304" pitchFamily="18" charset="0"/>
                          <a:cs typeface="Times New Roman" panose="02020603050405020304" pitchFamily="18" charset="0"/>
                        </a:rPr>
                        <a:t>1 gün okul dışı</a:t>
                      </a:r>
                      <a:endParaRPr lang="tr-T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kern="1200">
                          <a:effectLst/>
                          <a:latin typeface="Times New Roman" panose="02020603050405020304" pitchFamily="18" charset="0"/>
                          <a:ea typeface="Times New Roman" panose="02020603050405020304" pitchFamily="18" charset="0"/>
                        </a:rPr>
                        <a:t>5 gün</a:t>
                      </a:r>
                      <a:endParaRPr lang="tr-TR" sz="1600">
                        <a:effectLst/>
                        <a:latin typeface="Calibri" panose="020F0502020204030204" pitchFamily="34" charset="0"/>
                      </a:endParaRPr>
                    </a:p>
                    <a:p>
                      <a:pPr>
                        <a:lnSpc>
                          <a:spcPct val="115000"/>
                        </a:lnSpc>
                        <a:spcAft>
                          <a:spcPts val="0"/>
                        </a:spcAft>
                      </a:pPr>
                      <a:r>
                        <a:rPr lang="tr-TR" sz="1600" kern="1200">
                          <a:effectLst/>
                          <a:latin typeface="Times New Roman" panose="02020603050405020304" pitchFamily="18" charset="0"/>
                          <a:ea typeface="Times New Roman" panose="02020603050405020304" pitchFamily="18" charset="0"/>
                        </a:rPr>
                        <a:t>3 gün sınıf içi</a:t>
                      </a:r>
                      <a:endParaRPr lang="tr-TR" sz="1600">
                        <a:effectLst/>
                        <a:latin typeface="Calibri" panose="020F0502020204030204" pitchFamily="34" charset="0"/>
                      </a:endParaRPr>
                    </a:p>
                    <a:p>
                      <a:pPr>
                        <a:lnSpc>
                          <a:spcPct val="115000"/>
                        </a:lnSpc>
                        <a:spcAft>
                          <a:spcPts val="0"/>
                        </a:spcAft>
                      </a:pPr>
                      <a:r>
                        <a:rPr lang="tr-TR" sz="1600" kern="1200">
                          <a:effectLst/>
                          <a:latin typeface="Times New Roman" panose="02020603050405020304" pitchFamily="18" charset="0"/>
                          <a:ea typeface="Times New Roman" panose="02020603050405020304" pitchFamily="18" charset="0"/>
                        </a:rPr>
                        <a:t>1 gün okul içi</a:t>
                      </a:r>
                      <a:endParaRPr lang="tr-TR" sz="1600">
                        <a:effectLst/>
                        <a:latin typeface="Calibri" panose="020F0502020204030204" pitchFamily="34" charset="0"/>
                      </a:endParaRPr>
                    </a:p>
                    <a:p>
                      <a:pPr>
                        <a:lnSpc>
                          <a:spcPct val="115000"/>
                        </a:lnSpc>
                        <a:spcAft>
                          <a:spcPts val="0"/>
                        </a:spcAft>
                      </a:pPr>
                      <a:r>
                        <a:rPr lang="tr-TR" sz="1600" kern="1200">
                          <a:effectLst/>
                          <a:latin typeface="Times New Roman" panose="02020603050405020304" pitchFamily="18" charset="0"/>
                          <a:ea typeface="Times New Roman" panose="02020603050405020304" pitchFamily="18" charset="0"/>
                        </a:rPr>
                        <a:t>1 gün okul dışı</a:t>
                      </a:r>
                      <a:endParaRPr lang="tr-TR" sz="160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kern="1200">
                          <a:effectLst/>
                          <a:latin typeface="Times New Roman" panose="02020603050405020304" pitchFamily="18" charset="0"/>
                          <a:ea typeface="Times New Roman" panose="02020603050405020304" pitchFamily="18" charset="0"/>
                        </a:rPr>
                        <a:t>5 gün</a:t>
                      </a:r>
                      <a:endParaRPr lang="tr-TR" sz="1600">
                        <a:effectLst/>
                        <a:latin typeface="Calibri" panose="020F0502020204030204" pitchFamily="34" charset="0"/>
                      </a:endParaRPr>
                    </a:p>
                    <a:p>
                      <a:pPr>
                        <a:lnSpc>
                          <a:spcPct val="115000"/>
                        </a:lnSpc>
                        <a:spcAft>
                          <a:spcPts val="0"/>
                        </a:spcAft>
                      </a:pPr>
                      <a:r>
                        <a:rPr lang="tr-TR" sz="1600" kern="1200">
                          <a:effectLst/>
                          <a:latin typeface="Times New Roman" panose="02020603050405020304" pitchFamily="18" charset="0"/>
                          <a:ea typeface="Times New Roman" panose="02020603050405020304" pitchFamily="18" charset="0"/>
                        </a:rPr>
                        <a:t>3 gün sınıf içi</a:t>
                      </a:r>
                      <a:endParaRPr lang="tr-TR" sz="1600">
                        <a:effectLst/>
                        <a:latin typeface="Calibri" panose="020F0502020204030204" pitchFamily="34" charset="0"/>
                      </a:endParaRPr>
                    </a:p>
                    <a:p>
                      <a:pPr>
                        <a:lnSpc>
                          <a:spcPct val="115000"/>
                        </a:lnSpc>
                        <a:spcAft>
                          <a:spcPts val="0"/>
                        </a:spcAft>
                      </a:pPr>
                      <a:r>
                        <a:rPr lang="tr-TR" sz="1600" kern="1200">
                          <a:effectLst/>
                          <a:latin typeface="Times New Roman" panose="02020603050405020304" pitchFamily="18" charset="0"/>
                          <a:ea typeface="Times New Roman" panose="02020603050405020304" pitchFamily="18" charset="0"/>
                        </a:rPr>
                        <a:t>1 gün okul içi</a:t>
                      </a:r>
                      <a:endParaRPr lang="tr-TR" sz="1600">
                        <a:effectLst/>
                        <a:latin typeface="Calibri" panose="020F0502020204030204" pitchFamily="34" charset="0"/>
                      </a:endParaRPr>
                    </a:p>
                    <a:p>
                      <a:pPr>
                        <a:lnSpc>
                          <a:spcPct val="115000"/>
                        </a:lnSpc>
                        <a:spcAft>
                          <a:spcPts val="0"/>
                        </a:spcAft>
                      </a:pPr>
                      <a:r>
                        <a:rPr lang="tr-TR" sz="1600" kern="1200">
                          <a:effectLst/>
                          <a:latin typeface="Times New Roman" panose="02020603050405020304" pitchFamily="18" charset="0"/>
                          <a:ea typeface="Times New Roman" panose="02020603050405020304" pitchFamily="18" charset="0"/>
                        </a:rPr>
                        <a:t>1 gün okul dışı</a:t>
                      </a:r>
                      <a:endParaRPr lang="tr-TR" sz="160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kern="1200" dirty="0">
                          <a:effectLst/>
                          <a:latin typeface="Times New Roman" panose="02020603050405020304" pitchFamily="18" charset="0"/>
                          <a:ea typeface="Times New Roman" panose="02020603050405020304" pitchFamily="18" charset="0"/>
                        </a:rPr>
                        <a:t>5 gün</a:t>
                      </a:r>
                      <a:endParaRPr lang="tr-TR" sz="1600" dirty="0">
                        <a:effectLst/>
                        <a:latin typeface="Calibri" panose="020F0502020204030204" pitchFamily="34" charset="0"/>
                      </a:endParaRPr>
                    </a:p>
                    <a:p>
                      <a:pPr>
                        <a:lnSpc>
                          <a:spcPct val="115000"/>
                        </a:lnSpc>
                        <a:spcAft>
                          <a:spcPts val="0"/>
                        </a:spcAft>
                      </a:pPr>
                      <a:r>
                        <a:rPr lang="tr-TR" sz="1600" kern="1200" dirty="0">
                          <a:effectLst/>
                          <a:latin typeface="Times New Roman" panose="02020603050405020304" pitchFamily="18" charset="0"/>
                          <a:ea typeface="Times New Roman" panose="02020603050405020304" pitchFamily="18" charset="0"/>
                        </a:rPr>
                        <a:t>3 gün sınıf içi</a:t>
                      </a:r>
                      <a:endParaRPr lang="tr-TR" sz="1600" dirty="0">
                        <a:effectLst/>
                        <a:latin typeface="Calibri" panose="020F0502020204030204" pitchFamily="34" charset="0"/>
                      </a:endParaRPr>
                    </a:p>
                    <a:p>
                      <a:pPr>
                        <a:lnSpc>
                          <a:spcPct val="115000"/>
                        </a:lnSpc>
                        <a:spcAft>
                          <a:spcPts val="0"/>
                        </a:spcAft>
                      </a:pPr>
                      <a:r>
                        <a:rPr lang="tr-TR" sz="1600" kern="1200" dirty="0">
                          <a:effectLst/>
                          <a:latin typeface="Times New Roman" panose="02020603050405020304" pitchFamily="18" charset="0"/>
                          <a:ea typeface="Times New Roman" panose="02020603050405020304" pitchFamily="18" charset="0"/>
                        </a:rPr>
                        <a:t>1 gün okul içi</a:t>
                      </a:r>
                      <a:endParaRPr lang="tr-TR" sz="1600" dirty="0">
                        <a:effectLst/>
                        <a:latin typeface="Calibri" panose="020F0502020204030204" pitchFamily="34" charset="0"/>
                      </a:endParaRPr>
                    </a:p>
                    <a:p>
                      <a:pPr>
                        <a:lnSpc>
                          <a:spcPct val="115000"/>
                        </a:lnSpc>
                        <a:spcAft>
                          <a:spcPts val="0"/>
                        </a:spcAft>
                      </a:pPr>
                      <a:r>
                        <a:rPr lang="tr-TR" sz="1600" kern="1200" dirty="0">
                          <a:effectLst/>
                          <a:latin typeface="Times New Roman" panose="02020603050405020304" pitchFamily="18" charset="0"/>
                          <a:ea typeface="Times New Roman" panose="02020603050405020304" pitchFamily="18" charset="0"/>
                        </a:rPr>
                        <a:t>1 gün okul dışı</a:t>
                      </a:r>
                      <a:endParaRPr lang="tr-TR" sz="1600" dirty="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kern="1200">
                          <a:effectLst/>
                          <a:latin typeface="Times New Roman" panose="02020603050405020304" pitchFamily="18" charset="0"/>
                          <a:ea typeface="Times New Roman" panose="02020603050405020304" pitchFamily="18" charset="0"/>
                        </a:rPr>
                        <a:t> </a:t>
                      </a:r>
                      <a:endParaRPr lang="tr-TR" sz="160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kern="1200">
                          <a:effectLst/>
                          <a:latin typeface="Times New Roman" panose="02020603050405020304" pitchFamily="18" charset="0"/>
                        </a:rPr>
                        <a:t>20 gün </a:t>
                      </a:r>
                      <a:endParaRPr lang="tr-TR" sz="1600">
                        <a:effectLst/>
                        <a:latin typeface="Calibri" panose="020F0502020204030204" pitchFamily="34" charset="0"/>
                      </a:endParaRPr>
                    </a:p>
                    <a:p>
                      <a:pPr>
                        <a:lnSpc>
                          <a:spcPct val="115000"/>
                        </a:lnSpc>
                        <a:spcAft>
                          <a:spcPts val="0"/>
                        </a:spcAft>
                      </a:pPr>
                      <a:r>
                        <a:rPr lang="tr-TR" sz="1600" kern="1200">
                          <a:effectLst/>
                          <a:latin typeface="Times New Roman" panose="02020603050405020304" pitchFamily="18" charset="0"/>
                        </a:rPr>
                        <a:t>120 saat</a:t>
                      </a:r>
                      <a:endParaRPr lang="tr-TR" sz="160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11808">
                <a:tc>
                  <a:txBody>
                    <a:bodyPr/>
                    <a:lstStyle/>
                    <a:p>
                      <a:pPr marL="13970">
                        <a:lnSpc>
                          <a:spcPct val="115000"/>
                        </a:lnSpc>
                        <a:spcAft>
                          <a:spcPts val="0"/>
                        </a:spcAft>
                      </a:pPr>
                      <a:r>
                        <a:rPr lang="tr-TR" sz="1600">
                          <a:effectLst/>
                          <a:latin typeface="Times New Roman" panose="02020603050405020304" pitchFamily="18" charset="0"/>
                          <a:ea typeface="Times New Roman" panose="02020603050405020304" pitchFamily="18" charset="0"/>
                        </a:rPr>
                        <a:t>Mayıs</a:t>
                      </a:r>
                      <a:endParaRPr lang="tr-TR" sz="160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kern="1200">
                          <a:effectLst/>
                          <a:latin typeface="Times New Roman" panose="02020603050405020304" pitchFamily="18" charset="0"/>
                          <a:ea typeface="Times New Roman" panose="02020603050405020304" pitchFamily="18" charset="0"/>
                        </a:rPr>
                        <a:t>5 gün</a:t>
                      </a:r>
                      <a:endParaRPr lang="tr-TR" sz="1600">
                        <a:effectLst/>
                        <a:latin typeface="Calibri" panose="020F0502020204030204" pitchFamily="34" charset="0"/>
                      </a:endParaRPr>
                    </a:p>
                    <a:p>
                      <a:pPr>
                        <a:lnSpc>
                          <a:spcPct val="115000"/>
                        </a:lnSpc>
                        <a:spcAft>
                          <a:spcPts val="0"/>
                        </a:spcAft>
                      </a:pPr>
                      <a:r>
                        <a:rPr lang="tr-TR" sz="1600" kern="1200">
                          <a:effectLst/>
                          <a:latin typeface="Times New Roman" panose="02020603050405020304" pitchFamily="18" charset="0"/>
                          <a:ea typeface="Times New Roman" panose="02020603050405020304" pitchFamily="18" charset="0"/>
                        </a:rPr>
                        <a:t>3 gün sın içi</a:t>
                      </a:r>
                      <a:endParaRPr lang="tr-TR" sz="1600">
                        <a:effectLst/>
                        <a:latin typeface="Calibri" panose="020F0502020204030204" pitchFamily="34" charset="0"/>
                      </a:endParaRPr>
                    </a:p>
                    <a:p>
                      <a:pPr>
                        <a:lnSpc>
                          <a:spcPct val="115000"/>
                        </a:lnSpc>
                        <a:spcAft>
                          <a:spcPts val="0"/>
                        </a:spcAft>
                      </a:pPr>
                      <a:r>
                        <a:rPr lang="tr-TR" sz="1600" kern="1200">
                          <a:effectLst/>
                          <a:latin typeface="Times New Roman" panose="02020603050405020304" pitchFamily="18" charset="0"/>
                          <a:ea typeface="Times New Roman" panose="02020603050405020304" pitchFamily="18" charset="0"/>
                        </a:rPr>
                        <a:t>1 gün okul içi</a:t>
                      </a:r>
                      <a:endParaRPr lang="tr-TR" sz="1600">
                        <a:effectLst/>
                        <a:latin typeface="Calibri" panose="020F0502020204030204" pitchFamily="34" charset="0"/>
                      </a:endParaRPr>
                    </a:p>
                    <a:p>
                      <a:pPr>
                        <a:lnSpc>
                          <a:spcPct val="115000"/>
                        </a:lnSpc>
                        <a:spcAft>
                          <a:spcPts val="0"/>
                        </a:spcAft>
                      </a:pPr>
                      <a:r>
                        <a:rPr lang="tr-TR" sz="1600" kern="1200">
                          <a:effectLst/>
                          <a:latin typeface="Times New Roman" panose="02020603050405020304" pitchFamily="18" charset="0"/>
                          <a:ea typeface="Times New Roman" panose="02020603050405020304" pitchFamily="18" charset="0"/>
                        </a:rPr>
                        <a:t>1 gün okul dışı</a:t>
                      </a:r>
                      <a:endParaRPr lang="tr-TR" sz="160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
                        <a:lnSpc>
                          <a:spcPct val="115000"/>
                        </a:lnSpc>
                        <a:spcAft>
                          <a:spcPts val="0"/>
                        </a:spcAft>
                      </a:pPr>
                      <a:r>
                        <a:rPr lang="tr-TR" sz="1600" b="1" kern="1200">
                          <a:effectLst/>
                          <a:latin typeface="Times New Roman" panose="02020603050405020304" pitchFamily="18" charset="0"/>
                          <a:ea typeface="Times New Roman" panose="02020603050405020304" pitchFamily="18" charset="0"/>
                        </a:rPr>
                        <a:t>5 gün</a:t>
                      </a:r>
                      <a:endParaRPr lang="tr-TR" sz="1600">
                        <a:effectLst/>
                        <a:latin typeface="Calibri" panose="020F0502020204030204" pitchFamily="34" charset="0"/>
                      </a:endParaRPr>
                    </a:p>
                    <a:p>
                      <a:pPr marL="2540">
                        <a:lnSpc>
                          <a:spcPct val="115000"/>
                        </a:lnSpc>
                        <a:spcAft>
                          <a:spcPts val="0"/>
                        </a:spcAft>
                      </a:pPr>
                      <a:r>
                        <a:rPr lang="tr-TR" sz="1600" kern="1200">
                          <a:effectLst/>
                          <a:latin typeface="Times New Roman" panose="02020603050405020304" pitchFamily="18" charset="0"/>
                          <a:ea typeface="Times New Roman" panose="02020603050405020304" pitchFamily="18" charset="0"/>
                        </a:rPr>
                        <a:t>3 gün sınıf içi</a:t>
                      </a:r>
                      <a:endParaRPr lang="tr-TR" sz="1600">
                        <a:effectLst/>
                        <a:latin typeface="Calibri" panose="020F0502020204030204" pitchFamily="34" charset="0"/>
                      </a:endParaRPr>
                    </a:p>
                    <a:p>
                      <a:pPr marL="2540">
                        <a:lnSpc>
                          <a:spcPct val="115000"/>
                        </a:lnSpc>
                        <a:spcAft>
                          <a:spcPts val="0"/>
                        </a:spcAft>
                      </a:pPr>
                      <a:r>
                        <a:rPr lang="tr-TR" sz="1600" kern="1200">
                          <a:effectLst/>
                          <a:latin typeface="Times New Roman" panose="02020603050405020304" pitchFamily="18" charset="0"/>
                          <a:ea typeface="Times New Roman" panose="02020603050405020304" pitchFamily="18" charset="0"/>
                        </a:rPr>
                        <a:t>1 gün okul içi</a:t>
                      </a:r>
                      <a:endParaRPr lang="tr-TR" sz="1600">
                        <a:effectLst/>
                        <a:latin typeface="Calibri" panose="020F0502020204030204" pitchFamily="34" charset="0"/>
                      </a:endParaRPr>
                    </a:p>
                    <a:p>
                      <a:pPr marL="2540">
                        <a:lnSpc>
                          <a:spcPct val="115000"/>
                        </a:lnSpc>
                        <a:spcAft>
                          <a:spcPts val="0"/>
                        </a:spcAft>
                      </a:pPr>
                      <a:r>
                        <a:rPr lang="tr-TR" sz="1600" kern="1200">
                          <a:effectLst/>
                          <a:latin typeface="Times New Roman" panose="02020603050405020304" pitchFamily="18" charset="0"/>
                          <a:ea typeface="Times New Roman" panose="02020603050405020304" pitchFamily="18" charset="0"/>
                        </a:rPr>
                        <a:t>1 gün okul dışı</a:t>
                      </a:r>
                      <a:endParaRPr lang="tr-TR" sz="160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kern="1200">
                          <a:effectLst/>
                          <a:latin typeface="Times New Roman" panose="02020603050405020304" pitchFamily="18" charset="0"/>
                          <a:ea typeface="Times New Roman" panose="02020603050405020304" pitchFamily="18" charset="0"/>
                          <a:cs typeface="Times New Roman" panose="02020603050405020304" pitchFamily="18" charset="0"/>
                        </a:rPr>
                        <a:t>5 gün</a:t>
                      </a:r>
                      <a:endParaRPr lang="tr-TR" sz="16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tr-TR" sz="1600" kern="1200">
                          <a:effectLst/>
                          <a:latin typeface="Times New Roman" panose="02020603050405020304" pitchFamily="18" charset="0"/>
                          <a:ea typeface="Times New Roman" panose="02020603050405020304" pitchFamily="18" charset="0"/>
                          <a:cs typeface="Times New Roman" panose="02020603050405020304" pitchFamily="18" charset="0"/>
                        </a:rPr>
                        <a:t>3 gün sınıf içi</a:t>
                      </a:r>
                      <a:endParaRPr lang="tr-TR" sz="16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tr-TR" sz="1600" kern="1200">
                          <a:effectLst/>
                          <a:latin typeface="Times New Roman" panose="02020603050405020304" pitchFamily="18" charset="0"/>
                          <a:ea typeface="Times New Roman" panose="02020603050405020304" pitchFamily="18" charset="0"/>
                          <a:cs typeface="Times New Roman" panose="02020603050405020304" pitchFamily="18" charset="0"/>
                        </a:rPr>
                        <a:t>1 gün okul içi</a:t>
                      </a:r>
                      <a:endParaRPr lang="tr-TR" sz="16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tr-TR" sz="1600" kern="1200">
                          <a:effectLst/>
                          <a:latin typeface="Times New Roman" panose="02020603050405020304" pitchFamily="18" charset="0"/>
                          <a:ea typeface="Times New Roman" panose="02020603050405020304" pitchFamily="18" charset="0"/>
                          <a:cs typeface="Times New Roman" panose="02020603050405020304" pitchFamily="18" charset="0"/>
                        </a:rPr>
                        <a:t>1 gün okul dışı</a:t>
                      </a:r>
                      <a:endParaRPr lang="tr-T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305">
                        <a:lnSpc>
                          <a:spcPct val="115000"/>
                        </a:lnSpc>
                        <a:spcAft>
                          <a:spcPts val="0"/>
                        </a:spcAft>
                      </a:pPr>
                      <a:r>
                        <a:rPr lang="tr-TR" sz="1600" b="1" kern="1200" dirty="0">
                          <a:effectLst/>
                          <a:latin typeface="Times New Roman" panose="02020603050405020304" pitchFamily="18" charset="0"/>
                          <a:ea typeface="Times New Roman" panose="02020603050405020304" pitchFamily="18" charset="0"/>
                        </a:rPr>
                        <a:t>5 gün</a:t>
                      </a:r>
                      <a:endParaRPr lang="tr-TR" sz="1600" dirty="0">
                        <a:effectLst/>
                        <a:latin typeface="Calibri" panose="020F0502020204030204" pitchFamily="34" charset="0"/>
                      </a:endParaRPr>
                    </a:p>
                    <a:p>
                      <a:pPr marL="27305">
                        <a:lnSpc>
                          <a:spcPct val="115000"/>
                        </a:lnSpc>
                        <a:spcAft>
                          <a:spcPts val="0"/>
                        </a:spcAft>
                      </a:pPr>
                      <a:r>
                        <a:rPr lang="tr-TR" sz="1600" kern="1200" dirty="0">
                          <a:effectLst/>
                          <a:latin typeface="Times New Roman" panose="02020603050405020304" pitchFamily="18" charset="0"/>
                          <a:ea typeface="Times New Roman" panose="02020603050405020304" pitchFamily="18" charset="0"/>
                        </a:rPr>
                        <a:t>3 gün sınıf içi</a:t>
                      </a:r>
                      <a:endParaRPr lang="tr-TR" sz="1600" dirty="0">
                        <a:effectLst/>
                        <a:latin typeface="Calibri" panose="020F0502020204030204" pitchFamily="34" charset="0"/>
                      </a:endParaRPr>
                    </a:p>
                    <a:p>
                      <a:pPr marL="27305">
                        <a:lnSpc>
                          <a:spcPct val="115000"/>
                        </a:lnSpc>
                        <a:spcAft>
                          <a:spcPts val="0"/>
                        </a:spcAft>
                      </a:pPr>
                      <a:r>
                        <a:rPr lang="tr-TR" sz="1600" kern="1200" dirty="0">
                          <a:effectLst/>
                          <a:latin typeface="Times New Roman" panose="02020603050405020304" pitchFamily="18" charset="0"/>
                          <a:ea typeface="Times New Roman" panose="02020603050405020304" pitchFamily="18" charset="0"/>
                        </a:rPr>
                        <a:t>1 gün okul içi</a:t>
                      </a:r>
                      <a:endParaRPr lang="tr-TR" sz="1600" dirty="0">
                        <a:effectLst/>
                        <a:latin typeface="Calibri" panose="020F0502020204030204" pitchFamily="34" charset="0"/>
                      </a:endParaRPr>
                    </a:p>
                    <a:p>
                      <a:pPr marL="27305">
                        <a:lnSpc>
                          <a:spcPct val="115000"/>
                        </a:lnSpc>
                        <a:spcAft>
                          <a:spcPts val="0"/>
                        </a:spcAft>
                      </a:pPr>
                      <a:r>
                        <a:rPr lang="tr-TR" sz="1600" kern="1200" dirty="0">
                          <a:effectLst/>
                          <a:latin typeface="Times New Roman" panose="02020603050405020304" pitchFamily="18" charset="0"/>
                          <a:ea typeface="Times New Roman" panose="02020603050405020304" pitchFamily="18" charset="0"/>
                        </a:rPr>
                        <a:t>1 gün okul dışı</a:t>
                      </a:r>
                      <a:endParaRPr lang="tr-TR" sz="1600" dirty="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a:effectLst/>
                          <a:latin typeface="Times New Roman" panose="02020603050405020304" pitchFamily="18" charset="0"/>
                          <a:ea typeface="Times New Roman" panose="02020603050405020304" pitchFamily="18" charset="0"/>
                          <a:cs typeface="Times New Roman" panose="02020603050405020304" pitchFamily="18" charset="0"/>
                        </a:rPr>
                        <a:t>Ayın son iki günü Haziran ayının ilk haftasında gösterilmiştir</a:t>
                      </a:r>
                      <a:endParaRPr lang="tr-T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kern="1200" dirty="0">
                          <a:effectLst/>
                          <a:latin typeface="Times New Roman" panose="02020603050405020304" pitchFamily="18" charset="0"/>
                        </a:rPr>
                        <a:t>20 gün </a:t>
                      </a:r>
                      <a:endParaRPr lang="tr-TR" sz="1600" dirty="0">
                        <a:effectLst/>
                        <a:latin typeface="Calibri" panose="020F0502020204030204" pitchFamily="34" charset="0"/>
                      </a:endParaRPr>
                    </a:p>
                    <a:p>
                      <a:pPr>
                        <a:lnSpc>
                          <a:spcPct val="115000"/>
                        </a:lnSpc>
                        <a:spcAft>
                          <a:spcPts val="0"/>
                        </a:spcAft>
                      </a:pPr>
                      <a:r>
                        <a:rPr lang="tr-TR" sz="1600" kern="1200" dirty="0">
                          <a:effectLst/>
                          <a:latin typeface="Times New Roman" panose="02020603050405020304" pitchFamily="18" charset="0"/>
                        </a:rPr>
                        <a:t>120 saat</a:t>
                      </a:r>
                      <a:endParaRPr lang="tr-TR" sz="1600" dirty="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11" name="Picture 13" descr="C:\Users\Müdür\Desktop\MEBlogo.jpg"/>
          <p:cNvPicPr>
            <a:picLocks noChangeAspect="1" noChangeArrowheads="1"/>
          </p:cNvPicPr>
          <p:nvPr/>
        </p:nvPicPr>
        <p:blipFill rotWithShape="1">
          <a:blip r:embed="rId3" cstate="print"/>
          <a:srcRect l="4564" t="3447" r="-4564" b="-3447"/>
          <a:stretch/>
        </p:blipFill>
        <p:spPr bwMode="auto">
          <a:xfrm>
            <a:off x="360000" y="216000"/>
            <a:ext cx="792163" cy="785812"/>
          </a:xfrm>
          <a:prstGeom prst="rect">
            <a:avLst/>
          </a:prstGeom>
          <a:noFill/>
          <a:ln w="9525">
            <a:noFill/>
            <a:miter lim="800000"/>
            <a:headEnd/>
            <a:tailEnd/>
          </a:ln>
        </p:spPr>
      </p:pic>
    </p:spTree>
    <p:extLst>
      <p:ext uri="{BB962C8B-B14F-4D97-AF65-F5344CB8AC3E}">
        <p14:creationId xmlns:p14="http://schemas.microsoft.com/office/powerpoint/2010/main" val="3018608980"/>
      </p:ext>
    </p:extLst>
  </p:cSld>
  <p:clrMapOvr>
    <a:masterClrMapping/>
  </p:clrMapOvr>
  <p:transition>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6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6376DE8B-75C8-4064-9F54-71295E2947E9}" type="datetime1">
              <a:rPr lang="tr-TR" smtClean="0"/>
              <a:pPr/>
              <a:t>8.3.2016</a:t>
            </a:fld>
            <a:endParaRPr lang="tr-TR" smtClean="0"/>
          </a:p>
        </p:txBody>
      </p:sp>
      <p:sp>
        <p:nvSpPr>
          <p:cNvPr id="7174" name="7 Altbilgi Yer Tutucusu"/>
          <p:cNvSpPr>
            <a:spLocks noGrp="1"/>
          </p:cNvSpPr>
          <p:nvPr>
            <p:ph type="ftr" sz="quarter" idx="11"/>
          </p:nvPr>
        </p:nvSpPr>
        <p:spPr bwMode="auto">
          <a:xfrm>
            <a:off x="1922152" y="6400800"/>
            <a:ext cx="4233863" cy="457200"/>
          </a:xfrm>
          <a:noFill/>
          <a:ln>
            <a:miter lim="800000"/>
            <a:headEnd/>
            <a:tailEnd/>
          </a:ln>
        </p:spPr>
        <p:txBody>
          <a:bodyPr vert="horz" wrap="square" lIns="91440" tIns="45720" rIns="91440" bIns="45720" numCol="1" compatLnSpc="1">
            <a:prstTxWarp prst="textNoShape">
              <a:avLst/>
            </a:prstTxWarp>
          </a:bodyPr>
          <a:lstStyle/>
          <a:p>
            <a:r>
              <a:rPr lang="tr-TR" sz="1200" dirty="0" smtClean="0"/>
              <a:t>Hazırlayan: Mustafa </a:t>
            </a:r>
            <a:r>
              <a:rPr lang="tr-TR" sz="1200" dirty="0" smtClean="0"/>
              <a:t>AYDIN</a:t>
            </a:r>
            <a:endParaRPr lang="tr-TR" sz="1200" dirty="0" smtClean="0"/>
          </a:p>
        </p:txBody>
      </p:sp>
      <p:sp>
        <p:nvSpPr>
          <p:cNvPr id="6" name="5 Slayt Numarası Yer Tutucusu"/>
          <p:cNvSpPr>
            <a:spLocks noGrp="1"/>
          </p:cNvSpPr>
          <p:nvPr>
            <p:ph type="sldNum" sz="quarter" idx="12"/>
          </p:nvPr>
        </p:nvSpPr>
        <p:spPr/>
        <p:txBody>
          <a:bodyPr/>
          <a:lstStyle/>
          <a:p>
            <a:pPr>
              <a:defRPr/>
            </a:pPr>
            <a:fld id="{4DEA143D-7771-4EA1-8974-E8684EF9A219}" type="slidenum">
              <a:rPr lang="tr-TR"/>
              <a:pPr>
                <a:defRPr/>
              </a:pPr>
              <a:t>16</a:t>
            </a:fld>
            <a:endParaRPr lang="tr-TR"/>
          </a:p>
        </p:txBody>
      </p:sp>
      <p:sp>
        <p:nvSpPr>
          <p:cNvPr id="7177" name="8 Metin kutusu"/>
          <p:cNvSpPr txBox="1">
            <a:spLocks noChangeArrowheads="1"/>
          </p:cNvSpPr>
          <p:nvPr/>
        </p:nvSpPr>
        <p:spPr bwMode="auto">
          <a:xfrm>
            <a:off x="36513" y="260350"/>
            <a:ext cx="9144000" cy="585788"/>
          </a:xfrm>
          <a:prstGeom prst="rect">
            <a:avLst/>
          </a:prstGeom>
          <a:noFill/>
          <a:ln w="9525">
            <a:noFill/>
            <a:miter lim="800000"/>
            <a:headEnd/>
            <a:tailEnd/>
          </a:ln>
        </p:spPr>
        <p:txBody>
          <a:bodyPr>
            <a:spAutoFit/>
          </a:bodyPr>
          <a:lstStyle/>
          <a:p>
            <a:pPr algn="ctr"/>
            <a:r>
              <a:rPr lang="tr-TR" sz="1400" b="1" i="1" dirty="0">
                <a:solidFill>
                  <a:srgbClr val="336699"/>
                </a:solidFill>
                <a:latin typeface="Calibri" pitchFamily="34" charset="0"/>
                <a:cs typeface="Calibri" pitchFamily="34" charset="0"/>
              </a:rPr>
              <a:t>GEBZE İLÇE MİLLİ EĞİTİM MÜDÜRLÜĞÜ ADAY ÖĞRETMENLERİN </a:t>
            </a:r>
            <a:r>
              <a:rPr lang="tr-TR" sz="1400" b="1" i="1" dirty="0" smtClean="0">
                <a:solidFill>
                  <a:srgbClr val="336699"/>
                </a:solidFill>
                <a:latin typeface="Calibri" pitchFamily="34" charset="0"/>
                <a:cs typeface="Calibri" pitchFamily="34" charset="0"/>
              </a:rPr>
              <a:t>YETİŞTİRME SÜRECİ</a:t>
            </a:r>
            <a:endParaRPr lang="tr-TR" sz="1400" b="1" i="1" dirty="0">
              <a:solidFill>
                <a:srgbClr val="336699"/>
              </a:solidFill>
              <a:latin typeface="Calibri" pitchFamily="34" charset="0"/>
              <a:cs typeface="Calibri" pitchFamily="34" charset="0"/>
            </a:endParaRPr>
          </a:p>
          <a:p>
            <a:pPr algn="ctr"/>
            <a:r>
              <a:rPr lang="tr-TR" b="1" i="1" dirty="0">
                <a:solidFill>
                  <a:srgbClr val="FF0000"/>
                </a:solidFill>
                <a:latin typeface="Calibri" pitchFamily="34" charset="0"/>
                <a:cs typeface="Calibri" pitchFamily="34" charset="0"/>
              </a:rPr>
              <a:t>ADAY ÖĞRETMEN YETİŞTİRME </a:t>
            </a:r>
            <a:r>
              <a:rPr lang="tr-TR" b="1" i="1" dirty="0" smtClean="0">
                <a:solidFill>
                  <a:srgbClr val="FF0000"/>
                </a:solidFill>
                <a:latin typeface="Calibri" pitchFamily="34" charset="0"/>
                <a:cs typeface="Calibri" pitchFamily="34" charset="0"/>
              </a:rPr>
              <a:t>PROGRAMI</a:t>
            </a:r>
            <a:endParaRPr lang="tr-TR" b="1" i="1" dirty="0">
              <a:solidFill>
                <a:srgbClr val="FF0000"/>
              </a:solidFill>
              <a:latin typeface="Calibri" pitchFamily="34" charset="0"/>
              <a:cs typeface="Calibri" pitchFamily="34" charset="0"/>
            </a:endParaRPr>
          </a:p>
        </p:txBody>
      </p:sp>
      <p:graphicFrame>
        <p:nvGraphicFramePr>
          <p:cNvPr id="2" name="Tablo 1"/>
          <p:cNvGraphicFramePr>
            <a:graphicFrameLocks noGrp="1"/>
          </p:cNvGraphicFramePr>
          <p:nvPr>
            <p:extLst>
              <p:ext uri="{D42A27DB-BD31-4B8C-83A1-F6EECF244321}">
                <p14:modId xmlns:p14="http://schemas.microsoft.com/office/powerpoint/2010/main" val="1730462182"/>
              </p:ext>
            </p:extLst>
          </p:nvPr>
        </p:nvGraphicFramePr>
        <p:xfrm>
          <a:off x="36511" y="974725"/>
          <a:ext cx="8999984" cy="4669055"/>
        </p:xfrm>
        <a:graphic>
          <a:graphicData uri="http://schemas.openxmlformats.org/drawingml/2006/table">
            <a:tbl>
              <a:tblPr firstRow="1" firstCol="1" bandRow="1"/>
              <a:tblGrid>
                <a:gridCol w="949789"/>
                <a:gridCol w="1418407"/>
                <a:gridCol w="1418407"/>
                <a:gridCol w="1397487"/>
                <a:gridCol w="1443512"/>
                <a:gridCol w="1542257"/>
                <a:gridCol w="830125"/>
              </a:tblGrid>
              <a:tr h="1128835">
                <a:tc>
                  <a:txBody>
                    <a:bodyPr/>
                    <a:lstStyle/>
                    <a:p>
                      <a:pPr marL="13970">
                        <a:lnSpc>
                          <a:spcPct val="115000"/>
                        </a:lnSpc>
                        <a:spcAft>
                          <a:spcPts val="0"/>
                        </a:spcAft>
                      </a:pPr>
                      <a:r>
                        <a:rPr lang="tr-TR" sz="1600" dirty="0">
                          <a:effectLst/>
                          <a:latin typeface="Times New Roman" panose="02020603050405020304" pitchFamily="18" charset="0"/>
                          <a:ea typeface="Times New Roman" panose="02020603050405020304" pitchFamily="18" charset="0"/>
                        </a:rPr>
                        <a:t>Haziran</a:t>
                      </a:r>
                      <a:endParaRPr lang="tr-TR" sz="1600" dirty="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kern="1200">
                          <a:effectLst/>
                          <a:latin typeface="Times New Roman" panose="02020603050405020304" pitchFamily="18" charset="0"/>
                          <a:ea typeface="Times New Roman" panose="02020603050405020304" pitchFamily="18" charset="0"/>
                        </a:rPr>
                        <a:t>5 gün</a:t>
                      </a:r>
                      <a:endParaRPr lang="tr-TR" sz="1600">
                        <a:effectLst/>
                        <a:latin typeface="Calibri" panose="020F0502020204030204" pitchFamily="34" charset="0"/>
                      </a:endParaRPr>
                    </a:p>
                    <a:p>
                      <a:pPr>
                        <a:lnSpc>
                          <a:spcPct val="115000"/>
                        </a:lnSpc>
                        <a:spcAft>
                          <a:spcPts val="0"/>
                        </a:spcAft>
                      </a:pPr>
                      <a:r>
                        <a:rPr lang="tr-TR" sz="1600" kern="1200">
                          <a:effectLst/>
                          <a:latin typeface="Times New Roman" panose="02020603050405020304" pitchFamily="18" charset="0"/>
                          <a:ea typeface="Times New Roman" panose="02020603050405020304" pitchFamily="18" charset="0"/>
                        </a:rPr>
                        <a:t>3 gün sınıf içi</a:t>
                      </a:r>
                      <a:endParaRPr lang="tr-TR" sz="1600">
                        <a:effectLst/>
                        <a:latin typeface="Calibri" panose="020F0502020204030204" pitchFamily="34" charset="0"/>
                      </a:endParaRPr>
                    </a:p>
                    <a:p>
                      <a:pPr>
                        <a:lnSpc>
                          <a:spcPct val="115000"/>
                        </a:lnSpc>
                        <a:spcAft>
                          <a:spcPts val="0"/>
                        </a:spcAft>
                      </a:pPr>
                      <a:r>
                        <a:rPr lang="tr-TR" sz="1600" kern="1200">
                          <a:effectLst/>
                          <a:latin typeface="Times New Roman" panose="02020603050405020304" pitchFamily="18" charset="0"/>
                          <a:ea typeface="Times New Roman" panose="02020603050405020304" pitchFamily="18" charset="0"/>
                        </a:rPr>
                        <a:t>1 gün okul içi</a:t>
                      </a:r>
                      <a:endParaRPr lang="tr-TR" sz="1600">
                        <a:effectLst/>
                        <a:latin typeface="Calibri" panose="020F0502020204030204" pitchFamily="34" charset="0"/>
                      </a:endParaRPr>
                    </a:p>
                    <a:p>
                      <a:pPr>
                        <a:lnSpc>
                          <a:spcPct val="115000"/>
                        </a:lnSpc>
                        <a:spcAft>
                          <a:spcPts val="0"/>
                        </a:spcAft>
                      </a:pPr>
                      <a:r>
                        <a:rPr lang="tr-TR" sz="1600" kern="1200">
                          <a:effectLst/>
                          <a:latin typeface="Times New Roman" panose="02020603050405020304" pitchFamily="18" charset="0"/>
                          <a:ea typeface="Times New Roman" panose="02020603050405020304" pitchFamily="18" charset="0"/>
                        </a:rPr>
                        <a:t>1 gün okul dışı</a:t>
                      </a:r>
                      <a:endParaRPr lang="tr-TR" sz="160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
                        <a:lnSpc>
                          <a:spcPct val="115000"/>
                        </a:lnSpc>
                        <a:spcAft>
                          <a:spcPts val="0"/>
                        </a:spcAft>
                      </a:pPr>
                      <a:r>
                        <a:rPr lang="tr-TR" sz="1600" b="1" kern="1200">
                          <a:effectLst/>
                          <a:latin typeface="Times New Roman" panose="02020603050405020304" pitchFamily="18" charset="0"/>
                          <a:ea typeface="Times New Roman" panose="02020603050405020304" pitchFamily="18" charset="0"/>
                        </a:rPr>
                        <a:t>5 gün</a:t>
                      </a:r>
                      <a:endParaRPr lang="tr-TR" sz="1600">
                        <a:effectLst/>
                        <a:latin typeface="Calibri" panose="020F0502020204030204" pitchFamily="34" charset="0"/>
                      </a:endParaRPr>
                    </a:p>
                    <a:p>
                      <a:pPr marL="2540">
                        <a:lnSpc>
                          <a:spcPct val="115000"/>
                        </a:lnSpc>
                        <a:spcAft>
                          <a:spcPts val="0"/>
                        </a:spcAft>
                      </a:pPr>
                      <a:r>
                        <a:rPr lang="tr-TR" sz="1600" kern="1200">
                          <a:effectLst/>
                          <a:latin typeface="Times New Roman" panose="02020603050405020304" pitchFamily="18" charset="0"/>
                          <a:ea typeface="Times New Roman" panose="02020603050405020304" pitchFamily="18" charset="0"/>
                        </a:rPr>
                        <a:t>3 gün sınıf içi</a:t>
                      </a:r>
                      <a:endParaRPr lang="tr-TR" sz="1600">
                        <a:effectLst/>
                        <a:latin typeface="Calibri" panose="020F0502020204030204" pitchFamily="34" charset="0"/>
                      </a:endParaRPr>
                    </a:p>
                    <a:p>
                      <a:pPr marL="2540">
                        <a:lnSpc>
                          <a:spcPct val="115000"/>
                        </a:lnSpc>
                        <a:spcAft>
                          <a:spcPts val="0"/>
                        </a:spcAft>
                      </a:pPr>
                      <a:r>
                        <a:rPr lang="tr-TR" sz="1600" kern="1200">
                          <a:effectLst/>
                          <a:latin typeface="Times New Roman" panose="02020603050405020304" pitchFamily="18" charset="0"/>
                          <a:ea typeface="Times New Roman" panose="02020603050405020304" pitchFamily="18" charset="0"/>
                        </a:rPr>
                        <a:t>1 gün okul içi</a:t>
                      </a:r>
                      <a:endParaRPr lang="tr-TR" sz="1600">
                        <a:effectLst/>
                        <a:latin typeface="Calibri" panose="020F0502020204030204" pitchFamily="34" charset="0"/>
                      </a:endParaRPr>
                    </a:p>
                    <a:p>
                      <a:pPr marL="2540">
                        <a:lnSpc>
                          <a:spcPct val="115000"/>
                        </a:lnSpc>
                        <a:spcAft>
                          <a:spcPts val="0"/>
                        </a:spcAft>
                      </a:pPr>
                      <a:r>
                        <a:rPr lang="tr-TR" sz="1600" kern="1200">
                          <a:effectLst/>
                          <a:latin typeface="Times New Roman" panose="02020603050405020304" pitchFamily="18" charset="0"/>
                          <a:ea typeface="Times New Roman" panose="02020603050405020304" pitchFamily="18" charset="0"/>
                        </a:rPr>
                        <a:t>1 gün okul dışı</a:t>
                      </a:r>
                      <a:endParaRPr lang="tr-TR" sz="160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
                        <a:lnSpc>
                          <a:spcPct val="115000"/>
                        </a:lnSpc>
                        <a:spcAft>
                          <a:spcPts val="0"/>
                        </a:spcAft>
                      </a:pPr>
                      <a:r>
                        <a:rPr lang="tr-TR" sz="1600" b="1" kern="1200">
                          <a:effectLst/>
                          <a:latin typeface="Times New Roman" panose="02020603050405020304" pitchFamily="18" charset="0"/>
                          <a:ea typeface="Times New Roman" panose="02020603050405020304" pitchFamily="18" charset="0"/>
                        </a:rPr>
                        <a:t>5 gün</a:t>
                      </a:r>
                      <a:endParaRPr lang="tr-TR" sz="1600">
                        <a:effectLst/>
                        <a:latin typeface="Calibri" panose="020F0502020204030204" pitchFamily="34" charset="0"/>
                      </a:endParaRPr>
                    </a:p>
                    <a:p>
                      <a:pPr marL="2540">
                        <a:lnSpc>
                          <a:spcPct val="115000"/>
                        </a:lnSpc>
                        <a:spcAft>
                          <a:spcPts val="0"/>
                        </a:spcAft>
                      </a:pPr>
                      <a:r>
                        <a:rPr lang="tr-TR" sz="1600" kern="1200">
                          <a:effectLst/>
                          <a:latin typeface="Times New Roman" panose="02020603050405020304" pitchFamily="18" charset="0"/>
                          <a:ea typeface="Times New Roman" panose="02020603050405020304" pitchFamily="18" charset="0"/>
                        </a:rPr>
                        <a:t>3 gün sınıf içi</a:t>
                      </a:r>
                      <a:endParaRPr lang="tr-TR" sz="1600">
                        <a:effectLst/>
                        <a:latin typeface="Calibri" panose="020F0502020204030204" pitchFamily="34" charset="0"/>
                      </a:endParaRPr>
                    </a:p>
                    <a:p>
                      <a:pPr marL="2540">
                        <a:lnSpc>
                          <a:spcPct val="115000"/>
                        </a:lnSpc>
                        <a:spcAft>
                          <a:spcPts val="0"/>
                        </a:spcAft>
                      </a:pPr>
                      <a:r>
                        <a:rPr lang="tr-TR" sz="1600" kern="1200">
                          <a:effectLst/>
                          <a:latin typeface="Times New Roman" panose="02020603050405020304" pitchFamily="18" charset="0"/>
                          <a:ea typeface="Times New Roman" panose="02020603050405020304" pitchFamily="18" charset="0"/>
                        </a:rPr>
                        <a:t>1 gün okul içi</a:t>
                      </a:r>
                      <a:endParaRPr lang="tr-TR" sz="1600">
                        <a:effectLst/>
                        <a:latin typeface="Calibri" panose="020F0502020204030204" pitchFamily="34" charset="0"/>
                      </a:endParaRPr>
                    </a:p>
                    <a:p>
                      <a:pPr>
                        <a:lnSpc>
                          <a:spcPct val="115000"/>
                        </a:lnSpc>
                        <a:spcAft>
                          <a:spcPts val="0"/>
                        </a:spcAft>
                      </a:pPr>
                      <a:r>
                        <a:rPr lang="tr-TR" sz="1600" kern="1200">
                          <a:effectLst/>
                          <a:latin typeface="Times New Roman" panose="02020603050405020304" pitchFamily="18" charset="0"/>
                          <a:ea typeface="Times New Roman" panose="02020603050405020304" pitchFamily="18" charset="0"/>
                          <a:cs typeface="Times New Roman" panose="02020603050405020304" pitchFamily="18" charset="0"/>
                        </a:rPr>
                        <a:t>1 gün okul dışı</a:t>
                      </a:r>
                      <a:endParaRPr lang="tr-T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mj-lt"/>
                        <a:buAutoNum type="arabicPeriod" startAt="5"/>
                      </a:pPr>
                      <a:r>
                        <a:rPr lang="tr-TR" sz="1600" b="1" kern="1200">
                          <a:effectLst/>
                          <a:latin typeface="Times New Roman" panose="02020603050405020304" pitchFamily="18" charset="0"/>
                          <a:ea typeface="Times New Roman" panose="02020603050405020304" pitchFamily="18" charset="0"/>
                          <a:cs typeface="Times New Roman" panose="02020603050405020304" pitchFamily="18" charset="0"/>
                        </a:rPr>
                        <a:t>gün</a:t>
                      </a:r>
                      <a:endParaRPr lang="tr-TR" sz="16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tr-TR" sz="1600" kern="1200">
                          <a:effectLst/>
                          <a:latin typeface="Times New Roman" panose="02020603050405020304" pitchFamily="18" charset="0"/>
                          <a:ea typeface="Times New Roman" panose="02020603050405020304" pitchFamily="18" charset="0"/>
                          <a:cs typeface="Times New Roman" panose="02020603050405020304" pitchFamily="18" charset="0"/>
                        </a:rPr>
                        <a:t>(**) Mesleki çalışma</a:t>
                      </a:r>
                      <a:endParaRPr lang="tr-T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kern="1200">
                          <a:effectLst/>
                          <a:latin typeface="Times New Roman" panose="02020603050405020304" pitchFamily="18" charset="0"/>
                          <a:ea typeface="Times New Roman" panose="02020603050405020304" pitchFamily="18" charset="0"/>
                          <a:cs typeface="Times New Roman" panose="02020603050405020304" pitchFamily="18" charset="0"/>
                        </a:rPr>
                        <a:t>5 gün</a:t>
                      </a:r>
                      <a:endParaRPr lang="tr-TR" sz="1600">
                        <a:effectLst/>
                        <a:latin typeface="Calibri" panose="020F0502020204030204" pitchFamily="34" charset="0"/>
                        <a:ea typeface="Times New Roman" panose="02020603050405020304" pitchFamily="18" charset="0"/>
                        <a:cs typeface="Times New Roman" panose="02020603050405020304" pitchFamily="18" charset="0"/>
                      </a:endParaRPr>
                    </a:p>
                    <a:p>
                      <a:pPr marL="34925">
                        <a:lnSpc>
                          <a:spcPct val="115000"/>
                        </a:lnSpc>
                        <a:spcAft>
                          <a:spcPts val="0"/>
                        </a:spcAft>
                      </a:pPr>
                      <a:r>
                        <a:rPr lang="tr-TR" sz="1600" kern="1200">
                          <a:effectLst/>
                          <a:latin typeface="Times New Roman" panose="02020603050405020304" pitchFamily="18" charset="0"/>
                        </a:rPr>
                        <a:t>(**) Mesleki çalışma</a:t>
                      </a:r>
                      <a:endParaRPr lang="tr-TR" sz="160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800" kern="1200" dirty="0">
                          <a:effectLst/>
                          <a:latin typeface="Times New Roman" panose="02020603050405020304" pitchFamily="18" charset="0"/>
                        </a:rPr>
                        <a:t>25 gün </a:t>
                      </a:r>
                      <a:endParaRPr lang="tr-TR" sz="1800" dirty="0">
                        <a:effectLst/>
                        <a:latin typeface="Calibri" panose="020F0502020204030204" pitchFamily="34" charset="0"/>
                      </a:endParaRPr>
                    </a:p>
                    <a:p>
                      <a:pPr>
                        <a:lnSpc>
                          <a:spcPct val="115000"/>
                        </a:lnSpc>
                        <a:spcAft>
                          <a:spcPts val="0"/>
                        </a:spcAft>
                      </a:pPr>
                      <a:r>
                        <a:rPr lang="tr-TR" sz="1800" kern="1200" dirty="0">
                          <a:effectLst/>
                          <a:latin typeface="Times New Roman" panose="02020603050405020304" pitchFamily="18" charset="0"/>
                        </a:rPr>
                        <a:t>150 saat</a:t>
                      </a:r>
                      <a:endParaRPr lang="tr-TR" sz="1800" dirty="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1438">
                <a:tc>
                  <a:txBody>
                    <a:bodyPr/>
                    <a:lstStyle/>
                    <a:p>
                      <a:pPr marL="13970">
                        <a:lnSpc>
                          <a:spcPct val="115000"/>
                        </a:lnSpc>
                        <a:spcAft>
                          <a:spcPts val="0"/>
                        </a:spcAft>
                      </a:pPr>
                      <a:r>
                        <a:rPr lang="tr-TR" sz="1600">
                          <a:effectLst/>
                          <a:latin typeface="Times New Roman" panose="02020603050405020304" pitchFamily="18" charset="0"/>
                          <a:ea typeface="Times New Roman" panose="02020603050405020304" pitchFamily="18" charset="0"/>
                        </a:rPr>
                        <a:t>Temmuz</a:t>
                      </a:r>
                      <a:endParaRPr lang="tr-TR" sz="160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
                        <a:lnSpc>
                          <a:spcPct val="115000"/>
                        </a:lnSpc>
                        <a:spcAft>
                          <a:spcPts val="0"/>
                        </a:spcAft>
                      </a:pPr>
                      <a:r>
                        <a:rPr lang="tr-TR" sz="1600" kern="1200">
                          <a:effectLst/>
                          <a:latin typeface="Times New Roman" panose="02020603050405020304" pitchFamily="18" charset="0"/>
                          <a:ea typeface="Times New Roman" panose="02020603050405020304" pitchFamily="18" charset="0"/>
                        </a:rPr>
                        <a:t>Ramazan Bayramı</a:t>
                      </a:r>
                      <a:endParaRPr lang="tr-TR" sz="160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
                        <a:lnSpc>
                          <a:spcPct val="115000"/>
                        </a:lnSpc>
                        <a:spcAft>
                          <a:spcPts val="0"/>
                        </a:spcAft>
                      </a:pPr>
                      <a:r>
                        <a:rPr lang="tr-TR" sz="1600" b="1" kern="1200" dirty="0">
                          <a:effectLst/>
                          <a:latin typeface="Times New Roman" panose="02020603050405020304" pitchFamily="18" charset="0"/>
                          <a:ea typeface="Times New Roman" panose="02020603050405020304" pitchFamily="18" charset="0"/>
                        </a:rPr>
                        <a:t>5 gün</a:t>
                      </a:r>
                      <a:r>
                        <a:rPr lang="tr-TR" sz="1600" kern="1200" dirty="0">
                          <a:effectLst/>
                          <a:latin typeface="Times New Roman" panose="02020603050405020304" pitchFamily="18" charset="0"/>
                          <a:ea typeface="Times New Roman" panose="02020603050405020304" pitchFamily="18" charset="0"/>
                        </a:rPr>
                        <a:t/>
                      </a:r>
                      <a:br>
                        <a:rPr lang="tr-TR" sz="1600" kern="1200" dirty="0">
                          <a:effectLst/>
                          <a:latin typeface="Times New Roman" panose="02020603050405020304" pitchFamily="18" charset="0"/>
                          <a:ea typeface="Times New Roman" panose="02020603050405020304" pitchFamily="18" charset="0"/>
                        </a:rPr>
                      </a:br>
                      <a:r>
                        <a:rPr lang="tr-TR" sz="1600" kern="1200" dirty="0" err="1">
                          <a:effectLst/>
                          <a:latin typeface="Times New Roman" panose="02020603050405020304" pitchFamily="18" charset="0"/>
                          <a:ea typeface="Times New Roman" panose="02020603050405020304" pitchFamily="18" charset="0"/>
                        </a:rPr>
                        <a:t>Hizmetiçi</a:t>
                      </a:r>
                      <a:r>
                        <a:rPr lang="tr-TR" sz="1600" kern="1200" dirty="0">
                          <a:effectLst/>
                          <a:latin typeface="Times New Roman" panose="02020603050405020304" pitchFamily="18" charset="0"/>
                          <a:ea typeface="Times New Roman" panose="02020603050405020304" pitchFamily="18" charset="0"/>
                        </a:rPr>
                        <a:t> eğitim</a:t>
                      </a:r>
                      <a:endParaRPr lang="tr-TR" sz="1600" dirty="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kern="1200">
                          <a:effectLst/>
                          <a:latin typeface="Times New Roman" panose="02020603050405020304" pitchFamily="18" charset="0"/>
                          <a:ea typeface="Times New Roman" panose="02020603050405020304" pitchFamily="18" charset="0"/>
                        </a:rPr>
                        <a:t>5 gün</a:t>
                      </a:r>
                      <a:r>
                        <a:rPr lang="tr-TR" sz="1600" kern="1200">
                          <a:effectLst/>
                          <a:latin typeface="Times New Roman" panose="02020603050405020304" pitchFamily="18" charset="0"/>
                          <a:ea typeface="Times New Roman" panose="02020603050405020304" pitchFamily="18" charset="0"/>
                        </a:rPr>
                        <a:t/>
                      </a:r>
                      <a:br>
                        <a:rPr lang="tr-TR" sz="1600" kern="1200">
                          <a:effectLst/>
                          <a:latin typeface="Times New Roman" panose="02020603050405020304" pitchFamily="18" charset="0"/>
                          <a:ea typeface="Times New Roman" panose="02020603050405020304" pitchFamily="18" charset="0"/>
                        </a:rPr>
                      </a:br>
                      <a:r>
                        <a:rPr lang="tr-TR" sz="1600" kern="1200">
                          <a:effectLst/>
                          <a:latin typeface="Times New Roman" panose="02020603050405020304" pitchFamily="18" charset="0"/>
                          <a:ea typeface="Times New Roman" panose="02020603050405020304" pitchFamily="18" charset="0"/>
                        </a:rPr>
                        <a:t>Hizmetiçi eğitim</a:t>
                      </a:r>
                      <a:endParaRPr lang="tr-TR" sz="160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kern="1200">
                          <a:effectLst/>
                          <a:latin typeface="Times New Roman" panose="02020603050405020304" pitchFamily="18" charset="0"/>
                          <a:ea typeface="Times New Roman" panose="02020603050405020304" pitchFamily="18" charset="0"/>
                        </a:rPr>
                        <a:t>5 gün</a:t>
                      </a:r>
                      <a:r>
                        <a:rPr lang="tr-TR" sz="1600" kern="1200">
                          <a:effectLst/>
                          <a:latin typeface="Times New Roman" panose="02020603050405020304" pitchFamily="18" charset="0"/>
                          <a:ea typeface="Times New Roman" panose="02020603050405020304" pitchFamily="18" charset="0"/>
                        </a:rPr>
                        <a:t/>
                      </a:r>
                      <a:br>
                        <a:rPr lang="tr-TR" sz="1600" kern="1200">
                          <a:effectLst/>
                          <a:latin typeface="Times New Roman" panose="02020603050405020304" pitchFamily="18" charset="0"/>
                          <a:ea typeface="Times New Roman" panose="02020603050405020304" pitchFamily="18" charset="0"/>
                        </a:rPr>
                      </a:br>
                      <a:r>
                        <a:rPr lang="tr-TR" sz="1600" kern="1200">
                          <a:effectLst/>
                          <a:latin typeface="Times New Roman" panose="02020603050405020304" pitchFamily="18" charset="0"/>
                          <a:ea typeface="Times New Roman" panose="02020603050405020304" pitchFamily="18" charset="0"/>
                        </a:rPr>
                        <a:t>Hizmetiçi eğitim</a:t>
                      </a:r>
                      <a:endParaRPr lang="tr-TR" sz="160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tr-TR" sz="160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800" kern="1200" dirty="0">
                          <a:effectLst/>
                          <a:latin typeface="Times New Roman" panose="02020603050405020304" pitchFamily="18" charset="0"/>
                        </a:rPr>
                        <a:t>15 gün </a:t>
                      </a:r>
                      <a:endParaRPr lang="tr-TR" sz="1800" dirty="0">
                        <a:effectLst/>
                        <a:latin typeface="Calibri" panose="020F0502020204030204" pitchFamily="34" charset="0"/>
                      </a:endParaRPr>
                    </a:p>
                    <a:p>
                      <a:pPr>
                        <a:lnSpc>
                          <a:spcPct val="115000"/>
                        </a:lnSpc>
                        <a:spcAft>
                          <a:spcPts val="0"/>
                        </a:spcAft>
                      </a:pPr>
                      <a:r>
                        <a:rPr lang="tr-TR" sz="1800" kern="1200" dirty="0">
                          <a:effectLst/>
                          <a:latin typeface="Times New Roman" panose="02020603050405020304" pitchFamily="18" charset="0"/>
                        </a:rPr>
                        <a:t>90 saat</a:t>
                      </a:r>
                      <a:endParaRPr lang="tr-TR" sz="1800" dirty="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8835">
                <a:tc>
                  <a:txBody>
                    <a:bodyPr/>
                    <a:lstStyle/>
                    <a:p>
                      <a:pPr marL="13970">
                        <a:lnSpc>
                          <a:spcPct val="115000"/>
                        </a:lnSpc>
                        <a:spcAft>
                          <a:spcPts val="0"/>
                        </a:spcAft>
                      </a:pPr>
                      <a:r>
                        <a:rPr lang="tr-TR" sz="1600">
                          <a:effectLst/>
                          <a:latin typeface="Times New Roman" panose="02020603050405020304" pitchFamily="18" charset="0"/>
                          <a:ea typeface="Times New Roman" panose="02020603050405020304" pitchFamily="18" charset="0"/>
                        </a:rPr>
                        <a:t>Ağustos</a:t>
                      </a:r>
                      <a:endParaRPr lang="tr-TR" sz="160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kern="1200">
                          <a:effectLst/>
                          <a:latin typeface="Times New Roman" panose="02020603050405020304" pitchFamily="18" charset="0"/>
                          <a:ea typeface="Times New Roman" panose="02020603050405020304" pitchFamily="18" charset="0"/>
                        </a:rPr>
                        <a:t>5 gün</a:t>
                      </a:r>
                      <a:r>
                        <a:rPr lang="tr-TR" sz="1600" kern="1200">
                          <a:effectLst/>
                          <a:latin typeface="Times New Roman" panose="02020603050405020304" pitchFamily="18" charset="0"/>
                          <a:ea typeface="Times New Roman" panose="02020603050405020304" pitchFamily="18" charset="0"/>
                        </a:rPr>
                        <a:t/>
                      </a:r>
                      <a:br>
                        <a:rPr lang="tr-TR" sz="1600" kern="1200">
                          <a:effectLst/>
                          <a:latin typeface="Times New Roman" panose="02020603050405020304" pitchFamily="18" charset="0"/>
                          <a:ea typeface="Times New Roman" panose="02020603050405020304" pitchFamily="18" charset="0"/>
                        </a:rPr>
                      </a:br>
                      <a:r>
                        <a:rPr lang="tr-TR" sz="1600" kern="1200">
                          <a:effectLst/>
                          <a:latin typeface="Times New Roman" panose="02020603050405020304" pitchFamily="18" charset="0"/>
                          <a:ea typeface="Times New Roman" panose="02020603050405020304" pitchFamily="18" charset="0"/>
                        </a:rPr>
                        <a:t>Hizmetiçi eğitim</a:t>
                      </a:r>
                      <a:endParaRPr lang="tr-TR" sz="160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kern="1200">
                          <a:effectLst/>
                          <a:latin typeface="Times New Roman" panose="02020603050405020304" pitchFamily="18" charset="0"/>
                          <a:ea typeface="Times New Roman" panose="02020603050405020304" pitchFamily="18" charset="0"/>
                        </a:rPr>
                        <a:t>5 gün</a:t>
                      </a:r>
                      <a:r>
                        <a:rPr lang="tr-TR" sz="1600" kern="1200">
                          <a:effectLst/>
                          <a:latin typeface="Times New Roman" panose="02020603050405020304" pitchFamily="18" charset="0"/>
                          <a:ea typeface="Times New Roman" panose="02020603050405020304" pitchFamily="18" charset="0"/>
                        </a:rPr>
                        <a:t/>
                      </a:r>
                      <a:br>
                        <a:rPr lang="tr-TR" sz="1600" kern="1200">
                          <a:effectLst/>
                          <a:latin typeface="Times New Roman" panose="02020603050405020304" pitchFamily="18" charset="0"/>
                          <a:ea typeface="Times New Roman" panose="02020603050405020304" pitchFamily="18" charset="0"/>
                        </a:rPr>
                      </a:br>
                      <a:r>
                        <a:rPr lang="tr-TR" sz="1600" kern="1200">
                          <a:effectLst/>
                          <a:latin typeface="Times New Roman" panose="02020603050405020304" pitchFamily="18" charset="0"/>
                          <a:ea typeface="Times New Roman" panose="02020603050405020304" pitchFamily="18" charset="0"/>
                        </a:rPr>
                        <a:t>Hizmetiçi eğitim</a:t>
                      </a:r>
                      <a:endParaRPr lang="tr-TR" sz="160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kern="1200">
                          <a:effectLst/>
                          <a:latin typeface="Times New Roman" panose="02020603050405020304" pitchFamily="18" charset="0"/>
                          <a:ea typeface="Times New Roman" panose="02020603050405020304" pitchFamily="18" charset="0"/>
                        </a:rPr>
                        <a:t>5 gün</a:t>
                      </a:r>
                      <a:r>
                        <a:rPr lang="tr-TR" sz="1600" kern="1200">
                          <a:effectLst/>
                          <a:latin typeface="Times New Roman" panose="02020603050405020304" pitchFamily="18" charset="0"/>
                          <a:ea typeface="Times New Roman" panose="02020603050405020304" pitchFamily="18" charset="0"/>
                        </a:rPr>
                        <a:t/>
                      </a:r>
                      <a:br>
                        <a:rPr lang="tr-TR" sz="1600" kern="1200">
                          <a:effectLst/>
                          <a:latin typeface="Times New Roman" panose="02020603050405020304" pitchFamily="18" charset="0"/>
                          <a:ea typeface="Times New Roman" panose="02020603050405020304" pitchFamily="18" charset="0"/>
                        </a:rPr>
                      </a:br>
                      <a:r>
                        <a:rPr lang="tr-TR" sz="1600" kern="1200">
                          <a:effectLst/>
                          <a:latin typeface="Times New Roman" panose="02020603050405020304" pitchFamily="18" charset="0"/>
                          <a:ea typeface="Times New Roman" panose="02020603050405020304" pitchFamily="18" charset="0"/>
                        </a:rPr>
                        <a:t>Hizmetiçi eğitim</a:t>
                      </a:r>
                      <a:endParaRPr lang="tr-TR" sz="160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kern="1200">
                          <a:effectLst/>
                          <a:latin typeface="Times New Roman" panose="02020603050405020304" pitchFamily="18" charset="0"/>
                          <a:ea typeface="Times New Roman" panose="02020603050405020304" pitchFamily="18" charset="0"/>
                        </a:rPr>
                        <a:t>5 gün</a:t>
                      </a:r>
                      <a:r>
                        <a:rPr lang="tr-TR" sz="1600" kern="1200">
                          <a:effectLst/>
                          <a:latin typeface="Times New Roman" panose="02020603050405020304" pitchFamily="18" charset="0"/>
                          <a:ea typeface="Times New Roman" panose="02020603050405020304" pitchFamily="18" charset="0"/>
                        </a:rPr>
                        <a:t/>
                      </a:r>
                      <a:br>
                        <a:rPr lang="tr-TR" sz="1600" kern="1200">
                          <a:effectLst/>
                          <a:latin typeface="Times New Roman" panose="02020603050405020304" pitchFamily="18" charset="0"/>
                          <a:ea typeface="Times New Roman" panose="02020603050405020304" pitchFamily="18" charset="0"/>
                        </a:rPr>
                      </a:br>
                      <a:r>
                        <a:rPr lang="tr-TR" sz="1600" kern="1200">
                          <a:effectLst/>
                          <a:latin typeface="Times New Roman" panose="02020603050405020304" pitchFamily="18" charset="0"/>
                          <a:ea typeface="Times New Roman" panose="02020603050405020304" pitchFamily="18" charset="0"/>
                        </a:rPr>
                        <a:t>Hizmetiçi eğitim</a:t>
                      </a:r>
                      <a:endParaRPr lang="tr-TR" sz="160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kern="1200" dirty="0">
                          <a:effectLst/>
                          <a:latin typeface="Times New Roman" panose="02020603050405020304" pitchFamily="18" charset="0"/>
                          <a:ea typeface="Times New Roman" panose="02020603050405020304" pitchFamily="18" charset="0"/>
                          <a:cs typeface="Times New Roman" panose="02020603050405020304" pitchFamily="18" charset="0"/>
                        </a:rPr>
                        <a:t>5 gün</a:t>
                      </a:r>
                      <a:r>
                        <a:rPr lang="tr-TR" sz="1600" kern="12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tr-TR" sz="1600" kern="1200" dirty="0">
                          <a:effectLst/>
                          <a:latin typeface="Times New Roman" panose="02020603050405020304" pitchFamily="18" charset="0"/>
                          <a:ea typeface="Times New Roman" panose="02020603050405020304" pitchFamily="18" charset="0"/>
                          <a:cs typeface="Times New Roman" panose="02020603050405020304" pitchFamily="18" charset="0"/>
                        </a:rPr>
                      </a:br>
                      <a:r>
                        <a:rPr lang="tr-TR" sz="1600" kern="1200" dirty="0" err="1">
                          <a:effectLst/>
                          <a:latin typeface="Times New Roman" panose="02020603050405020304" pitchFamily="18" charset="0"/>
                          <a:ea typeface="Times New Roman" panose="02020603050405020304" pitchFamily="18" charset="0"/>
                          <a:cs typeface="Times New Roman" panose="02020603050405020304" pitchFamily="18" charset="0"/>
                        </a:rPr>
                        <a:t>Hizmetiçi</a:t>
                      </a:r>
                      <a:r>
                        <a:rPr lang="tr-TR" sz="1600" kern="1200" dirty="0">
                          <a:effectLst/>
                          <a:latin typeface="Times New Roman" panose="02020603050405020304" pitchFamily="18" charset="0"/>
                          <a:ea typeface="Times New Roman" panose="02020603050405020304" pitchFamily="18" charset="0"/>
                          <a:cs typeface="Times New Roman" panose="02020603050405020304" pitchFamily="18" charset="0"/>
                        </a:rPr>
                        <a:t> eğitim</a:t>
                      </a:r>
                      <a:endParaRPr lang="tr-TR"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tr-TR" sz="1600" kern="1200" dirty="0">
                          <a:effectLst/>
                          <a:latin typeface="Times New Roman" panose="02020603050405020304" pitchFamily="18" charset="0"/>
                          <a:ea typeface="Times New Roman" panose="02020603050405020304" pitchFamily="18" charset="0"/>
                        </a:rPr>
                        <a:t>(2 gün Eylül ayında) </a:t>
                      </a:r>
                      <a:endParaRPr lang="tr-TR" sz="1600" dirty="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800" kern="1200" dirty="0">
                          <a:effectLst/>
                          <a:latin typeface="Times New Roman" panose="02020603050405020304" pitchFamily="18" charset="0"/>
                        </a:rPr>
                        <a:t>25 gün </a:t>
                      </a:r>
                      <a:endParaRPr lang="tr-TR" sz="1800" dirty="0">
                        <a:effectLst/>
                        <a:latin typeface="Calibri" panose="020F0502020204030204" pitchFamily="34" charset="0"/>
                      </a:endParaRPr>
                    </a:p>
                    <a:p>
                      <a:pPr>
                        <a:lnSpc>
                          <a:spcPct val="115000"/>
                        </a:lnSpc>
                        <a:spcAft>
                          <a:spcPts val="0"/>
                        </a:spcAft>
                      </a:pPr>
                      <a:r>
                        <a:rPr lang="tr-TR" sz="1800" kern="1200" dirty="0">
                          <a:effectLst/>
                          <a:latin typeface="Times New Roman" panose="02020603050405020304" pitchFamily="18" charset="0"/>
                        </a:rPr>
                        <a:t>150 saat</a:t>
                      </a:r>
                      <a:endParaRPr lang="tr-TR" sz="1800" dirty="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8835">
                <a:tc>
                  <a:txBody>
                    <a:bodyPr/>
                    <a:lstStyle/>
                    <a:p>
                      <a:pPr marL="13970">
                        <a:lnSpc>
                          <a:spcPct val="115000"/>
                        </a:lnSpc>
                        <a:spcAft>
                          <a:spcPts val="0"/>
                        </a:spcAft>
                      </a:pPr>
                      <a:r>
                        <a:rPr lang="tr-TR" sz="1800" b="1" i="1" kern="1200">
                          <a:solidFill>
                            <a:srgbClr val="0070C0"/>
                          </a:solidFill>
                          <a:effectLst/>
                          <a:latin typeface="Times New Roman" panose="02020603050405020304" pitchFamily="18" charset="0"/>
                          <a:ea typeface="Times New Roman" panose="02020603050405020304" pitchFamily="18" charset="0"/>
                        </a:rPr>
                        <a:t>Toplam</a:t>
                      </a:r>
                      <a:endParaRPr lang="tr-TR" sz="1800" b="1" i="1">
                        <a:solidFill>
                          <a:srgbClr val="0070C0"/>
                        </a:solidFill>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marL="457200" algn="just">
                        <a:lnSpc>
                          <a:spcPct val="115000"/>
                        </a:lnSpc>
                        <a:spcAft>
                          <a:spcPts val="0"/>
                        </a:spcAft>
                      </a:pPr>
                      <a:r>
                        <a:rPr lang="tr-TR" sz="1800" b="1" i="1" kern="1200" dirty="0">
                          <a:solidFill>
                            <a:srgbClr val="0070C0"/>
                          </a:solidFill>
                          <a:effectLst/>
                          <a:latin typeface="Times New Roman" panose="02020603050405020304" pitchFamily="18" charset="0"/>
                          <a:ea typeface="Times New Roman" panose="02020603050405020304" pitchFamily="18" charset="0"/>
                        </a:rPr>
                        <a:t>16 hafta/79 gün/474 saat izleme, eğitim ve okul dışı faaliyetleri;</a:t>
                      </a:r>
                      <a:endParaRPr lang="tr-TR" sz="1800" b="1" i="1" dirty="0">
                        <a:solidFill>
                          <a:srgbClr val="0070C0"/>
                        </a:solidFill>
                        <a:effectLst/>
                        <a:latin typeface="Calibri" panose="020F0502020204030204" pitchFamily="34" charset="0"/>
                      </a:endParaRPr>
                    </a:p>
                    <a:p>
                      <a:pPr marL="457200" algn="just">
                        <a:lnSpc>
                          <a:spcPct val="115000"/>
                        </a:lnSpc>
                        <a:spcAft>
                          <a:spcPts val="0"/>
                        </a:spcAft>
                      </a:pPr>
                      <a:r>
                        <a:rPr lang="tr-TR" sz="1800" b="1" i="1" kern="12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2 hafta/10 gün/ 60 saat mesleki çalışma faaliyetleri; </a:t>
                      </a:r>
                      <a:endParaRPr lang="tr-TR" sz="1800" b="1" i="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algn="just">
                        <a:lnSpc>
                          <a:spcPct val="115000"/>
                        </a:lnSpc>
                        <a:spcAft>
                          <a:spcPts val="0"/>
                        </a:spcAft>
                      </a:pPr>
                      <a:r>
                        <a:rPr lang="tr-TR" sz="1800" b="1" i="1" kern="12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8 hafta/40 gün/240 saat </a:t>
                      </a:r>
                      <a:r>
                        <a:rPr lang="tr-TR" sz="1800" b="1" i="1" kern="120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hizmetiçi</a:t>
                      </a:r>
                      <a:r>
                        <a:rPr lang="tr-TR" sz="1800" b="1" i="1" kern="12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eğitim faaliyetleri;</a:t>
                      </a:r>
                      <a:endParaRPr lang="tr-TR" sz="1800" b="1" i="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algn="just">
                        <a:lnSpc>
                          <a:spcPct val="115000"/>
                        </a:lnSpc>
                        <a:spcAft>
                          <a:spcPts val="0"/>
                        </a:spcAft>
                      </a:pPr>
                      <a:r>
                        <a:rPr lang="tr-TR" sz="2400" b="1" i="1" kern="120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Toplam: 26 hafta/129 gün/774 saat</a:t>
                      </a:r>
                      <a:endParaRPr lang="tr-TR" sz="2400" b="1" i="1"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bl>
          </a:graphicData>
        </a:graphic>
      </p:graphicFrame>
      <p:sp>
        <p:nvSpPr>
          <p:cNvPr id="3" name="Rectangle 1"/>
          <p:cNvSpPr>
            <a:spLocks noChangeArrowheads="1"/>
          </p:cNvSpPr>
          <p:nvPr/>
        </p:nvSpPr>
        <p:spPr bwMode="auto">
          <a:xfrm>
            <a:off x="178673" y="5541039"/>
            <a:ext cx="889019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Aylar öğretmen atama dönemine göre uyarlanacaktır.</a:t>
            </a:r>
            <a:endParaRPr kumimoji="0" lang="tr-TR" altLang="tr-TR" sz="105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tr-TR" altLang="tr-TR"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Bakanlığımıza bağlı eğitim kurumlarında görevli yönetici ve öğretmenlerin derslerin kesiminden temmuz ayının ilk iş gününe, eylül ayının ilk iş gününden derslerin başlangıcına kadar yapılan çalışma.</a:t>
            </a:r>
            <a:endParaRPr kumimoji="0" lang="tr-TR" altLang="tr-TR" sz="2800" b="0" i="0" u="none" strike="noStrike" cap="none" normalizeH="0" baseline="0" dirty="0" smtClean="0">
              <a:ln>
                <a:noFill/>
              </a:ln>
              <a:solidFill>
                <a:schemeClr val="tx1"/>
              </a:solidFill>
              <a:effectLst/>
              <a:latin typeface="Arial" panose="020B0604020202020204" pitchFamily="34" charset="0"/>
            </a:endParaRPr>
          </a:p>
        </p:txBody>
      </p:sp>
      <p:pic>
        <p:nvPicPr>
          <p:cNvPr id="10" name="Picture 13" descr="C:\Users\Müdür\Desktop\MEBlogo.jpg"/>
          <p:cNvPicPr>
            <a:picLocks noChangeAspect="1" noChangeArrowheads="1"/>
          </p:cNvPicPr>
          <p:nvPr/>
        </p:nvPicPr>
        <p:blipFill rotWithShape="1">
          <a:blip r:embed="rId3" cstate="print"/>
          <a:srcRect l="4564" t="3447" r="-4564" b="-3447"/>
          <a:stretch/>
        </p:blipFill>
        <p:spPr bwMode="auto">
          <a:xfrm>
            <a:off x="360000" y="216000"/>
            <a:ext cx="792163" cy="785812"/>
          </a:xfrm>
          <a:prstGeom prst="rect">
            <a:avLst/>
          </a:prstGeom>
          <a:noFill/>
          <a:ln w="9525">
            <a:noFill/>
            <a:miter lim="800000"/>
            <a:headEnd/>
            <a:tailEnd/>
          </a:ln>
        </p:spPr>
      </p:pic>
    </p:spTree>
    <p:extLst>
      <p:ext uri="{BB962C8B-B14F-4D97-AF65-F5344CB8AC3E}">
        <p14:creationId xmlns:p14="http://schemas.microsoft.com/office/powerpoint/2010/main" val="3714776"/>
      </p:ext>
    </p:extLst>
  </p:cSld>
  <p:clrMapOvr>
    <a:masterClrMapping/>
  </p:clrMapOvr>
  <p:transition>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6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6376DE8B-75C8-4064-9F54-71295E2947E9}" type="datetime1">
              <a:rPr lang="tr-TR" smtClean="0"/>
              <a:pPr/>
              <a:t>8.3.2016</a:t>
            </a:fld>
            <a:endParaRPr lang="tr-TR" smtClean="0"/>
          </a:p>
        </p:txBody>
      </p:sp>
      <p:sp>
        <p:nvSpPr>
          <p:cNvPr id="7174" name="7 Altbilgi Yer Tutucusu"/>
          <p:cNvSpPr>
            <a:spLocks noGrp="1"/>
          </p:cNvSpPr>
          <p:nvPr>
            <p:ph type="ftr" sz="quarter" idx="11"/>
          </p:nvPr>
        </p:nvSpPr>
        <p:spPr bwMode="auto">
          <a:xfrm>
            <a:off x="1835696" y="6400800"/>
            <a:ext cx="4233863" cy="457200"/>
          </a:xfrm>
          <a:noFill/>
          <a:ln>
            <a:miter lim="800000"/>
            <a:headEnd/>
            <a:tailEnd/>
          </a:ln>
        </p:spPr>
        <p:txBody>
          <a:bodyPr vert="horz" wrap="square" lIns="91440" tIns="45720" rIns="91440" bIns="45720" numCol="1" compatLnSpc="1">
            <a:prstTxWarp prst="textNoShape">
              <a:avLst/>
            </a:prstTxWarp>
          </a:bodyPr>
          <a:lstStyle/>
          <a:p>
            <a:r>
              <a:rPr lang="tr-TR" sz="1200" dirty="0" smtClean="0"/>
              <a:t>Hazırlayan: Mustafa </a:t>
            </a:r>
            <a:r>
              <a:rPr lang="tr-TR" sz="1200" dirty="0" smtClean="0"/>
              <a:t>AYDIN</a:t>
            </a:r>
            <a:endParaRPr lang="tr-TR" sz="1200" dirty="0" smtClean="0"/>
          </a:p>
        </p:txBody>
      </p:sp>
      <p:sp>
        <p:nvSpPr>
          <p:cNvPr id="6" name="5 Slayt Numarası Yer Tutucusu"/>
          <p:cNvSpPr>
            <a:spLocks noGrp="1"/>
          </p:cNvSpPr>
          <p:nvPr>
            <p:ph type="sldNum" sz="quarter" idx="12"/>
          </p:nvPr>
        </p:nvSpPr>
        <p:spPr/>
        <p:txBody>
          <a:bodyPr/>
          <a:lstStyle/>
          <a:p>
            <a:pPr>
              <a:defRPr/>
            </a:pPr>
            <a:fld id="{4DEA143D-7771-4EA1-8974-E8684EF9A219}" type="slidenum">
              <a:rPr lang="tr-TR"/>
              <a:pPr>
                <a:defRPr/>
              </a:pPr>
              <a:t>17</a:t>
            </a:fld>
            <a:endParaRPr lang="tr-TR"/>
          </a:p>
        </p:txBody>
      </p:sp>
      <p:sp>
        <p:nvSpPr>
          <p:cNvPr id="7177" name="8 Metin kutusu"/>
          <p:cNvSpPr txBox="1">
            <a:spLocks noChangeArrowheads="1"/>
          </p:cNvSpPr>
          <p:nvPr/>
        </p:nvSpPr>
        <p:spPr bwMode="auto">
          <a:xfrm>
            <a:off x="36513" y="260350"/>
            <a:ext cx="9144000" cy="585788"/>
          </a:xfrm>
          <a:prstGeom prst="rect">
            <a:avLst/>
          </a:prstGeom>
          <a:noFill/>
          <a:ln w="9525">
            <a:noFill/>
            <a:miter lim="800000"/>
            <a:headEnd/>
            <a:tailEnd/>
          </a:ln>
        </p:spPr>
        <p:txBody>
          <a:bodyPr>
            <a:spAutoFit/>
          </a:bodyPr>
          <a:lstStyle/>
          <a:p>
            <a:pPr algn="ctr"/>
            <a:r>
              <a:rPr lang="tr-TR" sz="1400" b="1" i="1" dirty="0">
                <a:solidFill>
                  <a:srgbClr val="336699"/>
                </a:solidFill>
                <a:latin typeface="Calibri" pitchFamily="34" charset="0"/>
                <a:cs typeface="Calibri" pitchFamily="34" charset="0"/>
              </a:rPr>
              <a:t>GEBZE İLÇE MİLLİ EĞİTİM MÜDÜRLÜĞÜ ADAY ÖĞRETMENLERİN </a:t>
            </a:r>
            <a:r>
              <a:rPr lang="tr-TR" sz="1400" b="1" i="1" dirty="0" smtClean="0">
                <a:solidFill>
                  <a:srgbClr val="336699"/>
                </a:solidFill>
                <a:latin typeface="Calibri" pitchFamily="34" charset="0"/>
                <a:cs typeface="Calibri" pitchFamily="34" charset="0"/>
              </a:rPr>
              <a:t>YETİŞTİRME SÜRECİ</a:t>
            </a:r>
            <a:endParaRPr lang="tr-TR" sz="1400" b="1" i="1" dirty="0">
              <a:solidFill>
                <a:srgbClr val="336699"/>
              </a:solidFill>
              <a:latin typeface="Calibri" pitchFamily="34" charset="0"/>
              <a:cs typeface="Calibri" pitchFamily="34" charset="0"/>
            </a:endParaRPr>
          </a:p>
          <a:p>
            <a:pPr algn="ctr"/>
            <a:r>
              <a:rPr lang="tr-TR" b="1" i="1" dirty="0">
                <a:solidFill>
                  <a:srgbClr val="FF0000"/>
                </a:solidFill>
                <a:latin typeface="Calibri" pitchFamily="34" charset="0"/>
                <a:cs typeface="Calibri" pitchFamily="34" charset="0"/>
              </a:rPr>
              <a:t>ADAY ÖĞRETMEN YETİŞTİRME </a:t>
            </a:r>
            <a:r>
              <a:rPr lang="tr-TR" b="1" i="1" dirty="0" smtClean="0">
                <a:solidFill>
                  <a:srgbClr val="FF0000"/>
                </a:solidFill>
                <a:latin typeface="Calibri" pitchFamily="34" charset="0"/>
                <a:cs typeface="Calibri" pitchFamily="34" charset="0"/>
              </a:rPr>
              <a:t>PROGRAMI</a:t>
            </a:r>
            <a:endParaRPr lang="tr-TR" b="1" i="1" dirty="0">
              <a:solidFill>
                <a:srgbClr val="FF0000"/>
              </a:solidFill>
              <a:latin typeface="Calibri" pitchFamily="34" charset="0"/>
              <a:cs typeface="Calibri" pitchFamily="34" charset="0"/>
            </a:endParaRPr>
          </a:p>
        </p:txBody>
      </p:sp>
      <p:sp>
        <p:nvSpPr>
          <p:cNvPr id="2" name="Dikdörtgen 1"/>
          <p:cNvSpPr/>
          <p:nvPr/>
        </p:nvSpPr>
        <p:spPr>
          <a:xfrm>
            <a:off x="109665" y="1058971"/>
            <a:ext cx="8997696" cy="5284524"/>
          </a:xfrm>
          <a:prstGeom prst="rect">
            <a:avLst/>
          </a:prstGeom>
        </p:spPr>
        <p:txBody>
          <a:bodyPr wrap="square">
            <a:spAutoFit/>
          </a:bodyPr>
          <a:lstStyle/>
          <a:p>
            <a:pPr marL="342900" lvl="0" indent="-342900" algn="just">
              <a:lnSpc>
                <a:spcPct val="115000"/>
              </a:lnSpc>
              <a:spcAft>
                <a:spcPts val="1200"/>
              </a:spcAft>
              <a:buFont typeface="+mj-lt"/>
              <a:buAutoNum type="alphaUcPeriod"/>
            </a:pPr>
            <a:r>
              <a:rPr lang="tr-TR" sz="24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GENEL AMAÇLAR</a:t>
            </a:r>
            <a:endParaRPr lang="tr-TR" sz="2000" b="1" i="1" dirty="0">
              <a:solidFill>
                <a:srgbClr val="002060"/>
              </a:solidFill>
              <a:latin typeface="Calibri" panose="020F0502020204030204" pitchFamily="34" charset="0"/>
              <a:ea typeface="Times New Roman" panose="02020603050405020304" pitchFamily="18" charset="0"/>
              <a:cs typeface="Times New Roman" panose="02020603050405020304" pitchFamily="18" charset="0"/>
            </a:endParaRPr>
          </a:p>
          <a:p>
            <a:pPr marL="685800" algn="just">
              <a:lnSpc>
                <a:spcPct val="115000"/>
              </a:lnSpc>
              <a:spcAft>
                <a:spcPts val="1200"/>
              </a:spcAft>
            </a:pPr>
            <a:r>
              <a:rPr lang="tr-TR" b="1" dirty="0">
                <a:latin typeface="Times New Roman" panose="02020603050405020304" pitchFamily="18" charset="0"/>
                <a:ea typeface="Times New Roman" panose="02020603050405020304" pitchFamily="18" charset="0"/>
                <a:cs typeface="Times New Roman" panose="02020603050405020304" pitchFamily="18" charset="0"/>
              </a:rPr>
              <a:t>Bu programın uygulanma sürecine katılan aday öğretmenler,</a:t>
            </a:r>
            <a:endParaRPr lang="tr-TR" sz="16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Bir dersin ön hazırlık, işleniş ve değerlendirme süreci hakkında bilgi edinir.</a:t>
            </a:r>
            <a:endParaRPr lang="tr-TR" sz="16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Ders materyali hazırlama ve kullanma sürecini izler ve katılır.</a:t>
            </a:r>
            <a:endParaRPr lang="tr-TR" sz="16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Öğrenme ve öğretme süreçleri ile ilgili problem alanlarını tanır ve çözümüne yönelik kanaat edinir.</a:t>
            </a:r>
            <a:endParaRPr lang="tr-TR" sz="16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Eğitim ortamları ve yönetim süreçlerinin işleyişi hakkında bilgi edinir.</a:t>
            </a:r>
            <a:endParaRPr lang="tr-TR" sz="16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Okul içi eğitim faaliyetleri ve sosyal kültürel etkinliklerin uygulanma süreçlerini tanır.</a:t>
            </a:r>
            <a:endParaRPr lang="tr-TR" sz="16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Görev yapacağı eğitim çevresini tanır ve sosyal yapısını bilir.</a:t>
            </a:r>
            <a:endParaRPr lang="tr-TR" sz="16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Eğitim ve öğretim süreçlerinde yer alan paydaş kurumlar ve işleyişleri hakkında bilgi sahibi olur.</a:t>
            </a:r>
            <a:endParaRPr lang="tr-TR" sz="16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Mesleki gelişimin ve eğitim tecrübelerinin paylaşılmasının önemini fark eder.</a:t>
            </a:r>
            <a:endParaRPr lang="tr-TR" sz="16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Sosyal sorumluluk projeleri ve gönüllülük esaslı faaliyetlerin farkında olur.</a:t>
            </a:r>
            <a:endParaRPr lang="tr-TR" sz="16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Eğitim ve öğretim süreçleri ve okul dışı faaliyetler ile ilgili izleme ve değerlendirme raporu hazırlama becerisi kazanır.</a:t>
            </a:r>
            <a:endParaRPr lang="tr-TR"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8" name="Picture 13" descr="C:\Users\Müdür\Desktop\MEBlogo.jpg"/>
          <p:cNvPicPr>
            <a:picLocks noChangeAspect="1" noChangeArrowheads="1"/>
          </p:cNvPicPr>
          <p:nvPr/>
        </p:nvPicPr>
        <p:blipFill rotWithShape="1">
          <a:blip r:embed="rId3" cstate="print"/>
          <a:srcRect l="4564" t="3447" r="-4564" b="-3447"/>
          <a:stretch/>
        </p:blipFill>
        <p:spPr bwMode="auto">
          <a:xfrm>
            <a:off x="360000" y="216000"/>
            <a:ext cx="792163" cy="785812"/>
          </a:xfrm>
          <a:prstGeom prst="rect">
            <a:avLst/>
          </a:prstGeom>
          <a:noFill/>
          <a:ln w="9525">
            <a:noFill/>
            <a:miter lim="800000"/>
            <a:headEnd/>
            <a:tailEnd/>
          </a:ln>
        </p:spPr>
      </p:pic>
    </p:spTree>
    <p:extLst>
      <p:ext uri="{BB962C8B-B14F-4D97-AF65-F5344CB8AC3E}">
        <p14:creationId xmlns:p14="http://schemas.microsoft.com/office/powerpoint/2010/main" val="910528684"/>
      </p:ext>
    </p:extLst>
  </p:cSld>
  <p:clrMapOvr>
    <a:masterClrMapping/>
  </p:clrMapOvr>
  <p:transition>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6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6376DE8B-75C8-4064-9F54-71295E2947E9}" type="datetime1">
              <a:rPr lang="tr-TR" smtClean="0"/>
              <a:pPr/>
              <a:t>8.3.2016</a:t>
            </a:fld>
            <a:endParaRPr lang="tr-TR" smtClean="0"/>
          </a:p>
        </p:txBody>
      </p:sp>
      <p:sp>
        <p:nvSpPr>
          <p:cNvPr id="7174" name="7 Altbilgi Yer Tutucusu"/>
          <p:cNvSpPr>
            <a:spLocks noGrp="1"/>
          </p:cNvSpPr>
          <p:nvPr>
            <p:ph type="ftr" sz="quarter" idx="11"/>
          </p:nvPr>
        </p:nvSpPr>
        <p:spPr bwMode="auto">
          <a:xfrm>
            <a:off x="1835696" y="6400800"/>
            <a:ext cx="4233863" cy="457200"/>
          </a:xfrm>
          <a:noFill/>
          <a:ln>
            <a:miter lim="800000"/>
            <a:headEnd/>
            <a:tailEnd/>
          </a:ln>
        </p:spPr>
        <p:txBody>
          <a:bodyPr vert="horz" wrap="square" lIns="91440" tIns="45720" rIns="91440" bIns="45720" numCol="1" compatLnSpc="1">
            <a:prstTxWarp prst="textNoShape">
              <a:avLst/>
            </a:prstTxWarp>
          </a:bodyPr>
          <a:lstStyle/>
          <a:p>
            <a:r>
              <a:rPr lang="tr-TR" sz="1200" dirty="0" smtClean="0"/>
              <a:t>Hazırlayan: Mustafa </a:t>
            </a:r>
            <a:r>
              <a:rPr lang="tr-TR" sz="1200" dirty="0" smtClean="0"/>
              <a:t>AYDIN</a:t>
            </a:r>
            <a:endParaRPr lang="tr-TR" sz="1200" dirty="0" smtClean="0"/>
          </a:p>
        </p:txBody>
      </p:sp>
      <p:sp>
        <p:nvSpPr>
          <p:cNvPr id="6" name="5 Slayt Numarası Yer Tutucusu"/>
          <p:cNvSpPr>
            <a:spLocks noGrp="1"/>
          </p:cNvSpPr>
          <p:nvPr>
            <p:ph type="sldNum" sz="quarter" idx="12"/>
          </p:nvPr>
        </p:nvSpPr>
        <p:spPr/>
        <p:txBody>
          <a:bodyPr/>
          <a:lstStyle/>
          <a:p>
            <a:pPr>
              <a:defRPr/>
            </a:pPr>
            <a:fld id="{4DEA143D-7771-4EA1-8974-E8684EF9A219}" type="slidenum">
              <a:rPr lang="tr-TR"/>
              <a:pPr>
                <a:defRPr/>
              </a:pPr>
              <a:t>18</a:t>
            </a:fld>
            <a:endParaRPr lang="tr-TR"/>
          </a:p>
        </p:txBody>
      </p:sp>
      <p:sp>
        <p:nvSpPr>
          <p:cNvPr id="7177" name="8 Metin kutusu"/>
          <p:cNvSpPr txBox="1">
            <a:spLocks noChangeArrowheads="1"/>
          </p:cNvSpPr>
          <p:nvPr/>
        </p:nvSpPr>
        <p:spPr bwMode="auto">
          <a:xfrm>
            <a:off x="36513" y="260350"/>
            <a:ext cx="9144000" cy="585788"/>
          </a:xfrm>
          <a:prstGeom prst="rect">
            <a:avLst/>
          </a:prstGeom>
          <a:noFill/>
          <a:ln w="9525">
            <a:noFill/>
            <a:miter lim="800000"/>
            <a:headEnd/>
            <a:tailEnd/>
          </a:ln>
        </p:spPr>
        <p:txBody>
          <a:bodyPr>
            <a:spAutoFit/>
          </a:bodyPr>
          <a:lstStyle/>
          <a:p>
            <a:pPr algn="ctr"/>
            <a:r>
              <a:rPr lang="tr-TR" sz="1400" b="1" i="1" dirty="0">
                <a:solidFill>
                  <a:srgbClr val="336699"/>
                </a:solidFill>
                <a:latin typeface="Calibri" pitchFamily="34" charset="0"/>
                <a:cs typeface="Calibri" pitchFamily="34" charset="0"/>
              </a:rPr>
              <a:t>GEBZE İLÇE MİLLİ EĞİTİM MÜDÜRLÜĞÜ ADAY ÖĞRETMENLERİN </a:t>
            </a:r>
            <a:r>
              <a:rPr lang="tr-TR" sz="1400" b="1" i="1" dirty="0" smtClean="0">
                <a:solidFill>
                  <a:srgbClr val="336699"/>
                </a:solidFill>
                <a:latin typeface="Calibri" pitchFamily="34" charset="0"/>
                <a:cs typeface="Calibri" pitchFamily="34" charset="0"/>
              </a:rPr>
              <a:t>YETİŞTİRME SÜRECİ</a:t>
            </a:r>
            <a:endParaRPr lang="tr-TR" sz="1400" b="1" i="1" dirty="0">
              <a:solidFill>
                <a:srgbClr val="336699"/>
              </a:solidFill>
              <a:latin typeface="Calibri" pitchFamily="34" charset="0"/>
              <a:cs typeface="Calibri" pitchFamily="34" charset="0"/>
            </a:endParaRPr>
          </a:p>
          <a:p>
            <a:pPr algn="ctr"/>
            <a:r>
              <a:rPr lang="tr-TR" b="1" i="1" dirty="0">
                <a:solidFill>
                  <a:srgbClr val="FF0000"/>
                </a:solidFill>
                <a:latin typeface="Calibri" pitchFamily="34" charset="0"/>
                <a:cs typeface="Calibri" pitchFamily="34" charset="0"/>
              </a:rPr>
              <a:t>ADAY ÖĞRETMEN YETİŞTİRME </a:t>
            </a:r>
            <a:r>
              <a:rPr lang="tr-TR" b="1" i="1" dirty="0" smtClean="0">
                <a:solidFill>
                  <a:srgbClr val="FF0000"/>
                </a:solidFill>
                <a:latin typeface="Calibri" pitchFamily="34" charset="0"/>
                <a:cs typeface="Calibri" pitchFamily="34" charset="0"/>
              </a:rPr>
              <a:t>PROGRAMI</a:t>
            </a:r>
            <a:endParaRPr lang="tr-TR" b="1" i="1" dirty="0">
              <a:solidFill>
                <a:srgbClr val="FF0000"/>
              </a:solidFill>
              <a:latin typeface="Calibri" pitchFamily="34" charset="0"/>
              <a:cs typeface="Calibri" pitchFamily="34" charset="0"/>
            </a:endParaRPr>
          </a:p>
        </p:txBody>
      </p:sp>
      <p:sp>
        <p:nvSpPr>
          <p:cNvPr id="2" name="Dikdörtgen 1"/>
          <p:cNvSpPr/>
          <p:nvPr/>
        </p:nvSpPr>
        <p:spPr>
          <a:xfrm>
            <a:off x="146304" y="1315182"/>
            <a:ext cx="8890192" cy="4942892"/>
          </a:xfrm>
          <a:prstGeom prst="rect">
            <a:avLst/>
          </a:prstGeom>
        </p:spPr>
        <p:txBody>
          <a:bodyPr wrap="square">
            <a:spAutoFit/>
          </a:bodyPr>
          <a:lstStyle/>
          <a:p>
            <a:pPr marL="342900" lvl="0" indent="-342900" algn="just">
              <a:lnSpc>
                <a:spcPct val="115000"/>
              </a:lnSpc>
              <a:spcAft>
                <a:spcPts val="1200"/>
              </a:spcAft>
              <a:buFont typeface="+mj-lt"/>
              <a:buAutoNum type="alphaUcPeriod"/>
            </a:pPr>
            <a:r>
              <a:rPr lang="tr-TR" sz="24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UYGULAMA İLE İLGİLİ AÇIKLAMALAR</a:t>
            </a:r>
            <a:endParaRPr lang="tr-TR" sz="2000" i="1" dirty="0">
              <a:solidFill>
                <a:srgbClr val="002060"/>
              </a:solidFill>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600"/>
              </a:spcAft>
              <a:buFont typeface="+mj-lt"/>
              <a:buAutoNum type="arabicPeriod"/>
            </a:pPr>
            <a:r>
              <a:rPr lang="tr-TR" sz="2000" dirty="0">
                <a:latin typeface="Times New Roman" panose="02020603050405020304" pitchFamily="18" charset="0"/>
                <a:ea typeface="Times New Roman" panose="02020603050405020304" pitchFamily="18" charset="0"/>
              </a:rPr>
              <a:t>Bu süreç, eğitim kurumu yöneticisi ve danışman tarafından adaya verilecek çalışma programı doğrultusunda gerçekleştirilecektir.</a:t>
            </a:r>
          </a:p>
          <a:p>
            <a:pPr marL="342900" lvl="0" indent="-342900" algn="just">
              <a:lnSpc>
                <a:spcPct val="115000"/>
              </a:lnSpc>
              <a:spcAft>
                <a:spcPts val="600"/>
              </a:spcAft>
              <a:buFont typeface="+mj-lt"/>
              <a:buAutoNum type="arabicPeriod"/>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İl/İlçe millî eğitim müdürlükleri programın uygulanmasında çevre şartlarını ve eğitim imkânlarını dikkate alarak okul dışı faaliyetleri hafta içi uygun görülen günlere dağıtır.</a:t>
            </a:r>
            <a:endParaRPr lang="tr-TR"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600"/>
              </a:spcAft>
              <a:buFont typeface="+mj-lt"/>
              <a:buAutoNum type="arabicPeriod"/>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Eğitim öğretim döneminde, aday öğretmenler 16 hafta süresince haftada dört (4) gün sınıf ve okul içi uygulamalara, bir (1) gün okul dışı faaliyetlere katılır.</a:t>
            </a:r>
            <a:endParaRPr lang="tr-TR"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600"/>
              </a:spcAft>
              <a:buFont typeface="+mj-lt"/>
              <a:buAutoNum type="arabicPeriod"/>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Aday öğretmen, yetiştirme sürecinde çalışma programı çerçevesinde farklı günlerde farklı alanlardaki öğretmenlerin derslerini de izleyecektir.</a:t>
            </a:r>
            <a:endParaRPr lang="tr-TR"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600"/>
              </a:spcAft>
              <a:buFont typeface="+mj-lt"/>
              <a:buAutoNum type="arabicPeriod"/>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Rehberlik Araştırma Merkezlerine atanan öğretmenler izleme ve uygulama faaliyetlerini bu kurumlarda gerçekleştirirler. </a:t>
            </a:r>
            <a:endParaRPr lang="tr-TR"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8" name="Picture 13" descr="C:\Users\Müdür\Desktop\MEBlogo.jpg"/>
          <p:cNvPicPr>
            <a:picLocks noChangeAspect="1" noChangeArrowheads="1"/>
          </p:cNvPicPr>
          <p:nvPr/>
        </p:nvPicPr>
        <p:blipFill rotWithShape="1">
          <a:blip r:embed="rId3" cstate="print"/>
          <a:srcRect l="4564" t="3447" r="-4564" b="-3447"/>
          <a:stretch/>
        </p:blipFill>
        <p:spPr bwMode="auto">
          <a:xfrm>
            <a:off x="360000" y="216000"/>
            <a:ext cx="792163" cy="785812"/>
          </a:xfrm>
          <a:prstGeom prst="rect">
            <a:avLst/>
          </a:prstGeom>
          <a:noFill/>
          <a:ln w="9525">
            <a:noFill/>
            <a:miter lim="800000"/>
            <a:headEnd/>
            <a:tailEnd/>
          </a:ln>
        </p:spPr>
      </p:pic>
    </p:spTree>
    <p:extLst>
      <p:ext uri="{BB962C8B-B14F-4D97-AF65-F5344CB8AC3E}">
        <p14:creationId xmlns:p14="http://schemas.microsoft.com/office/powerpoint/2010/main" val="4241580812"/>
      </p:ext>
    </p:extLst>
  </p:cSld>
  <p:clrMapOvr>
    <a:masterClrMapping/>
  </p:clrMapOvr>
  <p:transition>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6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6376DE8B-75C8-4064-9F54-71295E2947E9}" type="datetime1">
              <a:rPr lang="tr-TR" smtClean="0"/>
              <a:pPr/>
              <a:t>8.3.2016</a:t>
            </a:fld>
            <a:endParaRPr lang="tr-TR" smtClean="0"/>
          </a:p>
        </p:txBody>
      </p:sp>
      <p:sp>
        <p:nvSpPr>
          <p:cNvPr id="7174" name="7 Altbilgi Yer Tutucusu"/>
          <p:cNvSpPr>
            <a:spLocks noGrp="1"/>
          </p:cNvSpPr>
          <p:nvPr>
            <p:ph type="ftr" sz="quarter" idx="11"/>
          </p:nvPr>
        </p:nvSpPr>
        <p:spPr bwMode="auto">
          <a:xfrm>
            <a:off x="1835696" y="6400800"/>
            <a:ext cx="4233863" cy="457200"/>
          </a:xfrm>
          <a:noFill/>
          <a:ln>
            <a:miter lim="800000"/>
            <a:headEnd/>
            <a:tailEnd/>
          </a:ln>
        </p:spPr>
        <p:txBody>
          <a:bodyPr vert="horz" wrap="square" lIns="91440" tIns="45720" rIns="91440" bIns="45720" numCol="1" compatLnSpc="1">
            <a:prstTxWarp prst="textNoShape">
              <a:avLst/>
            </a:prstTxWarp>
          </a:bodyPr>
          <a:lstStyle/>
          <a:p>
            <a:r>
              <a:rPr lang="tr-TR" sz="1200" dirty="0" smtClean="0"/>
              <a:t>Hazırlayan: Mustafa </a:t>
            </a:r>
            <a:r>
              <a:rPr lang="tr-TR" sz="1200" dirty="0" smtClean="0"/>
              <a:t>AYDIN</a:t>
            </a:r>
            <a:endParaRPr lang="tr-TR" sz="1200" dirty="0" smtClean="0"/>
          </a:p>
        </p:txBody>
      </p:sp>
      <p:sp>
        <p:nvSpPr>
          <p:cNvPr id="6" name="5 Slayt Numarası Yer Tutucusu"/>
          <p:cNvSpPr>
            <a:spLocks noGrp="1"/>
          </p:cNvSpPr>
          <p:nvPr>
            <p:ph type="sldNum" sz="quarter" idx="12"/>
          </p:nvPr>
        </p:nvSpPr>
        <p:spPr/>
        <p:txBody>
          <a:bodyPr/>
          <a:lstStyle/>
          <a:p>
            <a:pPr>
              <a:defRPr/>
            </a:pPr>
            <a:fld id="{4DEA143D-7771-4EA1-8974-E8684EF9A219}" type="slidenum">
              <a:rPr lang="tr-TR"/>
              <a:pPr>
                <a:defRPr/>
              </a:pPr>
              <a:t>19</a:t>
            </a:fld>
            <a:endParaRPr lang="tr-TR"/>
          </a:p>
        </p:txBody>
      </p:sp>
      <p:sp>
        <p:nvSpPr>
          <p:cNvPr id="7177" name="8 Metin kutusu"/>
          <p:cNvSpPr txBox="1">
            <a:spLocks noChangeArrowheads="1"/>
          </p:cNvSpPr>
          <p:nvPr/>
        </p:nvSpPr>
        <p:spPr bwMode="auto">
          <a:xfrm>
            <a:off x="36513" y="260350"/>
            <a:ext cx="9144000" cy="585788"/>
          </a:xfrm>
          <a:prstGeom prst="rect">
            <a:avLst/>
          </a:prstGeom>
          <a:noFill/>
          <a:ln w="9525">
            <a:noFill/>
            <a:miter lim="800000"/>
            <a:headEnd/>
            <a:tailEnd/>
          </a:ln>
        </p:spPr>
        <p:txBody>
          <a:bodyPr>
            <a:spAutoFit/>
          </a:bodyPr>
          <a:lstStyle/>
          <a:p>
            <a:pPr algn="ctr"/>
            <a:r>
              <a:rPr lang="tr-TR" sz="1400" b="1" i="1" dirty="0">
                <a:solidFill>
                  <a:srgbClr val="336699"/>
                </a:solidFill>
                <a:latin typeface="Calibri" pitchFamily="34" charset="0"/>
                <a:cs typeface="Calibri" pitchFamily="34" charset="0"/>
              </a:rPr>
              <a:t>GEBZE İLÇE MİLLİ EĞİTİM MÜDÜRLÜĞÜ ADAY ÖĞRETMENLERİN </a:t>
            </a:r>
            <a:r>
              <a:rPr lang="tr-TR" sz="1400" b="1" i="1" dirty="0" smtClean="0">
                <a:solidFill>
                  <a:srgbClr val="336699"/>
                </a:solidFill>
                <a:latin typeface="Calibri" pitchFamily="34" charset="0"/>
                <a:cs typeface="Calibri" pitchFamily="34" charset="0"/>
              </a:rPr>
              <a:t>YETİŞTİRME SÜRECİ</a:t>
            </a:r>
            <a:endParaRPr lang="tr-TR" sz="1400" b="1" i="1" dirty="0">
              <a:solidFill>
                <a:srgbClr val="336699"/>
              </a:solidFill>
              <a:latin typeface="Calibri" pitchFamily="34" charset="0"/>
              <a:cs typeface="Calibri" pitchFamily="34" charset="0"/>
            </a:endParaRPr>
          </a:p>
          <a:p>
            <a:pPr algn="ctr"/>
            <a:r>
              <a:rPr lang="tr-TR" b="1" i="1" dirty="0">
                <a:solidFill>
                  <a:srgbClr val="FF0000"/>
                </a:solidFill>
                <a:latin typeface="Calibri" pitchFamily="34" charset="0"/>
                <a:cs typeface="Calibri" pitchFamily="34" charset="0"/>
              </a:rPr>
              <a:t>ADAY ÖĞRETMEN YETİŞTİRME </a:t>
            </a:r>
            <a:r>
              <a:rPr lang="tr-TR" b="1" i="1" dirty="0" smtClean="0">
                <a:solidFill>
                  <a:srgbClr val="FF0000"/>
                </a:solidFill>
                <a:latin typeface="Calibri" pitchFamily="34" charset="0"/>
                <a:cs typeface="Calibri" pitchFamily="34" charset="0"/>
              </a:rPr>
              <a:t>PROGRAMI</a:t>
            </a:r>
            <a:endParaRPr lang="tr-TR" b="1" i="1" dirty="0">
              <a:solidFill>
                <a:srgbClr val="FF0000"/>
              </a:solidFill>
              <a:latin typeface="Calibri" pitchFamily="34" charset="0"/>
              <a:cs typeface="Calibri" pitchFamily="34" charset="0"/>
            </a:endParaRPr>
          </a:p>
        </p:txBody>
      </p:sp>
      <p:graphicFrame>
        <p:nvGraphicFramePr>
          <p:cNvPr id="2" name="Tablo 1"/>
          <p:cNvGraphicFramePr>
            <a:graphicFrameLocks noGrp="1"/>
          </p:cNvGraphicFramePr>
          <p:nvPr>
            <p:extLst>
              <p:ext uri="{D42A27DB-BD31-4B8C-83A1-F6EECF244321}">
                <p14:modId xmlns:p14="http://schemas.microsoft.com/office/powerpoint/2010/main" val="1954754931"/>
              </p:ext>
            </p:extLst>
          </p:nvPr>
        </p:nvGraphicFramePr>
        <p:xfrm>
          <a:off x="146304" y="974724"/>
          <a:ext cx="8890192" cy="5692775"/>
        </p:xfrm>
        <a:graphic>
          <a:graphicData uri="http://schemas.openxmlformats.org/drawingml/2006/table">
            <a:tbl>
              <a:tblPr firstRow="1" firstCol="1" bandRow="1"/>
              <a:tblGrid>
                <a:gridCol w="8890192"/>
              </a:tblGrid>
              <a:tr h="5692775">
                <a:tc>
                  <a:txBody>
                    <a:bodyPr/>
                    <a:lstStyle/>
                    <a:p>
                      <a:pPr marL="0" lvl="0" indent="0" algn="just">
                        <a:lnSpc>
                          <a:spcPct val="115000"/>
                        </a:lnSpc>
                        <a:spcAft>
                          <a:spcPts val="1200"/>
                        </a:spcAft>
                        <a:buFont typeface="+mj-lt"/>
                        <a:buNone/>
                      </a:pPr>
                      <a:r>
                        <a:rPr lang="tr-TR" sz="2400" b="1" dirty="0" smtClean="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ADAY </a:t>
                      </a:r>
                      <a:r>
                        <a:rPr lang="tr-TR" sz="2400" b="1"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ÖĞRETMEN YETİŞTİRME SÜRECİ ÖZET TABLO</a:t>
                      </a:r>
                      <a:endParaRPr lang="tr-TR" sz="2000" b="1"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1200"/>
                        </a:spcAft>
                      </a:pPr>
                      <a:r>
                        <a:rPr lang="tr-TR" sz="20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 SINIF VE OKUL İÇİ FAALİYETLER </a:t>
                      </a:r>
                      <a:endParaRPr lang="tr-TR" sz="1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lnSpc>
                          <a:spcPct val="115000"/>
                        </a:lnSpc>
                        <a:spcAft>
                          <a:spcPts val="1200"/>
                        </a:spcAft>
                      </a:pPr>
                      <a:r>
                        <a:rPr lang="tr-TR" sz="2000" dirty="0">
                          <a:effectLst/>
                          <a:latin typeface="Times New Roman" panose="02020603050405020304" pitchFamily="18" charset="0"/>
                          <a:cs typeface="Times New Roman" panose="02020603050405020304" pitchFamily="18" charset="0"/>
                        </a:rPr>
                        <a:t>16 hafta sınıf içi uygulamalar:</a:t>
                      </a:r>
                      <a:endParaRPr lang="tr-TR" sz="1800" dirty="0">
                        <a:effectLst/>
                        <a:latin typeface="Times New Roman" panose="02020603050405020304" pitchFamily="18" charset="0"/>
                        <a:cs typeface="Times New Roman" panose="02020603050405020304" pitchFamily="18" charset="0"/>
                      </a:endParaRPr>
                    </a:p>
                    <a:p>
                      <a:pPr marL="195580" algn="just">
                        <a:lnSpc>
                          <a:spcPct val="115000"/>
                        </a:lnSpc>
                        <a:spcAft>
                          <a:spcPts val="1200"/>
                        </a:spcAft>
                      </a:pPr>
                      <a:r>
                        <a:rPr lang="tr-TR" sz="2000" dirty="0">
                          <a:solidFill>
                            <a:srgbClr val="FF0000"/>
                          </a:solidFill>
                          <a:effectLst/>
                          <a:latin typeface="Times New Roman" panose="02020603050405020304" pitchFamily="18" charset="0"/>
                          <a:cs typeface="Times New Roman" panose="02020603050405020304" pitchFamily="18" charset="0"/>
                        </a:rPr>
                        <a:t>-ilk 6 hafta haftada 3 gün, (Günde 3 saat sınıf içi </a:t>
                      </a:r>
                      <a:r>
                        <a:rPr lang="tr-TR" sz="2000" b="1" dirty="0">
                          <a:solidFill>
                            <a:srgbClr val="FF0000"/>
                          </a:solidFill>
                          <a:effectLst/>
                          <a:latin typeface="Times New Roman" panose="02020603050405020304" pitchFamily="18" charset="0"/>
                          <a:cs typeface="Times New Roman" panose="02020603050405020304" pitchFamily="18" charset="0"/>
                        </a:rPr>
                        <a:t>izleme</a:t>
                      </a:r>
                      <a:r>
                        <a:rPr lang="tr-TR" sz="2000" dirty="0">
                          <a:solidFill>
                            <a:srgbClr val="FF0000"/>
                          </a:solidFill>
                          <a:effectLst/>
                          <a:latin typeface="Times New Roman" panose="02020603050405020304" pitchFamily="18" charset="0"/>
                          <a:cs typeface="Times New Roman" panose="02020603050405020304" pitchFamily="18" charset="0"/>
                        </a:rPr>
                        <a:t> + 3 saat ders planlaması, ön hazırlık ve değerlendirme çalışması)</a:t>
                      </a:r>
                      <a:endParaRPr lang="tr-TR" sz="1800" dirty="0">
                        <a:solidFill>
                          <a:srgbClr val="FF0000"/>
                        </a:solidFill>
                        <a:effectLst/>
                        <a:latin typeface="Times New Roman" panose="02020603050405020304" pitchFamily="18" charset="0"/>
                        <a:cs typeface="Times New Roman" panose="02020603050405020304" pitchFamily="18" charset="0"/>
                      </a:endParaRPr>
                    </a:p>
                    <a:p>
                      <a:pPr marL="195580" algn="just">
                        <a:lnSpc>
                          <a:spcPct val="115000"/>
                        </a:lnSpc>
                        <a:spcAft>
                          <a:spcPts val="1200"/>
                        </a:spcAft>
                      </a:pPr>
                      <a:r>
                        <a:rPr lang="tr-TR" sz="2000" dirty="0">
                          <a:solidFill>
                            <a:srgbClr val="0070C0"/>
                          </a:solidFill>
                          <a:effectLst/>
                          <a:latin typeface="Times New Roman" panose="02020603050405020304" pitchFamily="18" charset="0"/>
                          <a:cs typeface="Times New Roman" panose="02020603050405020304" pitchFamily="18" charset="0"/>
                        </a:rPr>
                        <a:t>-sonraki 10 hafta haftada 3 gün, (Günde 3 saat sınıf içi </a:t>
                      </a:r>
                      <a:r>
                        <a:rPr lang="tr-TR" sz="2000" b="1" dirty="0">
                          <a:solidFill>
                            <a:srgbClr val="0070C0"/>
                          </a:solidFill>
                          <a:effectLst/>
                          <a:latin typeface="Times New Roman" panose="02020603050405020304" pitchFamily="18" charset="0"/>
                          <a:cs typeface="Times New Roman" panose="02020603050405020304" pitchFamily="18" charset="0"/>
                        </a:rPr>
                        <a:t>uygulama</a:t>
                      </a:r>
                      <a:r>
                        <a:rPr lang="tr-TR" sz="2000" dirty="0">
                          <a:solidFill>
                            <a:srgbClr val="0070C0"/>
                          </a:solidFill>
                          <a:effectLst/>
                          <a:latin typeface="Times New Roman" panose="02020603050405020304" pitchFamily="18" charset="0"/>
                          <a:cs typeface="Times New Roman" panose="02020603050405020304" pitchFamily="18" charset="0"/>
                        </a:rPr>
                        <a:t> + 3 saat ders planlaması, ön hazırlık ve değerlendirme çalışması)</a:t>
                      </a:r>
                      <a:endParaRPr lang="tr-TR" sz="1800" dirty="0">
                        <a:solidFill>
                          <a:srgbClr val="0070C0"/>
                        </a:solidFill>
                        <a:effectLst/>
                        <a:latin typeface="Times New Roman" panose="02020603050405020304" pitchFamily="18" charset="0"/>
                        <a:cs typeface="Times New Roman" panose="02020603050405020304" pitchFamily="18" charset="0"/>
                      </a:endParaRPr>
                    </a:p>
                    <a:p>
                      <a:pPr algn="just">
                        <a:lnSpc>
                          <a:spcPct val="115000"/>
                        </a:lnSpc>
                        <a:spcAft>
                          <a:spcPts val="1200"/>
                        </a:spcAft>
                      </a:pPr>
                      <a:r>
                        <a:rPr lang="tr-TR" sz="2000" dirty="0">
                          <a:effectLst/>
                          <a:latin typeface="Times New Roman" panose="02020603050405020304" pitchFamily="18" charset="0"/>
                          <a:cs typeface="Times New Roman" panose="02020603050405020304" pitchFamily="18" charset="0"/>
                        </a:rPr>
                        <a:t>16 hafta okul içi uygulamalar: haftada 1 gün  (Günde 6 saat okul içindeki idari, mali, sosyal, kültürel vb. faaliyetleri izleme ve bunlarda görev alma)</a:t>
                      </a:r>
                      <a:endParaRPr lang="tr-TR" sz="1800" dirty="0">
                        <a:effectLst/>
                        <a:latin typeface="Times New Roman" panose="02020603050405020304" pitchFamily="18" charset="0"/>
                        <a:cs typeface="Times New Roman" panose="02020603050405020304" pitchFamily="18" charset="0"/>
                      </a:endParaRPr>
                    </a:p>
                    <a:p>
                      <a:pPr algn="just">
                        <a:lnSpc>
                          <a:spcPct val="115000"/>
                        </a:lnSpc>
                        <a:spcAft>
                          <a:spcPts val="1200"/>
                        </a:spcAft>
                      </a:pPr>
                      <a:r>
                        <a:rPr lang="tr-TR" sz="2000" b="1" dirty="0">
                          <a:solidFill>
                            <a:srgbClr val="00B0F0"/>
                          </a:solidFill>
                          <a:effectLst/>
                          <a:latin typeface="Times New Roman" panose="02020603050405020304" pitchFamily="18" charset="0"/>
                          <a:cs typeface="Times New Roman" panose="02020603050405020304" pitchFamily="18" charset="0"/>
                        </a:rPr>
                        <a:t>B. OKUL DIŞI FAALİYETLER (15 hafta); </a:t>
                      </a:r>
                      <a:r>
                        <a:rPr lang="tr-TR" sz="2000" dirty="0">
                          <a:solidFill>
                            <a:srgbClr val="00B0F0"/>
                          </a:solidFill>
                          <a:effectLst/>
                          <a:latin typeface="Times New Roman" panose="02020603050405020304" pitchFamily="18" charset="0"/>
                          <a:cs typeface="Times New Roman" panose="02020603050405020304" pitchFamily="18" charset="0"/>
                        </a:rPr>
                        <a:t>haftada 1 gün x 6 saat </a:t>
                      </a:r>
                      <a:r>
                        <a:rPr lang="tr-TR" sz="2000" kern="1200" dirty="0">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okul dışı</a:t>
                      </a:r>
                      <a:r>
                        <a:rPr lang="tr-TR" sz="2000" dirty="0">
                          <a:solidFill>
                            <a:srgbClr val="00B0F0"/>
                          </a:solidFill>
                          <a:effectLst/>
                          <a:latin typeface="Times New Roman" panose="02020603050405020304" pitchFamily="18" charset="0"/>
                          <a:cs typeface="Times New Roman" panose="02020603050405020304" pitchFamily="18" charset="0"/>
                        </a:rPr>
                        <a:t> uygulamalar</a:t>
                      </a:r>
                      <a:endParaRPr lang="tr-TR" sz="1800" dirty="0">
                        <a:solidFill>
                          <a:srgbClr val="00B0F0"/>
                        </a:solidFill>
                        <a:effectLst/>
                        <a:latin typeface="Times New Roman" panose="02020603050405020304" pitchFamily="18" charset="0"/>
                        <a:cs typeface="Times New Roman" panose="02020603050405020304" pitchFamily="18" charset="0"/>
                      </a:endParaRPr>
                    </a:p>
                    <a:p>
                      <a:pPr algn="just">
                        <a:lnSpc>
                          <a:spcPct val="115000"/>
                        </a:lnSpc>
                        <a:spcAft>
                          <a:spcPts val="1200"/>
                        </a:spcAft>
                      </a:pPr>
                      <a:r>
                        <a:rPr lang="tr-TR" sz="2000" dirty="0">
                          <a:effectLst/>
                          <a:latin typeface="Times New Roman" panose="02020603050405020304" pitchFamily="18" charset="0"/>
                          <a:cs typeface="Times New Roman" panose="02020603050405020304" pitchFamily="18" charset="0"/>
                        </a:rPr>
                        <a:t> </a:t>
                      </a:r>
                      <a:r>
                        <a:rPr lang="tr-TR" sz="2000" b="1" dirty="0" smtClean="0">
                          <a:solidFill>
                            <a:srgbClr val="7030A0"/>
                          </a:solidFill>
                          <a:effectLst/>
                          <a:latin typeface="Times New Roman" panose="02020603050405020304" pitchFamily="18" charset="0"/>
                          <a:cs typeface="Times New Roman" panose="02020603050405020304" pitchFamily="18" charset="0"/>
                        </a:rPr>
                        <a:t>TOPLAM</a:t>
                      </a:r>
                      <a:r>
                        <a:rPr lang="tr-TR" sz="2000" b="1" dirty="0">
                          <a:solidFill>
                            <a:srgbClr val="7030A0"/>
                          </a:solidFill>
                          <a:effectLst/>
                          <a:latin typeface="Times New Roman" panose="02020603050405020304" pitchFamily="18" charset="0"/>
                          <a:cs typeface="Times New Roman" panose="02020603050405020304" pitchFamily="18" charset="0"/>
                        </a:rPr>
                        <a:t>:</a:t>
                      </a:r>
                      <a:r>
                        <a:rPr lang="tr-TR" sz="2000" dirty="0">
                          <a:solidFill>
                            <a:srgbClr val="7030A0"/>
                          </a:solidFill>
                          <a:effectLst/>
                          <a:latin typeface="Times New Roman" panose="02020603050405020304" pitchFamily="18" charset="0"/>
                          <a:cs typeface="Times New Roman" panose="02020603050405020304" pitchFamily="18" charset="0"/>
                        </a:rPr>
                        <a:t> 16 hafta/79 gün/474 saat izleme, eğitim ve </a:t>
                      </a:r>
                      <a:r>
                        <a:rPr lang="tr-TR" sz="2000" kern="1200"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okul dışı</a:t>
                      </a:r>
                      <a:r>
                        <a:rPr lang="tr-TR" sz="2000" dirty="0">
                          <a:solidFill>
                            <a:srgbClr val="7030A0"/>
                          </a:solidFill>
                          <a:effectLst/>
                          <a:latin typeface="Times New Roman" panose="02020603050405020304" pitchFamily="18" charset="0"/>
                          <a:cs typeface="Times New Roman" panose="02020603050405020304" pitchFamily="18" charset="0"/>
                        </a:rPr>
                        <a:t> uygulamalar süreci</a:t>
                      </a:r>
                      <a:endParaRPr lang="tr-TR" sz="1800" dirty="0">
                        <a:solidFill>
                          <a:srgbClr val="7030A0"/>
                        </a:solidFill>
                        <a:effectLst/>
                        <a:latin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8" name="Picture 13" descr="C:\Users\Müdür\Desktop\MEBlogo.jpg"/>
          <p:cNvPicPr>
            <a:picLocks noChangeAspect="1" noChangeArrowheads="1"/>
          </p:cNvPicPr>
          <p:nvPr/>
        </p:nvPicPr>
        <p:blipFill rotWithShape="1">
          <a:blip r:embed="rId3" cstate="print"/>
          <a:srcRect l="4564" t="3447" r="-4564" b="-3447"/>
          <a:stretch/>
        </p:blipFill>
        <p:spPr bwMode="auto">
          <a:xfrm>
            <a:off x="360000" y="216000"/>
            <a:ext cx="792163" cy="785812"/>
          </a:xfrm>
          <a:prstGeom prst="rect">
            <a:avLst/>
          </a:prstGeom>
          <a:noFill/>
          <a:ln w="9525">
            <a:noFill/>
            <a:miter lim="800000"/>
            <a:headEnd/>
            <a:tailEnd/>
          </a:ln>
        </p:spPr>
      </p:pic>
    </p:spTree>
    <p:extLst>
      <p:ext uri="{BB962C8B-B14F-4D97-AF65-F5344CB8AC3E}">
        <p14:creationId xmlns:p14="http://schemas.microsoft.com/office/powerpoint/2010/main" val="1945307105"/>
      </p:ext>
    </p:extLst>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6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6376DE8B-75C8-4064-9F54-71295E2947E9}" type="datetime1">
              <a:rPr lang="tr-TR" smtClean="0"/>
              <a:pPr/>
              <a:t>8.3.2016</a:t>
            </a:fld>
            <a:endParaRPr lang="tr-TR" smtClean="0"/>
          </a:p>
        </p:txBody>
      </p:sp>
      <p:sp>
        <p:nvSpPr>
          <p:cNvPr id="7174" name="7 Altbilgi Yer Tutucusu"/>
          <p:cNvSpPr>
            <a:spLocks noGrp="1"/>
          </p:cNvSpPr>
          <p:nvPr>
            <p:ph type="ftr" sz="quarter" idx="11"/>
          </p:nvPr>
        </p:nvSpPr>
        <p:spPr bwMode="auto">
          <a:xfrm>
            <a:off x="1835696" y="6400800"/>
            <a:ext cx="4233863" cy="457200"/>
          </a:xfrm>
          <a:noFill/>
          <a:ln>
            <a:miter lim="800000"/>
            <a:headEnd/>
            <a:tailEnd/>
          </a:ln>
        </p:spPr>
        <p:txBody>
          <a:bodyPr vert="horz" wrap="square" lIns="91440" tIns="45720" rIns="91440" bIns="45720" numCol="1" compatLnSpc="1">
            <a:prstTxWarp prst="textNoShape">
              <a:avLst/>
            </a:prstTxWarp>
          </a:bodyPr>
          <a:lstStyle/>
          <a:p>
            <a:r>
              <a:rPr lang="tr-TR" sz="1200" dirty="0" smtClean="0"/>
              <a:t>Hazırlayan: Mustafa </a:t>
            </a:r>
            <a:r>
              <a:rPr lang="tr-TR" sz="1200" dirty="0" smtClean="0"/>
              <a:t>AYDIN</a:t>
            </a:r>
            <a:endParaRPr lang="tr-TR" sz="1200" dirty="0" smtClean="0"/>
          </a:p>
        </p:txBody>
      </p:sp>
      <p:sp>
        <p:nvSpPr>
          <p:cNvPr id="6" name="5 Slayt Numarası Yer Tutucusu"/>
          <p:cNvSpPr>
            <a:spLocks noGrp="1"/>
          </p:cNvSpPr>
          <p:nvPr>
            <p:ph type="sldNum" sz="quarter" idx="12"/>
          </p:nvPr>
        </p:nvSpPr>
        <p:spPr/>
        <p:txBody>
          <a:bodyPr/>
          <a:lstStyle/>
          <a:p>
            <a:pPr>
              <a:defRPr/>
            </a:pPr>
            <a:fld id="{4DEA143D-7771-4EA1-8974-E8684EF9A219}" type="slidenum">
              <a:rPr lang="tr-TR"/>
              <a:pPr>
                <a:defRPr/>
              </a:pPr>
              <a:t>2</a:t>
            </a:fld>
            <a:endParaRPr lang="tr-TR"/>
          </a:p>
        </p:txBody>
      </p:sp>
      <p:pic>
        <p:nvPicPr>
          <p:cNvPr id="7175" name="Picture 13" descr="C:\Users\Müdür\Desktop\MEBlogo.jpg"/>
          <p:cNvPicPr>
            <a:picLocks noChangeAspect="1" noChangeArrowheads="1"/>
          </p:cNvPicPr>
          <p:nvPr/>
        </p:nvPicPr>
        <p:blipFill rotWithShape="1">
          <a:blip r:embed="rId3" cstate="print"/>
          <a:srcRect l="4564" t="3447" r="-4564" b="-3447"/>
          <a:stretch/>
        </p:blipFill>
        <p:spPr bwMode="auto">
          <a:xfrm>
            <a:off x="360000" y="216000"/>
            <a:ext cx="792163" cy="785812"/>
          </a:xfrm>
          <a:prstGeom prst="rect">
            <a:avLst/>
          </a:prstGeom>
          <a:noFill/>
          <a:ln w="9525">
            <a:noFill/>
            <a:miter lim="800000"/>
            <a:headEnd/>
            <a:tailEnd/>
          </a:ln>
        </p:spPr>
      </p:pic>
      <p:sp>
        <p:nvSpPr>
          <p:cNvPr id="7177" name="8 Metin kutusu"/>
          <p:cNvSpPr txBox="1">
            <a:spLocks noChangeArrowheads="1"/>
          </p:cNvSpPr>
          <p:nvPr/>
        </p:nvSpPr>
        <p:spPr bwMode="auto">
          <a:xfrm>
            <a:off x="36513" y="260350"/>
            <a:ext cx="9144000" cy="585788"/>
          </a:xfrm>
          <a:prstGeom prst="rect">
            <a:avLst/>
          </a:prstGeom>
          <a:noFill/>
          <a:ln w="9525">
            <a:noFill/>
            <a:miter lim="800000"/>
            <a:headEnd/>
            <a:tailEnd/>
          </a:ln>
        </p:spPr>
        <p:txBody>
          <a:bodyPr>
            <a:spAutoFit/>
          </a:bodyPr>
          <a:lstStyle/>
          <a:p>
            <a:pPr algn="ctr"/>
            <a:r>
              <a:rPr lang="tr-TR" sz="1400" b="1" i="1" dirty="0">
                <a:solidFill>
                  <a:srgbClr val="336699"/>
                </a:solidFill>
                <a:latin typeface="Calibri" pitchFamily="34" charset="0"/>
                <a:cs typeface="Calibri" pitchFamily="34" charset="0"/>
              </a:rPr>
              <a:t>GEBZE İLÇE MİLLİ EĞİTİM MÜDÜRLÜĞÜ ADAY ÖĞRETMENLERİN </a:t>
            </a:r>
            <a:r>
              <a:rPr lang="tr-TR" sz="1400" b="1" i="1" dirty="0" smtClean="0">
                <a:solidFill>
                  <a:srgbClr val="336699"/>
                </a:solidFill>
                <a:latin typeface="Calibri" pitchFamily="34" charset="0"/>
                <a:cs typeface="Calibri" pitchFamily="34" charset="0"/>
              </a:rPr>
              <a:t>YETİŞTİRME SÜRECİ</a:t>
            </a:r>
            <a:endParaRPr lang="tr-TR" sz="1400" b="1" i="1" dirty="0">
              <a:solidFill>
                <a:srgbClr val="336699"/>
              </a:solidFill>
              <a:latin typeface="Calibri" pitchFamily="34" charset="0"/>
              <a:cs typeface="Calibri" pitchFamily="34" charset="0"/>
            </a:endParaRPr>
          </a:p>
          <a:p>
            <a:pPr algn="ctr"/>
            <a:r>
              <a:rPr lang="tr-TR" b="1" i="1" dirty="0">
                <a:solidFill>
                  <a:srgbClr val="FF0000"/>
                </a:solidFill>
                <a:latin typeface="Calibri" pitchFamily="34" charset="0"/>
                <a:cs typeface="Calibri" pitchFamily="34" charset="0"/>
              </a:rPr>
              <a:t>ADAY ÖĞRETMEN YETİŞTİRME SÜRECİNE İLİŞKİN YÖNERGE</a:t>
            </a:r>
            <a:endParaRPr lang="tr-TR" b="1" i="1" dirty="0">
              <a:solidFill>
                <a:srgbClr val="FF0000"/>
              </a:solidFill>
              <a:latin typeface="Calibri" pitchFamily="34" charset="0"/>
              <a:cs typeface="Calibri" pitchFamily="34" charset="0"/>
            </a:endParaRPr>
          </a:p>
        </p:txBody>
      </p:sp>
      <p:sp>
        <p:nvSpPr>
          <p:cNvPr id="113665" name="Rectangle 1"/>
          <p:cNvSpPr>
            <a:spLocks noChangeArrowheads="1"/>
          </p:cNvSpPr>
          <p:nvPr/>
        </p:nvSpPr>
        <p:spPr bwMode="auto">
          <a:xfrm>
            <a:off x="467544" y="1203870"/>
            <a:ext cx="8352928" cy="47305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ctr" defTabSz="914400" rtl="0" eaLnBrk="0" fontAlgn="base" latinLnBrk="0" hangingPunct="0">
              <a:lnSpc>
                <a:spcPct val="100000"/>
              </a:lnSpc>
              <a:spcBef>
                <a:spcPct val="0"/>
              </a:spcBef>
              <a:spcAft>
                <a:spcPct val="0"/>
              </a:spcAft>
              <a:buClrTx/>
              <a:buSzTx/>
              <a:buFontTx/>
              <a:buNone/>
              <a:tabLst>
                <a:tab pos="358775" algn="l"/>
              </a:tabLst>
            </a:pP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r>
              <a:rPr lang="tr-TR" sz="2000" dirty="0">
                <a:solidFill>
                  <a:srgbClr val="FF0000"/>
                </a:solidFill>
                <a:latin typeface="Times New Roman" panose="02020603050405020304" pitchFamily="18" charset="0"/>
                <a:cs typeface="Times New Roman" panose="02020603050405020304" pitchFamily="18" charset="0"/>
              </a:rPr>
              <a:t>02.03.2016 tarihli ve 2456947 sayılı Makam Oluru İle yürürlüğe girmiştir.</a:t>
            </a:r>
          </a:p>
          <a:p>
            <a:pPr marL="0" marR="0" lvl="0" indent="358775" defTabSz="914400" rtl="0" eaLnBrk="0" fontAlgn="base" latinLnBrk="0" hangingPunct="0">
              <a:lnSpc>
                <a:spcPct val="100000"/>
              </a:lnSpc>
              <a:spcBef>
                <a:spcPct val="0"/>
              </a:spcBef>
              <a:spcAft>
                <a:spcPct val="0"/>
              </a:spcAft>
              <a:buClrTx/>
              <a:buSzTx/>
              <a:buFontTx/>
              <a:buNone/>
              <a:tabLst>
                <a:tab pos="358775" algn="l"/>
              </a:tabLst>
            </a:pPr>
            <a:endParaRPr kumimoji="0" lang="tr-TR" sz="2800" b="0" i="0" u="none" strike="noStrike" cap="none" normalizeH="0" baseline="0" dirty="0" smtClean="0">
              <a:ln>
                <a:noFill/>
              </a:ln>
              <a:solidFill>
                <a:srgbClr val="FF0000"/>
              </a:solidFill>
              <a:effectLst/>
              <a:latin typeface="Arial" pitchFamily="34" charset="0"/>
              <a:cs typeface="Arial" pitchFamily="34" charset="0"/>
            </a:endParaRPr>
          </a:p>
          <a:p>
            <a:pPr algn="ctr">
              <a:lnSpc>
                <a:spcPct val="115000"/>
              </a:lnSpc>
              <a:spcAft>
                <a:spcPts val="0"/>
              </a:spcAft>
            </a:pPr>
            <a:r>
              <a:rPr lang="tr-TR"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BİRİNCİ BÖLÜM</a:t>
            </a:r>
            <a:endParaRPr lang="tr-TR" sz="2400" dirty="0">
              <a:solidFill>
                <a:srgbClr val="0070C0"/>
              </a:solidFill>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0"/>
              </a:spcAft>
            </a:pPr>
            <a:r>
              <a:rPr lang="tr-TR"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Amaç, Kapsam, Dayanak ve Tanımlar</a:t>
            </a:r>
            <a:endParaRPr lang="tr-TR" sz="2400" dirty="0">
              <a:solidFill>
                <a:srgbClr val="0070C0"/>
              </a:solidFill>
              <a:latin typeface="Calibri" panose="020F0502020204030204" pitchFamily="34" charset="0"/>
              <a:ea typeface="Times New Roman" panose="02020603050405020304" pitchFamily="18" charset="0"/>
              <a:cs typeface="Times New Roman" panose="02020603050405020304" pitchFamily="18" charset="0"/>
            </a:endParaRPr>
          </a:p>
          <a:p>
            <a:pPr indent="449580" algn="just">
              <a:lnSpc>
                <a:spcPct val="115000"/>
              </a:lnSpc>
              <a:spcAft>
                <a:spcPts val="0"/>
              </a:spcAft>
            </a:pPr>
            <a:r>
              <a:rPr lang="tr-TR" sz="2800" b="1" dirty="0" smtClean="0">
                <a:latin typeface="Times New Roman" panose="02020603050405020304" pitchFamily="18" charset="0"/>
                <a:ea typeface="Times New Roman" panose="02020603050405020304" pitchFamily="18" charset="0"/>
                <a:cs typeface="Times New Roman" panose="02020603050405020304" pitchFamily="18" charset="0"/>
              </a:rPr>
              <a:t>Amaç </a:t>
            </a:r>
            <a:endParaRPr lang="tr-TR" sz="2400" dirty="0">
              <a:latin typeface="Calibri" panose="020F0502020204030204" pitchFamily="34" charset="0"/>
              <a:ea typeface="Times New Roman" panose="02020603050405020304" pitchFamily="18" charset="0"/>
              <a:cs typeface="Times New Roman" panose="02020603050405020304" pitchFamily="18" charset="0"/>
            </a:endParaRPr>
          </a:p>
          <a:p>
            <a:pPr indent="449580" algn="just">
              <a:lnSpc>
                <a:spcPct val="115000"/>
              </a:lnSpc>
              <a:spcAft>
                <a:spcPts val="0"/>
              </a:spcAft>
            </a:pPr>
            <a:r>
              <a:rPr lang="tr-TR" sz="2800" b="1" dirty="0">
                <a:latin typeface="Times New Roman" panose="02020603050405020304" pitchFamily="18" charset="0"/>
                <a:ea typeface="Times New Roman" panose="02020603050405020304" pitchFamily="18" charset="0"/>
                <a:cs typeface="Times New Roman" panose="02020603050405020304" pitchFamily="18" charset="0"/>
              </a:rPr>
              <a:t>MADDE 1-</a:t>
            </a:r>
            <a:r>
              <a:rPr lang="tr-TR" sz="2800" dirty="0">
                <a:latin typeface="Times New Roman" panose="02020603050405020304" pitchFamily="18" charset="0"/>
                <a:ea typeface="Times New Roman" panose="02020603050405020304" pitchFamily="18" charset="0"/>
                <a:cs typeface="Times New Roman" panose="02020603050405020304" pitchFamily="18" charset="0"/>
              </a:rPr>
              <a:t> (1) Bu Yönergenin amacı, Millî Eğitim Bakanlığına bağlı resmî eğitim kurumlarına aday öğretmen olarak atananların yetiştirme sürecine ilişkin usul ve esasları düzenlemektir.</a:t>
            </a:r>
            <a:endParaRPr lang="tr-TR"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cSld>
  <p:clrMapOvr>
    <a:masterClrMapping/>
  </p:clrMapOvr>
  <p:transition>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6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6376DE8B-75C8-4064-9F54-71295E2947E9}" type="datetime1">
              <a:rPr lang="tr-TR" smtClean="0"/>
              <a:pPr/>
              <a:t>8.3.2016</a:t>
            </a:fld>
            <a:endParaRPr lang="tr-TR" smtClean="0"/>
          </a:p>
        </p:txBody>
      </p:sp>
      <p:sp>
        <p:nvSpPr>
          <p:cNvPr id="7174" name="7 Altbilgi Yer Tutucusu"/>
          <p:cNvSpPr>
            <a:spLocks noGrp="1"/>
          </p:cNvSpPr>
          <p:nvPr>
            <p:ph type="ftr" sz="quarter" idx="11"/>
          </p:nvPr>
        </p:nvSpPr>
        <p:spPr bwMode="auto">
          <a:xfrm>
            <a:off x="1835696" y="6400800"/>
            <a:ext cx="4233863" cy="457200"/>
          </a:xfrm>
          <a:noFill/>
          <a:ln>
            <a:miter lim="800000"/>
            <a:headEnd/>
            <a:tailEnd/>
          </a:ln>
        </p:spPr>
        <p:txBody>
          <a:bodyPr vert="horz" wrap="square" lIns="91440" tIns="45720" rIns="91440" bIns="45720" numCol="1" compatLnSpc="1">
            <a:prstTxWarp prst="textNoShape">
              <a:avLst/>
            </a:prstTxWarp>
          </a:bodyPr>
          <a:lstStyle/>
          <a:p>
            <a:r>
              <a:rPr lang="tr-TR" sz="1200" dirty="0" smtClean="0"/>
              <a:t>Hazırlayan: Mustafa </a:t>
            </a:r>
            <a:r>
              <a:rPr lang="tr-TR" sz="1200" dirty="0" smtClean="0"/>
              <a:t>AYDIN</a:t>
            </a:r>
            <a:endParaRPr lang="tr-TR" sz="1200" dirty="0" smtClean="0"/>
          </a:p>
        </p:txBody>
      </p:sp>
      <p:sp>
        <p:nvSpPr>
          <p:cNvPr id="6" name="5 Slayt Numarası Yer Tutucusu"/>
          <p:cNvSpPr>
            <a:spLocks noGrp="1"/>
          </p:cNvSpPr>
          <p:nvPr>
            <p:ph type="sldNum" sz="quarter" idx="12"/>
          </p:nvPr>
        </p:nvSpPr>
        <p:spPr/>
        <p:txBody>
          <a:bodyPr/>
          <a:lstStyle/>
          <a:p>
            <a:pPr>
              <a:defRPr/>
            </a:pPr>
            <a:fld id="{4DEA143D-7771-4EA1-8974-E8684EF9A219}" type="slidenum">
              <a:rPr lang="tr-TR"/>
              <a:pPr>
                <a:defRPr/>
              </a:pPr>
              <a:t>20</a:t>
            </a:fld>
            <a:endParaRPr lang="tr-TR"/>
          </a:p>
        </p:txBody>
      </p:sp>
      <p:sp>
        <p:nvSpPr>
          <p:cNvPr id="7177" name="8 Metin kutusu"/>
          <p:cNvSpPr txBox="1">
            <a:spLocks noChangeArrowheads="1"/>
          </p:cNvSpPr>
          <p:nvPr/>
        </p:nvSpPr>
        <p:spPr bwMode="auto">
          <a:xfrm>
            <a:off x="36513" y="260350"/>
            <a:ext cx="9144000" cy="585788"/>
          </a:xfrm>
          <a:prstGeom prst="rect">
            <a:avLst/>
          </a:prstGeom>
          <a:noFill/>
          <a:ln w="9525">
            <a:noFill/>
            <a:miter lim="800000"/>
            <a:headEnd/>
            <a:tailEnd/>
          </a:ln>
        </p:spPr>
        <p:txBody>
          <a:bodyPr>
            <a:spAutoFit/>
          </a:bodyPr>
          <a:lstStyle/>
          <a:p>
            <a:pPr algn="ctr"/>
            <a:r>
              <a:rPr lang="tr-TR" sz="1400" b="1" i="1" dirty="0">
                <a:solidFill>
                  <a:srgbClr val="336699"/>
                </a:solidFill>
                <a:latin typeface="Calibri" pitchFamily="34" charset="0"/>
                <a:cs typeface="Calibri" pitchFamily="34" charset="0"/>
              </a:rPr>
              <a:t>GEBZE İLÇE MİLLİ EĞİTİM MÜDÜRLÜĞÜ ADAY ÖĞRETMENLERİN </a:t>
            </a:r>
            <a:r>
              <a:rPr lang="tr-TR" sz="1400" b="1" i="1" dirty="0" smtClean="0">
                <a:solidFill>
                  <a:srgbClr val="336699"/>
                </a:solidFill>
                <a:latin typeface="Calibri" pitchFamily="34" charset="0"/>
                <a:cs typeface="Calibri" pitchFamily="34" charset="0"/>
              </a:rPr>
              <a:t>YETİŞTİRME SÜRECİ</a:t>
            </a:r>
            <a:endParaRPr lang="tr-TR" sz="1400" b="1" i="1" dirty="0">
              <a:solidFill>
                <a:srgbClr val="336699"/>
              </a:solidFill>
              <a:latin typeface="Calibri" pitchFamily="34" charset="0"/>
              <a:cs typeface="Calibri" pitchFamily="34" charset="0"/>
            </a:endParaRPr>
          </a:p>
          <a:p>
            <a:pPr algn="ctr"/>
            <a:r>
              <a:rPr lang="tr-TR" b="1" i="1" dirty="0">
                <a:solidFill>
                  <a:srgbClr val="FF0000"/>
                </a:solidFill>
                <a:latin typeface="Calibri" pitchFamily="34" charset="0"/>
                <a:cs typeface="Calibri" pitchFamily="34" charset="0"/>
              </a:rPr>
              <a:t>ADAY ÖĞRETMEN YETİŞTİRME </a:t>
            </a:r>
            <a:r>
              <a:rPr lang="tr-TR" b="1" i="1" dirty="0" smtClean="0">
                <a:solidFill>
                  <a:srgbClr val="FF0000"/>
                </a:solidFill>
                <a:latin typeface="Calibri" pitchFamily="34" charset="0"/>
                <a:cs typeface="Calibri" pitchFamily="34" charset="0"/>
              </a:rPr>
              <a:t>PROGRAMI</a:t>
            </a:r>
            <a:endParaRPr lang="tr-TR" b="1" i="1" dirty="0">
              <a:solidFill>
                <a:srgbClr val="FF0000"/>
              </a:solidFill>
              <a:latin typeface="Calibri" pitchFamily="34" charset="0"/>
              <a:cs typeface="Calibri" pitchFamily="34" charset="0"/>
            </a:endParaRPr>
          </a:p>
        </p:txBody>
      </p:sp>
      <p:graphicFrame>
        <p:nvGraphicFramePr>
          <p:cNvPr id="3" name="Tablo 2"/>
          <p:cNvGraphicFramePr>
            <a:graphicFrameLocks noGrp="1"/>
          </p:cNvGraphicFramePr>
          <p:nvPr>
            <p:extLst>
              <p:ext uri="{D42A27DB-BD31-4B8C-83A1-F6EECF244321}">
                <p14:modId xmlns:p14="http://schemas.microsoft.com/office/powerpoint/2010/main" val="1610056708"/>
              </p:ext>
            </p:extLst>
          </p:nvPr>
        </p:nvGraphicFramePr>
        <p:xfrm>
          <a:off x="146304" y="974725"/>
          <a:ext cx="8997696" cy="5784215"/>
        </p:xfrm>
        <a:graphic>
          <a:graphicData uri="http://schemas.openxmlformats.org/drawingml/2006/table">
            <a:tbl>
              <a:tblPr firstRow="1" firstCol="1" bandRow="1"/>
              <a:tblGrid>
                <a:gridCol w="8997696"/>
              </a:tblGrid>
              <a:tr h="273886">
                <a:tc>
                  <a:txBody>
                    <a:bodyPr/>
                    <a:lstStyle/>
                    <a:p>
                      <a:pPr marL="342900" lvl="0" indent="-342900" algn="ctr">
                        <a:lnSpc>
                          <a:spcPct val="115000"/>
                        </a:lnSpc>
                        <a:spcAft>
                          <a:spcPts val="1200"/>
                        </a:spcAft>
                        <a:buSzPts val="1200"/>
                        <a:buFont typeface="+mj-lt"/>
                        <a:buAutoNum type="alphaUcPeriod"/>
                      </a:pPr>
                      <a:r>
                        <a:rPr lang="tr-TR" sz="2000" b="1" i="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SINIF VE OKUL İÇİ FAALİYETLER (Eğitim öğretim dönemi haftanın 4 günü)</a:t>
                      </a:r>
                      <a:endParaRPr lang="tr-TR" sz="1800" b="1" i="1" dirty="0">
                        <a:solidFill>
                          <a:srgbClr val="7030A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961689">
                <a:tc>
                  <a:txBody>
                    <a:bodyPr/>
                    <a:lstStyle/>
                    <a:p>
                      <a:pPr algn="just">
                        <a:spcAft>
                          <a:spcPts val="1200"/>
                        </a:spcAft>
                      </a:pPr>
                      <a:r>
                        <a:rPr lang="tr-TR" sz="2200" dirty="0">
                          <a:effectLst/>
                          <a:latin typeface="Times New Roman" panose="02020603050405020304" pitchFamily="18" charset="0"/>
                        </a:rPr>
                        <a:t>Aday öğretmen </a:t>
                      </a:r>
                      <a:r>
                        <a:rPr lang="tr-TR" sz="2200" u="sng" dirty="0">
                          <a:effectLst/>
                          <a:latin typeface="Times New Roman" panose="02020603050405020304" pitchFamily="18" charset="0"/>
                        </a:rPr>
                        <a:t>16 hafta boyunca haftada dört (4) gün</a:t>
                      </a:r>
                      <a:r>
                        <a:rPr lang="tr-TR" sz="2200" dirty="0">
                          <a:effectLst/>
                          <a:latin typeface="Times New Roman" panose="02020603050405020304" pitchFamily="18" charset="0"/>
                        </a:rPr>
                        <a:t> okulda bulunacaktır. Bu süre, 16 hafta üzerinden toplamda 64 iş günü ve 384 ders saatidir. Bu sürede her hafta bir (1) gün okul içi gözlem/uygulama, üç (3) gün ise sınıf içi ders izleme ve uygulama faaliyetlerinde bulunur. Aday öğretmen her bir hafta danışman öğretmen rehberliğinde,</a:t>
                      </a:r>
                      <a:endParaRPr lang="tr-TR" sz="2200" dirty="0">
                        <a:effectLst/>
                        <a:latin typeface="Calibri" panose="020F0502020204030204" pitchFamily="34" charset="0"/>
                      </a:endParaRPr>
                    </a:p>
                    <a:p>
                      <a:pPr marL="342900" lvl="0" indent="-342900" algn="just">
                        <a:spcAft>
                          <a:spcPts val="1200"/>
                        </a:spcAft>
                        <a:buFont typeface="+mj-lt"/>
                        <a:buAutoNum type="alphaLcPeriod"/>
                        <a:tabLst>
                          <a:tab pos="457200" algn="l"/>
                        </a:tabLst>
                      </a:pPr>
                      <a:r>
                        <a:rPr lang="tr-TR" sz="2200" b="1" dirty="0">
                          <a:effectLst/>
                          <a:latin typeface="Times New Roman" panose="02020603050405020304" pitchFamily="18" charset="0"/>
                        </a:rPr>
                        <a:t>İlk 6 hafta boyunca</a:t>
                      </a:r>
                      <a:r>
                        <a:rPr lang="tr-TR" sz="2200" dirty="0">
                          <a:effectLst/>
                          <a:latin typeface="Times New Roman" panose="02020603050405020304" pitchFamily="18" charset="0"/>
                        </a:rPr>
                        <a:t> haftada 3 gün, günde 6 saat ders hazırlık, planlama, materyal hazırlama ve </a:t>
                      </a:r>
                      <a:r>
                        <a:rPr lang="tr-TR" sz="2200" b="1" dirty="0">
                          <a:effectLst/>
                          <a:latin typeface="Times New Roman" panose="02020603050405020304" pitchFamily="18" charset="0"/>
                        </a:rPr>
                        <a:t>izleme</a:t>
                      </a:r>
                      <a:r>
                        <a:rPr lang="tr-TR" sz="2200" dirty="0">
                          <a:effectLst/>
                          <a:latin typeface="Times New Roman" panose="02020603050405020304" pitchFamily="18" charset="0"/>
                        </a:rPr>
                        <a:t> çalışmalarına katılır.</a:t>
                      </a:r>
                      <a:endParaRPr lang="tr-TR" sz="2200" dirty="0">
                        <a:effectLst/>
                        <a:latin typeface="Calibri" panose="020F0502020204030204" pitchFamily="34" charset="0"/>
                      </a:endParaRPr>
                    </a:p>
                    <a:p>
                      <a:pPr marL="342900" lvl="0" indent="-342900" algn="just">
                        <a:spcAft>
                          <a:spcPts val="1200"/>
                        </a:spcAft>
                        <a:buFont typeface="+mj-lt"/>
                        <a:buAutoNum type="alphaLcPeriod"/>
                        <a:tabLst>
                          <a:tab pos="457200" algn="l"/>
                        </a:tabLst>
                      </a:pPr>
                      <a:r>
                        <a:rPr lang="tr-TR" sz="2200" b="1" dirty="0">
                          <a:effectLst/>
                          <a:latin typeface="Times New Roman" panose="02020603050405020304" pitchFamily="18" charset="0"/>
                        </a:rPr>
                        <a:t>Sonraki 10 hafta boyunca</a:t>
                      </a:r>
                      <a:r>
                        <a:rPr lang="tr-TR" sz="2200" dirty="0">
                          <a:effectLst/>
                          <a:latin typeface="Times New Roman" panose="02020603050405020304" pitchFamily="18" charset="0"/>
                        </a:rPr>
                        <a:t> haftada 3 gün, günde 6 saat ders hazırlık, planlama, materyal hazırlama ve </a:t>
                      </a:r>
                      <a:r>
                        <a:rPr lang="tr-TR" sz="2200" b="1" dirty="0">
                          <a:effectLst/>
                          <a:latin typeface="Times New Roman" panose="02020603050405020304" pitchFamily="18" charset="0"/>
                        </a:rPr>
                        <a:t>ders anlatma</a:t>
                      </a:r>
                      <a:r>
                        <a:rPr lang="tr-TR" sz="2200" dirty="0">
                          <a:effectLst/>
                          <a:latin typeface="Times New Roman" panose="02020603050405020304" pitchFamily="18" charset="0"/>
                        </a:rPr>
                        <a:t> faaliyetlerinde bulunur. </a:t>
                      </a:r>
                      <a:endParaRPr lang="tr-TR" sz="2200" dirty="0">
                        <a:effectLst/>
                        <a:latin typeface="Calibri" panose="020F0502020204030204" pitchFamily="34" charset="0"/>
                      </a:endParaRPr>
                    </a:p>
                    <a:p>
                      <a:pPr algn="just">
                        <a:spcAft>
                          <a:spcPts val="1200"/>
                        </a:spcAft>
                      </a:pPr>
                      <a:r>
                        <a:rPr lang="tr-TR" sz="2200" dirty="0">
                          <a:effectLst/>
                          <a:latin typeface="Times New Roman" panose="02020603050405020304" pitchFamily="18" charset="0"/>
                        </a:rPr>
                        <a:t> </a:t>
                      </a:r>
                      <a:r>
                        <a:rPr lang="tr-TR" sz="2200" dirty="0" smtClean="0">
                          <a:effectLst/>
                          <a:latin typeface="Times New Roman" panose="02020603050405020304" pitchFamily="18" charset="0"/>
                        </a:rPr>
                        <a:t>Okul </a:t>
                      </a:r>
                      <a:r>
                        <a:rPr lang="tr-TR" sz="2200" dirty="0">
                          <a:effectLst/>
                          <a:latin typeface="Times New Roman" panose="02020603050405020304" pitchFamily="18" charset="0"/>
                        </a:rPr>
                        <a:t>içi faaliyetler, 16 hafta üzerinden </a:t>
                      </a:r>
                      <a:r>
                        <a:rPr lang="tr-TR" sz="2200" u="sng" dirty="0">
                          <a:effectLst/>
                          <a:latin typeface="Times New Roman" panose="02020603050405020304" pitchFamily="18" charset="0"/>
                        </a:rPr>
                        <a:t>haftada 1 gün</a:t>
                      </a:r>
                      <a:r>
                        <a:rPr lang="tr-TR" sz="2200" dirty="0">
                          <a:effectLst/>
                          <a:latin typeface="Times New Roman" panose="02020603050405020304" pitchFamily="18" charset="0"/>
                        </a:rPr>
                        <a:t> toplam 96 saat ders saati olarak öngörülmüştür. </a:t>
                      </a:r>
                      <a:endParaRPr lang="tr-TR" sz="2200" dirty="0">
                        <a:effectLst/>
                        <a:latin typeface="Calibri" panose="020F0502020204030204" pitchFamily="34" charset="0"/>
                      </a:endParaRPr>
                    </a:p>
                    <a:p>
                      <a:pPr algn="just">
                        <a:spcAft>
                          <a:spcPts val="1200"/>
                        </a:spcAft>
                      </a:pPr>
                      <a:r>
                        <a:rPr lang="tr-TR" sz="2200" dirty="0">
                          <a:effectLst/>
                          <a:latin typeface="Times New Roman" panose="02020603050405020304" pitchFamily="18" charset="0"/>
                        </a:rPr>
                        <a:t> </a:t>
                      </a:r>
                      <a:r>
                        <a:rPr lang="tr-TR" sz="2200" dirty="0" smtClean="0">
                          <a:effectLst/>
                          <a:latin typeface="Times New Roman" panose="02020603050405020304" pitchFamily="18" charset="0"/>
                        </a:rPr>
                        <a:t>Yetiştirme </a:t>
                      </a:r>
                      <a:r>
                        <a:rPr lang="tr-TR" sz="2200" dirty="0">
                          <a:effectLst/>
                          <a:latin typeface="Times New Roman" panose="02020603050405020304" pitchFamily="18" charset="0"/>
                        </a:rPr>
                        <a:t>Programı, toplam 16 hafta/79 gün/474 saat olarak düzenlenecektir. Bu faaliyetlerin ayrıntılı açıklaması aşağıdaki tabloda verilmektedir.</a:t>
                      </a:r>
                      <a:endParaRPr lang="tr-TR" sz="2200" dirty="0">
                        <a:effectLst/>
                        <a:latin typeface="Calibri" panose="020F0502020204030204" pitchFamily="34" charset="0"/>
                      </a:endParaRPr>
                    </a:p>
                    <a:p>
                      <a:pPr algn="just">
                        <a:spcAft>
                          <a:spcPts val="1200"/>
                        </a:spcAft>
                      </a:pPr>
                      <a:r>
                        <a:rPr lang="tr-TR" sz="2200" dirty="0">
                          <a:effectLst/>
                          <a:latin typeface="Times New Roman" panose="02020603050405020304" pitchFamily="18" charset="0"/>
                        </a:rPr>
                        <a:t> </a:t>
                      </a:r>
                      <a:endParaRPr lang="tr-TR" sz="22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pic>
        <p:nvPicPr>
          <p:cNvPr id="9" name="Picture 13" descr="C:\Users\Müdür\Desktop\MEBlogo.jpg"/>
          <p:cNvPicPr>
            <a:picLocks noChangeAspect="1" noChangeArrowheads="1"/>
          </p:cNvPicPr>
          <p:nvPr/>
        </p:nvPicPr>
        <p:blipFill rotWithShape="1">
          <a:blip r:embed="rId3" cstate="print"/>
          <a:srcRect l="4564" t="3447" r="-4564" b="-3447"/>
          <a:stretch/>
        </p:blipFill>
        <p:spPr bwMode="auto">
          <a:xfrm>
            <a:off x="360000" y="216000"/>
            <a:ext cx="792163" cy="785812"/>
          </a:xfrm>
          <a:prstGeom prst="rect">
            <a:avLst/>
          </a:prstGeom>
          <a:noFill/>
          <a:ln w="9525">
            <a:noFill/>
            <a:miter lim="800000"/>
            <a:headEnd/>
            <a:tailEnd/>
          </a:ln>
        </p:spPr>
      </p:pic>
    </p:spTree>
    <p:extLst>
      <p:ext uri="{BB962C8B-B14F-4D97-AF65-F5344CB8AC3E}">
        <p14:creationId xmlns:p14="http://schemas.microsoft.com/office/powerpoint/2010/main" val="3098324887"/>
      </p:ext>
    </p:extLst>
  </p:cSld>
  <p:clrMapOvr>
    <a:masterClrMapping/>
  </p:clrMapOvr>
  <p:transition>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6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6376DE8B-75C8-4064-9F54-71295E2947E9}" type="datetime1">
              <a:rPr lang="tr-TR" smtClean="0"/>
              <a:pPr/>
              <a:t>8.3.2016</a:t>
            </a:fld>
            <a:endParaRPr lang="tr-TR" smtClean="0"/>
          </a:p>
        </p:txBody>
      </p:sp>
      <p:sp>
        <p:nvSpPr>
          <p:cNvPr id="7174" name="7 Altbilgi Yer Tutucusu"/>
          <p:cNvSpPr>
            <a:spLocks noGrp="1"/>
          </p:cNvSpPr>
          <p:nvPr>
            <p:ph type="ftr" sz="quarter" idx="11"/>
          </p:nvPr>
        </p:nvSpPr>
        <p:spPr bwMode="auto">
          <a:xfrm>
            <a:off x="1835696" y="6400800"/>
            <a:ext cx="4233863" cy="457200"/>
          </a:xfrm>
          <a:noFill/>
          <a:ln>
            <a:miter lim="800000"/>
            <a:headEnd/>
            <a:tailEnd/>
          </a:ln>
        </p:spPr>
        <p:txBody>
          <a:bodyPr vert="horz" wrap="square" lIns="91440" tIns="45720" rIns="91440" bIns="45720" numCol="1" compatLnSpc="1">
            <a:prstTxWarp prst="textNoShape">
              <a:avLst/>
            </a:prstTxWarp>
          </a:bodyPr>
          <a:lstStyle/>
          <a:p>
            <a:r>
              <a:rPr lang="tr-TR" sz="1200" dirty="0" smtClean="0"/>
              <a:t>Hazırlayan: Mustafa </a:t>
            </a:r>
            <a:r>
              <a:rPr lang="tr-TR" sz="1200" dirty="0" smtClean="0"/>
              <a:t>AYDIN</a:t>
            </a:r>
            <a:endParaRPr lang="tr-TR" sz="1200" dirty="0" smtClean="0"/>
          </a:p>
        </p:txBody>
      </p:sp>
      <p:sp>
        <p:nvSpPr>
          <p:cNvPr id="6" name="5 Slayt Numarası Yer Tutucusu"/>
          <p:cNvSpPr>
            <a:spLocks noGrp="1"/>
          </p:cNvSpPr>
          <p:nvPr>
            <p:ph type="sldNum" sz="quarter" idx="12"/>
          </p:nvPr>
        </p:nvSpPr>
        <p:spPr/>
        <p:txBody>
          <a:bodyPr/>
          <a:lstStyle/>
          <a:p>
            <a:pPr>
              <a:defRPr/>
            </a:pPr>
            <a:fld id="{4DEA143D-7771-4EA1-8974-E8684EF9A219}" type="slidenum">
              <a:rPr lang="tr-TR"/>
              <a:pPr>
                <a:defRPr/>
              </a:pPr>
              <a:t>21</a:t>
            </a:fld>
            <a:endParaRPr lang="tr-TR"/>
          </a:p>
        </p:txBody>
      </p:sp>
      <p:sp>
        <p:nvSpPr>
          <p:cNvPr id="7177" name="8 Metin kutusu"/>
          <p:cNvSpPr txBox="1">
            <a:spLocks noChangeArrowheads="1"/>
          </p:cNvSpPr>
          <p:nvPr/>
        </p:nvSpPr>
        <p:spPr bwMode="auto">
          <a:xfrm>
            <a:off x="36513" y="260350"/>
            <a:ext cx="9144000" cy="585788"/>
          </a:xfrm>
          <a:prstGeom prst="rect">
            <a:avLst/>
          </a:prstGeom>
          <a:noFill/>
          <a:ln w="9525">
            <a:noFill/>
            <a:miter lim="800000"/>
            <a:headEnd/>
            <a:tailEnd/>
          </a:ln>
        </p:spPr>
        <p:txBody>
          <a:bodyPr>
            <a:spAutoFit/>
          </a:bodyPr>
          <a:lstStyle/>
          <a:p>
            <a:pPr algn="ctr"/>
            <a:r>
              <a:rPr lang="tr-TR" sz="1400" b="1" i="1" dirty="0">
                <a:solidFill>
                  <a:srgbClr val="336699"/>
                </a:solidFill>
                <a:latin typeface="Calibri" pitchFamily="34" charset="0"/>
                <a:cs typeface="Calibri" pitchFamily="34" charset="0"/>
              </a:rPr>
              <a:t>GEBZE İLÇE MİLLİ EĞİTİM MÜDÜRLÜĞÜ ADAY ÖĞRETMENLERİN </a:t>
            </a:r>
            <a:r>
              <a:rPr lang="tr-TR" sz="1400" b="1" i="1" dirty="0" smtClean="0">
                <a:solidFill>
                  <a:srgbClr val="336699"/>
                </a:solidFill>
                <a:latin typeface="Calibri" pitchFamily="34" charset="0"/>
                <a:cs typeface="Calibri" pitchFamily="34" charset="0"/>
              </a:rPr>
              <a:t>YETİŞTİRME SÜRECİ</a:t>
            </a:r>
            <a:endParaRPr lang="tr-TR" sz="1400" b="1" i="1" dirty="0">
              <a:solidFill>
                <a:srgbClr val="336699"/>
              </a:solidFill>
              <a:latin typeface="Calibri" pitchFamily="34" charset="0"/>
              <a:cs typeface="Calibri" pitchFamily="34" charset="0"/>
            </a:endParaRPr>
          </a:p>
          <a:p>
            <a:pPr algn="ctr"/>
            <a:r>
              <a:rPr lang="tr-TR" b="1" i="1" dirty="0">
                <a:solidFill>
                  <a:srgbClr val="FF0000"/>
                </a:solidFill>
                <a:latin typeface="Calibri" pitchFamily="34" charset="0"/>
                <a:cs typeface="Calibri" pitchFamily="34" charset="0"/>
              </a:rPr>
              <a:t>ADAY ÖĞRETMEN YETİŞTİRME </a:t>
            </a:r>
            <a:r>
              <a:rPr lang="tr-TR" b="1" i="1" dirty="0" smtClean="0">
                <a:solidFill>
                  <a:srgbClr val="FF0000"/>
                </a:solidFill>
                <a:latin typeface="Calibri" pitchFamily="34" charset="0"/>
                <a:cs typeface="Calibri" pitchFamily="34" charset="0"/>
              </a:rPr>
              <a:t>PROGRAMI</a:t>
            </a:r>
            <a:endParaRPr lang="tr-TR" b="1" i="1" dirty="0">
              <a:solidFill>
                <a:srgbClr val="FF0000"/>
              </a:solidFill>
              <a:latin typeface="Calibri" pitchFamily="34" charset="0"/>
              <a:cs typeface="Calibri" pitchFamily="34" charset="0"/>
            </a:endParaRPr>
          </a:p>
        </p:txBody>
      </p:sp>
      <p:graphicFrame>
        <p:nvGraphicFramePr>
          <p:cNvPr id="2" name="Tablo 1"/>
          <p:cNvGraphicFramePr>
            <a:graphicFrameLocks noGrp="1"/>
          </p:cNvGraphicFramePr>
          <p:nvPr>
            <p:extLst>
              <p:ext uri="{D42A27DB-BD31-4B8C-83A1-F6EECF244321}">
                <p14:modId xmlns:p14="http://schemas.microsoft.com/office/powerpoint/2010/main" val="1960098289"/>
              </p:ext>
            </p:extLst>
          </p:nvPr>
        </p:nvGraphicFramePr>
        <p:xfrm>
          <a:off x="146304" y="974724"/>
          <a:ext cx="8890193" cy="5854794"/>
        </p:xfrm>
        <a:graphic>
          <a:graphicData uri="http://schemas.openxmlformats.org/drawingml/2006/table">
            <a:tbl>
              <a:tblPr firstRow="1" firstCol="1" bandRow="1"/>
              <a:tblGrid>
                <a:gridCol w="1440571"/>
                <a:gridCol w="4095124"/>
                <a:gridCol w="2318430"/>
                <a:gridCol w="1036068"/>
              </a:tblGrid>
              <a:tr h="366044">
                <a:tc>
                  <a:txBody>
                    <a:bodyPr/>
                    <a:lstStyle/>
                    <a:p>
                      <a:pPr algn="ctr">
                        <a:lnSpc>
                          <a:spcPct val="115000"/>
                        </a:lnSpc>
                        <a:spcAft>
                          <a:spcPts val="1200"/>
                        </a:spcAft>
                      </a:pPr>
                      <a:r>
                        <a:rPr lang="tr-TR" sz="1400" b="1" dirty="0">
                          <a:effectLst/>
                          <a:latin typeface="Times New Roman" panose="02020603050405020304" pitchFamily="18" charset="0"/>
                          <a:ea typeface="Times New Roman" panose="02020603050405020304" pitchFamily="18" charset="0"/>
                          <a:cs typeface="Times New Roman" panose="02020603050405020304" pitchFamily="18" charset="0"/>
                        </a:rPr>
                        <a:t>ETKİNLİKLER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tabLst>
                          <a:tab pos="1289050" algn="l"/>
                        </a:tabLst>
                      </a:pPr>
                      <a:r>
                        <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rPr>
                        <a:t>İŞLEYİŞ</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tr-TR" sz="2000" b="1">
                          <a:effectLst/>
                          <a:latin typeface="Times New Roman" panose="02020603050405020304" pitchFamily="18" charset="0"/>
                          <a:ea typeface="Times New Roman" panose="02020603050405020304" pitchFamily="18" charset="0"/>
                          <a:cs typeface="Times New Roman" panose="02020603050405020304" pitchFamily="18" charset="0"/>
                        </a:rPr>
                        <a:t>AÇIKLAMALAR</a:t>
                      </a:r>
                      <a:endParaRPr lang="tr-T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tr-TR" sz="2000" b="1">
                          <a:effectLst/>
                          <a:latin typeface="Times New Roman" panose="02020603050405020304" pitchFamily="18" charset="0"/>
                          <a:ea typeface="Times New Roman" panose="02020603050405020304" pitchFamily="18" charset="0"/>
                          <a:cs typeface="Times New Roman" panose="02020603050405020304" pitchFamily="18" charset="0"/>
                        </a:rPr>
                        <a:t>SÜRE</a:t>
                      </a:r>
                      <a:endParaRPr lang="tr-T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09823">
                <a:tc>
                  <a:txBody>
                    <a:bodyPr/>
                    <a:lstStyle/>
                    <a:p>
                      <a:pPr>
                        <a:lnSpc>
                          <a:spcPct val="115000"/>
                        </a:lnSpc>
                        <a:spcAft>
                          <a:spcPts val="1200"/>
                        </a:spcAft>
                      </a:pPr>
                      <a:r>
                        <a:rPr lang="tr-TR" sz="1800" kern="1200" dirty="0">
                          <a:effectLst/>
                          <a:latin typeface="Times New Roman" panose="02020603050405020304" pitchFamily="18" charset="0"/>
                          <a:ea typeface="Times New Roman" panose="02020603050405020304" pitchFamily="18" charset="0"/>
                          <a:cs typeface="Times New Roman" panose="02020603050405020304" pitchFamily="18" charset="0"/>
                        </a:rPr>
                        <a:t>Ders Planlama</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200"/>
                        </a:spcAft>
                      </a:pPr>
                      <a:r>
                        <a:rPr lang="tr-TR" sz="1800" kern="1200" dirty="0">
                          <a:effectLst/>
                          <a:latin typeface="Times New Roman" panose="02020603050405020304" pitchFamily="18" charset="0"/>
                          <a:ea typeface="Times New Roman" panose="02020603050405020304" pitchFamily="18" charset="0"/>
                          <a:cs typeface="Times New Roman" panose="02020603050405020304" pitchFamily="18" charset="0"/>
                        </a:rPr>
                        <a:t>/Hazırlık/</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200"/>
                        </a:spcAft>
                      </a:pPr>
                      <a:r>
                        <a:rPr lang="tr-TR" sz="1800" kern="1200" dirty="0" smtClean="0">
                          <a:effectLst/>
                          <a:latin typeface="Times New Roman" panose="02020603050405020304" pitchFamily="18" charset="0"/>
                          <a:ea typeface="Times New Roman" panose="02020603050405020304" pitchFamily="18" charset="0"/>
                          <a:cs typeface="Times New Roman" panose="02020603050405020304" pitchFamily="18" charset="0"/>
                        </a:rPr>
                        <a:t>Değerlendir me </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1200"/>
                        </a:spcAft>
                      </a:pPr>
                      <a:r>
                        <a:rPr lang="tr-TR" sz="2000" kern="1200" dirty="0">
                          <a:effectLst/>
                          <a:latin typeface="Times New Roman" panose="02020603050405020304" pitchFamily="18" charset="0"/>
                          <a:ea typeface="Times New Roman" panose="02020603050405020304" pitchFamily="18" charset="0"/>
                          <a:cs typeface="Times New Roman" panose="02020603050405020304" pitchFamily="18" charset="0"/>
                        </a:rPr>
                        <a:t>Aday öğretmen, </a:t>
                      </a:r>
                      <a:r>
                        <a:rPr lang="tr-TR" sz="2000" kern="1200">
                          <a:effectLst/>
                          <a:latin typeface="Times New Roman" panose="02020603050405020304" pitchFamily="18" charset="0"/>
                          <a:ea typeface="Times New Roman" panose="02020603050405020304" pitchFamily="18" charset="0"/>
                          <a:cs typeface="Times New Roman" panose="02020603050405020304" pitchFamily="18" charset="0"/>
                        </a:rPr>
                        <a:t>süreç </a:t>
                      </a:r>
                      <a:r>
                        <a:rPr lang="tr-TR" sz="2000" kern="1200" smtClean="0">
                          <a:effectLst/>
                          <a:latin typeface="Times New Roman" panose="02020603050405020304" pitchFamily="18" charset="0"/>
                          <a:ea typeface="Times New Roman" panose="02020603050405020304" pitchFamily="18" charset="0"/>
                          <a:cs typeface="Times New Roman" panose="02020603050405020304" pitchFamily="18" charset="0"/>
                        </a:rPr>
                        <a:t>içerisinde danışman </a:t>
                      </a:r>
                      <a:r>
                        <a:rPr lang="tr-TR" sz="2000" kern="1200" dirty="0">
                          <a:effectLst/>
                          <a:latin typeface="Times New Roman" panose="02020603050405020304" pitchFamily="18" charset="0"/>
                          <a:ea typeface="Times New Roman" panose="02020603050405020304" pitchFamily="18" charset="0"/>
                          <a:cs typeface="Times New Roman" panose="02020603050405020304" pitchFamily="18" charset="0"/>
                        </a:rPr>
                        <a:t>öğretmenin rehberliğinde derse ön hazırlık (planlama), ders materyali geliştirme, ölçme değerlendirme aracı hazırlama çalışmalarına vakit ayırır</a:t>
                      </a:r>
                      <a:r>
                        <a:rPr lang="tr-TR" sz="2000" kern="120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800" u="sng" kern="120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 </a:t>
                      </a:r>
                      <a:endParaRPr lang="tr-TR" sz="1800" u="sng" kern="120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115000"/>
                        </a:lnSpc>
                        <a:spcAft>
                          <a:spcPts val="1200"/>
                        </a:spcAft>
                      </a:pPr>
                      <a:r>
                        <a:rPr lang="tr-TR" sz="2000" kern="1200" smtClean="0">
                          <a:effectLst/>
                          <a:latin typeface="Times New Roman" panose="02020603050405020304" pitchFamily="18" charset="0"/>
                          <a:ea typeface="Times New Roman" panose="02020603050405020304" pitchFamily="18" charset="0"/>
                          <a:cs typeface="Times New Roman" panose="02020603050405020304" pitchFamily="18" charset="0"/>
                        </a:rPr>
                        <a:t>Aday </a:t>
                      </a:r>
                      <a:r>
                        <a:rPr lang="tr-TR" sz="2000" kern="1200" dirty="0">
                          <a:effectLst/>
                          <a:latin typeface="Times New Roman" panose="02020603050405020304" pitchFamily="18" charset="0"/>
                          <a:ea typeface="Times New Roman" panose="02020603050405020304" pitchFamily="18" charset="0"/>
                          <a:cs typeface="Times New Roman" panose="02020603050405020304" pitchFamily="18" charset="0"/>
                        </a:rPr>
                        <a:t>öğretmen aşağıdaki etkinlikleri danışman öğretmenin rehberliğinde gerçekleştirir. </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115000"/>
                        </a:lnSpc>
                        <a:spcAft>
                          <a:spcPts val="1200"/>
                        </a:spcAft>
                        <a:buFont typeface="+mj-lt"/>
                        <a:buAutoNum type="alphaLcPeriod"/>
                      </a:pPr>
                      <a:r>
                        <a:rPr lang="tr-TR" sz="2000" kern="1200" dirty="0">
                          <a:effectLst/>
                          <a:latin typeface="Times New Roman" panose="02020603050405020304" pitchFamily="18" charset="0"/>
                          <a:ea typeface="Times New Roman" panose="02020603050405020304" pitchFamily="18" charset="0"/>
                          <a:cs typeface="Times New Roman" panose="02020603050405020304" pitchFamily="18" charset="0"/>
                        </a:rPr>
                        <a:t>Bir ders planı hazırlar.</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115000"/>
                        </a:lnSpc>
                        <a:spcAft>
                          <a:spcPts val="1200"/>
                        </a:spcAft>
                        <a:buFont typeface="+mj-lt"/>
                        <a:buAutoNum type="alphaLcPeriod"/>
                      </a:pPr>
                      <a:r>
                        <a:rPr lang="tr-TR" sz="2000" kern="1200" dirty="0">
                          <a:effectLst/>
                          <a:latin typeface="Times New Roman" panose="02020603050405020304" pitchFamily="18" charset="0"/>
                          <a:ea typeface="Times New Roman" panose="02020603050405020304" pitchFamily="18" charset="0"/>
                          <a:cs typeface="Times New Roman" panose="02020603050405020304" pitchFamily="18" charset="0"/>
                        </a:rPr>
                        <a:t>Dersiyle ilgili uygun materyal geliştirir.</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115000"/>
                        </a:lnSpc>
                        <a:spcAft>
                          <a:spcPts val="1200"/>
                        </a:spcAft>
                        <a:buFont typeface="+mj-lt"/>
                        <a:buAutoNum type="alphaLcPeriod"/>
                        <a:tabLst>
                          <a:tab pos="228600" algn="l"/>
                        </a:tabLst>
                      </a:pPr>
                      <a:r>
                        <a:rPr lang="tr-TR" sz="2000" kern="1200" dirty="0">
                          <a:effectLst/>
                          <a:latin typeface="Times New Roman" panose="02020603050405020304" pitchFamily="18" charset="0"/>
                          <a:ea typeface="Times New Roman" panose="02020603050405020304" pitchFamily="18" charset="0"/>
                          <a:cs typeface="Times New Roman" panose="02020603050405020304" pitchFamily="18" charset="0"/>
                        </a:rPr>
                        <a:t> Dersiyle ilgili uygun ölçme araçları geliştirir.     </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tr-TR" sz="2000" kern="1200" dirty="0">
                          <a:effectLst/>
                          <a:latin typeface="Times New Roman" panose="02020603050405020304" pitchFamily="18" charset="0"/>
                          <a:ea typeface="Times New Roman" panose="02020603050405020304" pitchFamily="18" charset="0"/>
                          <a:cs typeface="Times New Roman" panose="02020603050405020304" pitchFamily="18" charset="0"/>
                        </a:rPr>
                        <a:t>Aynı ilçede veya eğitim bölgesinde görev yapan ve aynı branşlarda olan aday öğretmenler belirli periyotlarla bir araya gelerek ortak komisyon/atölye çalışmaları ile ön hazırlık ve değerlendirme süreçlerinde yaptıkları çalışmaları paylaşırlar. Bu çalışmaya danışman öğretmenler sırasıyla başkanlık ederler.</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2000" kern="1200" dirty="0">
                          <a:effectLst/>
                          <a:latin typeface="Times New Roman" panose="02020603050405020304" pitchFamily="18" charset="0"/>
                          <a:ea typeface="Times New Roman" panose="02020603050405020304" pitchFamily="18" charset="0"/>
                          <a:cs typeface="Times New Roman" panose="02020603050405020304" pitchFamily="18" charset="0"/>
                        </a:rPr>
                        <a:t>16 hafta haftada 3 gün, günde 3 saatten </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200"/>
                        </a:spcAft>
                      </a:pPr>
                      <a:r>
                        <a:rPr lang="tr-TR" sz="2000" kern="1200" dirty="0">
                          <a:effectLst/>
                          <a:latin typeface="Times New Roman" panose="02020603050405020304" pitchFamily="18" charset="0"/>
                          <a:ea typeface="Times New Roman" panose="02020603050405020304" pitchFamily="18" charset="0"/>
                          <a:cs typeface="Times New Roman" panose="02020603050405020304" pitchFamily="18" charset="0"/>
                        </a:rPr>
                        <a:t>toplam 144 saat</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8" name="Picture 13" descr="C:\Users\Müdür\Desktop\MEBlogo.jpg"/>
          <p:cNvPicPr>
            <a:picLocks noChangeAspect="1" noChangeArrowheads="1"/>
          </p:cNvPicPr>
          <p:nvPr/>
        </p:nvPicPr>
        <p:blipFill rotWithShape="1">
          <a:blip r:embed="rId4" cstate="print"/>
          <a:srcRect l="4564" t="3447" r="-4564" b="-3447"/>
          <a:stretch/>
        </p:blipFill>
        <p:spPr bwMode="auto">
          <a:xfrm>
            <a:off x="360000" y="216000"/>
            <a:ext cx="792163" cy="785812"/>
          </a:xfrm>
          <a:prstGeom prst="rect">
            <a:avLst/>
          </a:prstGeom>
          <a:noFill/>
          <a:ln w="9525">
            <a:noFill/>
            <a:miter lim="800000"/>
            <a:headEnd/>
            <a:tailEnd/>
          </a:ln>
        </p:spPr>
      </p:pic>
    </p:spTree>
    <p:extLst>
      <p:ext uri="{BB962C8B-B14F-4D97-AF65-F5344CB8AC3E}">
        <p14:creationId xmlns:p14="http://schemas.microsoft.com/office/powerpoint/2010/main" val="1256072217"/>
      </p:ext>
    </p:extLst>
  </p:cSld>
  <p:clrMapOvr>
    <a:masterClrMapping/>
  </p:clrMapOvr>
  <p:transition>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6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6376DE8B-75C8-4064-9F54-71295E2947E9}" type="datetime1">
              <a:rPr lang="tr-TR" smtClean="0"/>
              <a:pPr/>
              <a:t>8.3.2016</a:t>
            </a:fld>
            <a:endParaRPr lang="tr-TR" smtClean="0"/>
          </a:p>
        </p:txBody>
      </p:sp>
      <p:sp>
        <p:nvSpPr>
          <p:cNvPr id="7174" name="7 Altbilgi Yer Tutucusu"/>
          <p:cNvSpPr>
            <a:spLocks noGrp="1"/>
          </p:cNvSpPr>
          <p:nvPr>
            <p:ph type="ftr" sz="quarter" idx="11"/>
          </p:nvPr>
        </p:nvSpPr>
        <p:spPr bwMode="auto">
          <a:xfrm>
            <a:off x="1835696" y="6400800"/>
            <a:ext cx="4233863" cy="457200"/>
          </a:xfrm>
          <a:noFill/>
          <a:ln>
            <a:miter lim="800000"/>
            <a:headEnd/>
            <a:tailEnd/>
          </a:ln>
        </p:spPr>
        <p:txBody>
          <a:bodyPr vert="horz" wrap="square" lIns="91440" tIns="45720" rIns="91440" bIns="45720" numCol="1" compatLnSpc="1">
            <a:prstTxWarp prst="textNoShape">
              <a:avLst/>
            </a:prstTxWarp>
          </a:bodyPr>
          <a:lstStyle/>
          <a:p>
            <a:r>
              <a:rPr lang="tr-TR" sz="1200" dirty="0" smtClean="0"/>
              <a:t>Hazırlayan: Mustafa </a:t>
            </a:r>
            <a:r>
              <a:rPr lang="tr-TR" sz="1200" dirty="0" smtClean="0"/>
              <a:t>AYDIN</a:t>
            </a:r>
            <a:endParaRPr lang="tr-TR" sz="1200" dirty="0" smtClean="0"/>
          </a:p>
        </p:txBody>
      </p:sp>
      <p:sp>
        <p:nvSpPr>
          <p:cNvPr id="6" name="5 Slayt Numarası Yer Tutucusu"/>
          <p:cNvSpPr>
            <a:spLocks noGrp="1"/>
          </p:cNvSpPr>
          <p:nvPr>
            <p:ph type="sldNum" sz="quarter" idx="12"/>
          </p:nvPr>
        </p:nvSpPr>
        <p:spPr/>
        <p:txBody>
          <a:bodyPr/>
          <a:lstStyle/>
          <a:p>
            <a:pPr>
              <a:defRPr/>
            </a:pPr>
            <a:fld id="{4DEA143D-7771-4EA1-8974-E8684EF9A219}" type="slidenum">
              <a:rPr lang="tr-TR"/>
              <a:pPr>
                <a:defRPr/>
              </a:pPr>
              <a:t>22</a:t>
            </a:fld>
            <a:endParaRPr lang="tr-TR"/>
          </a:p>
        </p:txBody>
      </p:sp>
      <p:sp>
        <p:nvSpPr>
          <p:cNvPr id="7177" name="8 Metin kutusu"/>
          <p:cNvSpPr txBox="1">
            <a:spLocks noChangeArrowheads="1"/>
          </p:cNvSpPr>
          <p:nvPr/>
        </p:nvSpPr>
        <p:spPr bwMode="auto">
          <a:xfrm>
            <a:off x="36513" y="260350"/>
            <a:ext cx="9144000" cy="585788"/>
          </a:xfrm>
          <a:prstGeom prst="rect">
            <a:avLst/>
          </a:prstGeom>
          <a:noFill/>
          <a:ln w="9525">
            <a:noFill/>
            <a:miter lim="800000"/>
            <a:headEnd/>
            <a:tailEnd/>
          </a:ln>
        </p:spPr>
        <p:txBody>
          <a:bodyPr>
            <a:spAutoFit/>
          </a:bodyPr>
          <a:lstStyle/>
          <a:p>
            <a:pPr algn="ctr"/>
            <a:r>
              <a:rPr lang="tr-TR" sz="1400" b="1" i="1" dirty="0">
                <a:solidFill>
                  <a:srgbClr val="336699"/>
                </a:solidFill>
                <a:latin typeface="Calibri" pitchFamily="34" charset="0"/>
                <a:cs typeface="Calibri" pitchFamily="34" charset="0"/>
              </a:rPr>
              <a:t>GEBZE İLÇE MİLLİ EĞİTİM MÜDÜRLÜĞÜ ADAY ÖĞRETMENLERİN </a:t>
            </a:r>
            <a:r>
              <a:rPr lang="tr-TR" sz="1400" b="1" i="1" dirty="0" smtClean="0">
                <a:solidFill>
                  <a:srgbClr val="336699"/>
                </a:solidFill>
                <a:latin typeface="Calibri" pitchFamily="34" charset="0"/>
                <a:cs typeface="Calibri" pitchFamily="34" charset="0"/>
              </a:rPr>
              <a:t>YETİŞTİRME SÜRECİ</a:t>
            </a:r>
            <a:endParaRPr lang="tr-TR" sz="1400" b="1" i="1" dirty="0">
              <a:solidFill>
                <a:srgbClr val="336699"/>
              </a:solidFill>
              <a:latin typeface="Calibri" pitchFamily="34" charset="0"/>
              <a:cs typeface="Calibri" pitchFamily="34" charset="0"/>
            </a:endParaRPr>
          </a:p>
          <a:p>
            <a:pPr algn="ctr"/>
            <a:r>
              <a:rPr lang="tr-TR" b="1" i="1" dirty="0">
                <a:solidFill>
                  <a:srgbClr val="FF0000"/>
                </a:solidFill>
                <a:latin typeface="Calibri" pitchFamily="34" charset="0"/>
                <a:cs typeface="Calibri" pitchFamily="34" charset="0"/>
              </a:rPr>
              <a:t>ADAY ÖĞRETMEN YETİŞTİRME </a:t>
            </a:r>
            <a:r>
              <a:rPr lang="tr-TR" b="1" i="1" dirty="0" smtClean="0">
                <a:solidFill>
                  <a:srgbClr val="FF0000"/>
                </a:solidFill>
                <a:latin typeface="Calibri" pitchFamily="34" charset="0"/>
                <a:cs typeface="Calibri" pitchFamily="34" charset="0"/>
              </a:rPr>
              <a:t>PROGRAMI</a:t>
            </a:r>
            <a:endParaRPr lang="tr-TR" b="1" i="1" dirty="0">
              <a:solidFill>
                <a:srgbClr val="FF0000"/>
              </a:solidFill>
              <a:latin typeface="Calibri" pitchFamily="34" charset="0"/>
              <a:cs typeface="Calibri" pitchFamily="34" charset="0"/>
            </a:endParaRPr>
          </a:p>
        </p:txBody>
      </p:sp>
      <p:graphicFrame>
        <p:nvGraphicFramePr>
          <p:cNvPr id="2" name="Tablo 1"/>
          <p:cNvGraphicFramePr>
            <a:graphicFrameLocks noGrp="1"/>
          </p:cNvGraphicFramePr>
          <p:nvPr>
            <p:extLst>
              <p:ext uri="{D42A27DB-BD31-4B8C-83A1-F6EECF244321}">
                <p14:modId xmlns:p14="http://schemas.microsoft.com/office/powerpoint/2010/main" val="2790429775"/>
              </p:ext>
            </p:extLst>
          </p:nvPr>
        </p:nvGraphicFramePr>
        <p:xfrm>
          <a:off x="146303" y="974725"/>
          <a:ext cx="9034209" cy="5692775"/>
        </p:xfrm>
        <a:graphic>
          <a:graphicData uri="http://schemas.openxmlformats.org/drawingml/2006/table">
            <a:tbl>
              <a:tblPr firstRow="1" firstCol="1" bandRow="1"/>
              <a:tblGrid>
                <a:gridCol w="1828638"/>
                <a:gridCol w="3796732"/>
                <a:gridCol w="2355987"/>
                <a:gridCol w="1052852"/>
              </a:tblGrid>
              <a:tr h="3022308">
                <a:tc>
                  <a:txBody>
                    <a:bodyPr/>
                    <a:lstStyle/>
                    <a:p>
                      <a:pPr>
                        <a:lnSpc>
                          <a:spcPct val="115000"/>
                        </a:lnSpc>
                        <a:spcAft>
                          <a:spcPts val="0"/>
                        </a:spcAft>
                      </a:pPr>
                      <a:r>
                        <a:rPr lang="tr-TR" sz="2400" kern="1200" dirty="0">
                          <a:effectLst/>
                          <a:latin typeface="Times New Roman" panose="02020603050405020304" pitchFamily="18" charset="0"/>
                          <a:ea typeface="Times New Roman" panose="02020603050405020304" pitchFamily="18" charset="0"/>
                          <a:cs typeface="Times New Roman" panose="02020603050405020304" pitchFamily="18" charset="0"/>
                        </a:rPr>
                        <a:t>Ders İzleme</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1200"/>
                        </a:spcAft>
                      </a:pPr>
                      <a:r>
                        <a:rPr lang="tr-TR" sz="2000" kern="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2000" kern="1200" dirty="0">
                          <a:effectLst/>
                          <a:latin typeface="Times New Roman" panose="02020603050405020304" pitchFamily="18" charset="0"/>
                          <a:ea typeface="Times New Roman" panose="02020603050405020304" pitchFamily="18" charset="0"/>
                          <a:cs typeface="Times New Roman" panose="02020603050405020304" pitchFamily="18" charset="0"/>
                        </a:rPr>
                        <a:t>Aday öğretmen danışman öğretmen rehberliğinde ders izler, ilgili formları doldurur ve ders sonunda danışman öğretmeniyle izlediği dersin değerlendirmesini yapar.</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200"/>
                        </a:spcAft>
                      </a:pPr>
                      <a:r>
                        <a:rPr lang="tr-TR" sz="20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2000" kern="1200">
                          <a:effectLst/>
                          <a:latin typeface="Times New Roman" panose="02020603050405020304" pitchFamily="18" charset="0"/>
                          <a:ea typeface="Times New Roman" panose="02020603050405020304" pitchFamily="18" charset="0"/>
                          <a:cs typeface="Times New Roman" panose="02020603050405020304" pitchFamily="18" charset="0"/>
                        </a:rPr>
                        <a:t>Aday öğretmen, ilk 6 hafta, haftada 3 gün, günde 3 saat olmak üzere haftada 9 saat ders izlemesi yapar.</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2400" kern="1200" dirty="0">
                          <a:effectLst/>
                          <a:latin typeface="Times New Roman" panose="02020603050405020304" pitchFamily="18" charset="0"/>
                          <a:ea typeface="Times New Roman" panose="02020603050405020304" pitchFamily="18" charset="0"/>
                          <a:cs typeface="Times New Roman" panose="02020603050405020304" pitchFamily="18" charset="0"/>
                        </a:rPr>
                        <a:t>     54</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0467">
                <a:tc>
                  <a:txBody>
                    <a:bodyPr/>
                    <a:lstStyle/>
                    <a:p>
                      <a:pPr>
                        <a:lnSpc>
                          <a:spcPct val="115000"/>
                        </a:lnSpc>
                        <a:spcAft>
                          <a:spcPts val="1200"/>
                        </a:spcAft>
                      </a:pPr>
                      <a:r>
                        <a:rPr lang="tr-TR" sz="2000" kern="1200">
                          <a:effectLst/>
                          <a:latin typeface="Times New Roman" panose="02020603050405020304" pitchFamily="18" charset="0"/>
                          <a:ea typeface="Times New Roman" panose="02020603050405020304" pitchFamily="18" charset="0"/>
                          <a:cs typeface="Times New Roman" panose="02020603050405020304" pitchFamily="18" charset="0"/>
                        </a:rPr>
                        <a:t>Ders Uygulaması</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1200"/>
                        </a:spcAft>
                      </a:pPr>
                      <a:r>
                        <a:rPr lang="tr-TR" sz="2000" kern="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2000" kern="1200" dirty="0">
                          <a:effectLst/>
                          <a:latin typeface="Times New Roman" panose="02020603050405020304" pitchFamily="18" charset="0"/>
                          <a:ea typeface="Times New Roman" panose="02020603050405020304" pitchFamily="18" charset="0"/>
                          <a:cs typeface="Times New Roman" panose="02020603050405020304" pitchFamily="18" charset="0"/>
                        </a:rPr>
                        <a:t>Aday öğretmen danışman öğretmen rehberliğinde ders işler. Bu sırada danışman öğretmen ilgili gözlem formlarını doldurur ve ders sonunda aday öğretmenle işlenen dersin değerlendirmesini yapar.</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2000" kern="1200" dirty="0">
                          <a:effectLst/>
                          <a:latin typeface="Times New Roman" panose="02020603050405020304" pitchFamily="18" charset="0"/>
                          <a:ea typeface="Times New Roman" panose="02020603050405020304" pitchFamily="18" charset="0"/>
                          <a:cs typeface="Times New Roman" panose="02020603050405020304" pitchFamily="18" charset="0"/>
                        </a:rPr>
                        <a:t>Aday öğretmen, 7. haftadan itibaren 10 hafta boyunca, haftada 3 gün, günde 3 saat olmak üzere haftada 9 saat ders uygulaması yapar.</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tr-TR" sz="2000" dirty="0">
                          <a:effectLst/>
                          <a:latin typeface="Times New Roman" panose="02020603050405020304" pitchFamily="18" charset="0"/>
                          <a:ea typeface="Times New Roman" panose="02020603050405020304" pitchFamily="18" charset="0"/>
                          <a:cs typeface="Times New Roman" panose="02020603050405020304" pitchFamily="18" charset="0"/>
                        </a:rPr>
                        <a:t>90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8" name="Picture 13" descr="C:\Users\Müdür\Desktop\MEBlogo.jpg"/>
          <p:cNvPicPr>
            <a:picLocks noChangeAspect="1" noChangeArrowheads="1"/>
          </p:cNvPicPr>
          <p:nvPr/>
        </p:nvPicPr>
        <p:blipFill rotWithShape="1">
          <a:blip r:embed="rId3" cstate="print"/>
          <a:srcRect l="4564" t="3447" r="-4564" b="-3447"/>
          <a:stretch/>
        </p:blipFill>
        <p:spPr bwMode="auto">
          <a:xfrm>
            <a:off x="360000" y="216000"/>
            <a:ext cx="792163" cy="785812"/>
          </a:xfrm>
          <a:prstGeom prst="rect">
            <a:avLst/>
          </a:prstGeom>
          <a:noFill/>
          <a:ln w="9525">
            <a:noFill/>
            <a:miter lim="800000"/>
            <a:headEnd/>
            <a:tailEnd/>
          </a:ln>
        </p:spPr>
      </p:pic>
    </p:spTree>
    <p:extLst>
      <p:ext uri="{BB962C8B-B14F-4D97-AF65-F5344CB8AC3E}">
        <p14:creationId xmlns:p14="http://schemas.microsoft.com/office/powerpoint/2010/main" val="3032652654"/>
      </p:ext>
    </p:extLst>
  </p:cSld>
  <p:clrMapOvr>
    <a:masterClrMapping/>
  </p:clrMapOvr>
  <p:transition>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6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6376DE8B-75C8-4064-9F54-71295E2947E9}" type="datetime1">
              <a:rPr lang="tr-TR" smtClean="0"/>
              <a:pPr/>
              <a:t>8.3.2016</a:t>
            </a:fld>
            <a:endParaRPr lang="tr-TR" smtClean="0"/>
          </a:p>
        </p:txBody>
      </p:sp>
      <p:sp>
        <p:nvSpPr>
          <p:cNvPr id="7174" name="7 Altbilgi Yer Tutucusu"/>
          <p:cNvSpPr>
            <a:spLocks noGrp="1"/>
          </p:cNvSpPr>
          <p:nvPr>
            <p:ph type="ftr" sz="quarter" idx="11"/>
          </p:nvPr>
        </p:nvSpPr>
        <p:spPr bwMode="auto">
          <a:xfrm>
            <a:off x="1835696" y="6400800"/>
            <a:ext cx="4233863" cy="457200"/>
          </a:xfrm>
          <a:noFill/>
          <a:ln>
            <a:miter lim="800000"/>
            <a:headEnd/>
            <a:tailEnd/>
          </a:ln>
        </p:spPr>
        <p:txBody>
          <a:bodyPr vert="horz" wrap="square" lIns="91440" tIns="45720" rIns="91440" bIns="45720" numCol="1" compatLnSpc="1">
            <a:prstTxWarp prst="textNoShape">
              <a:avLst/>
            </a:prstTxWarp>
          </a:bodyPr>
          <a:lstStyle/>
          <a:p>
            <a:r>
              <a:rPr lang="tr-TR" sz="1200" dirty="0" smtClean="0"/>
              <a:t>Hazırlayan: Mustafa </a:t>
            </a:r>
            <a:r>
              <a:rPr lang="tr-TR" sz="1200" dirty="0" smtClean="0"/>
              <a:t>AYDIN</a:t>
            </a:r>
            <a:endParaRPr lang="tr-TR" sz="1200" dirty="0" smtClean="0"/>
          </a:p>
        </p:txBody>
      </p:sp>
      <p:sp>
        <p:nvSpPr>
          <p:cNvPr id="6" name="5 Slayt Numarası Yer Tutucusu"/>
          <p:cNvSpPr>
            <a:spLocks noGrp="1"/>
          </p:cNvSpPr>
          <p:nvPr>
            <p:ph type="sldNum" sz="quarter" idx="12"/>
          </p:nvPr>
        </p:nvSpPr>
        <p:spPr/>
        <p:txBody>
          <a:bodyPr/>
          <a:lstStyle/>
          <a:p>
            <a:pPr>
              <a:defRPr/>
            </a:pPr>
            <a:fld id="{4DEA143D-7771-4EA1-8974-E8684EF9A219}" type="slidenum">
              <a:rPr lang="tr-TR"/>
              <a:pPr>
                <a:defRPr/>
              </a:pPr>
              <a:t>23</a:t>
            </a:fld>
            <a:endParaRPr lang="tr-TR"/>
          </a:p>
        </p:txBody>
      </p:sp>
      <p:sp>
        <p:nvSpPr>
          <p:cNvPr id="7177" name="8 Metin kutusu"/>
          <p:cNvSpPr txBox="1">
            <a:spLocks noChangeArrowheads="1"/>
          </p:cNvSpPr>
          <p:nvPr/>
        </p:nvSpPr>
        <p:spPr bwMode="auto">
          <a:xfrm>
            <a:off x="36513" y="260350"/>
            <a:ext cx="9144000" cy="585788"/>
          </a:xfrm>
          <a:prstGeom prst="rect">
            <a:avLst/>
          </a:prstGeom>
          <a:noFill/>
          <a:ln w="9525">
            <a:noFill/>
            <a:miter lim="800000"/>
            <a:headEnd/>
            <a:tailEnd/>
          </a:ln>
        </p:spPr>
        <p:txBody>
          <a:bodyPr>
            <a:spAutoFit/>
          </a:bodyPr>
          <a:lstStyle/>
          <a:p>
            <a:pPr algn="ctr"/>
            <a:r>
              <a:rPr lang="tr-TR" sz="1400" b="1" i="1" dirty="0">
                <a:solidFill>
                  <a:srgbClr val="336699"/>
                </a:solidFill>
                <a:latin typeface="Calibri" pitchFamily="34" charset="0"/>
                <a:cs typeface="Calibri" pitchFamily="34" charset="0"/>
              </a:rPr>
              <a:t>GEBZE İLÇE MİLLİ EĞİTİM MÜDÜRLÜĞÜ ADAY ÖĞRETMENLERİN </a:t>
            </a:r>
            <a:r>
              <a:rPr lang="tr-TR" sz="1400" b="1" i="1" dirty="0" smtClean="0">
                <a:solidFill>
                  <a:srgbClr val="336699"/>
                </a:solidFill>
                <a:latin typeface="Calibri" pitchFamily="34" charset="0"/>
                <a:cs typeface="Calibri" pitchFamily="34" charset="0"/>
              </a:rPr>
              <a:t>YETİŞTİRME SÜRECİ</a:t>
            </a:r>
            <a:endParaRPr lang="tr-TR" sz="1400" b="1" i="1" dirty="0">
              <a:solidFill>
                <a:srgbClr val="336699"/>
              </a:solidFill>
              <a:latin typeface="Calibri" pitchFamily="34" charset="0"/>
              <a:cs typeface="Calibri" pitchFamily="34" charset="0"/>
            </a:endParaRPr>
          </a:p>
          <a:p>
            <a:pPr algn="ctr"/>
            <a:r>
              <a:rPr lang="tr-TR" b="1" i="1" dirty="0">
                <a:solidFill>
                  <a:srgbClr val="FF0000"/>
                </a:solidFill>
                <a:latin typeface="Calibri" pitchFamily="34" charset="0"/>
                <a:cs typeface="Calibri" pitchFamily="34" charset="0"/>
              </a:rPr>
              <a:t>ADAY ÖĞRETMEN YETİŞTİRME </a:t>
            </a:r>
            <a:r>
              <a:rPr lang="tr-TR" b="1" i="1" dirty="0" smtClean="0">
                <a:solidFill>
                  <a:srgbClr val="FF0000"/>
                </a:solidFill>
                <a:latin typeface="Calibri" pitchFamily="34" charset="0"/>
                <a:cs typeface="Calibri" pitchFamily="34" charset="0"/>
              </a:rPr>
              <a:t>PROGRAMI</a:t>
            </a:r>
            <a:endParaRPr lang="tr-TR" b="1" i="1" dirty="0">
              <a:solidFill>
                <a:srgbClr val="FF0000"/>
              </a:solidFill>
              <a:latin typeface="Calibri" pitchFamily="34" charset="0"/>
              <a:cs typeface="Calibri" pitchFamily="34" charset="0"/>
            </a:endParaRPr>
          </a:p>
        </p:txBody>
      </p:sp>
      <p:graphicFrame>
        <p:nvGraphicFramePr>
          <p:cNvPr id="2" name="Tablo 1"/>
          <p:cNvGraphicFramePr>
            <a:graphicFrameLocks noGrp="1"/>
          </p:cNvGraphicFramePr>
          <p:nvPr>
            <p:extLst>
              <p:ext uri="{D42A27DB-BD31-4B8C-83A1-F6EECF244321}">
                <p14:modId xmlns:p14="http://schemas.microsoft.com/office/powerpoint/2010/main" val="745324880"/>
              </p:ext>
            </p:extLst>
          </p:nvPr>
        </p:nvGraphicFramePr>
        <p:xfrm>
          <a:off x="146304" y="823382"/>
          <a:ext cx="8890191" cy="8798306"/>
        </p:xfrm>
        <a:graphic>
          <a:graphicData uri="http://schemas.openxmlformats.org/drawingml/2006/table">
            <a:tbl>
              <a:tblPr firstRow="1" firstCol="1" bandRow="1"/>
              <a:tblGrid>
                <a:gridCol w="1473368"/>
                <a:gridCol w="4062327"/>
                <a:gridCol w="2634417"/>
                <a:gridCol w="720079"/>
              </a:tblGrid>
              <a:tr h="8127478">
                <a:tc>
                  <a:txBody>
                    <a:bodyPr/>
                    <a:lstStyle/>
                    <a:p>
                      <a:pPr algn="ctr">
                        <a:lnSpc>
                          <a:spcPct val="115000"/>
                        </a:lnSpc>
                        <a:spcAft>
                          <a:spcPts val="1200"/>
                        </a:spcAft>
                      </a:pPr>
                      <a:r>
                        <a:rPr lang="tr-TR" sz="1600" kern="1200" dirty="0">
                          <a:effectLst/>
                          <a:latin typeface="Calibri" panose="020F0502020204030204" pitchFamily="34" charset="0"/>
                          <a:ea typeface="Times New Roman" panose="02020603050405020304" pitchFamily="18" charset="0"/>
                        </a:rPr>
                        <a:t> </a:t>
                      </a:r>
                      <a:endParaRPr lang="tr-TR" sz="1600" dirty="0">
                        <a:effectLst/>
                        <a:latin typeface="Calibri" panose="020F0502020204030204" pitchFamily="34" charset="0"/>
                        <a:ea typeface="Times New Roman" panose="02020603050405020304" pitchFamily="18" charset="0"/>
                      </a:endParaRPr>
                    </a:p>
                    <a:p>
                      <a:pPr algn="ctr">
                        <a:lnSpc>
                          <a:spcPct val="115000"/>
                        </a:lnSpc>
                        <a:spcAft>
                          <a:spcPts val="1200"/>
                        </a:spcAft>
                      </a:pPr>
                      <a:r>
                        <a:rPr lang="tr-TR" sz="1600" kern="1200" dirty="0">
                          <a:effectLst/>
                          <a:latin typeface="Calibri" panose="020F0502020204030204" pitchFamily="34" charset="0"/>
                          <a:ea typeface="Times New Roman" panose="02020603050405020304" pitchFamily="18" charset="0"/>
                        </a:rPr>
                        <a:t>Okul İçi Gözlem ve Uygulamalar</a:t>
                      </a:r>
                      <a:endParaRPr lang="tr-TR" sz="1600" dirty="0">
                        <a:effectLst/>
                        <a:latin typeface="Calibri" panose="020F0502020204030204" pitchFamily="34" charset="0"/>
                        <a:ea typeface="Times New Roman" panose="02020603050405020304" pitchFamily="18" charset="0"/>
                      </a:endParaRPr>
                    </a:p>
                    <a:p>
                      <a:pPr algn="ctr">
                        <a:lnSpc>
                          <a:spcPct val="115000"/>
                        </a:lnSpc>
                        <a:spcAft>
                          <a:spcPts val="1200"/>
                        </a:spcAft>
                      </a:pPr>
                      <a:r>
                        <a:rPr lang="tr-TR" sz="1600" kern="1200" dirty="0">
                          <a:effectLst/>
                          <a:latin typeface="Calibri" panose="020F0502020204030204" pitchFamily="34" charset="0"/>
                          <a:ea typeface="Times New Roman" panose="02020603050405020304" pitchFamily="18" charset="0"/>
                        </a:rPr>
                        <a:t> </a:t>
                      </a:r>
                      <a:endParaRPr lang="tr-TR" sz="1600" dirty="0">
                        <a:effectLst/>
                        <a:latin typeface="Calibri" panose="020F0502020204030204" pitchFamily="34" charset="0"/>
                        <a:ea typeface="Times New Roman" panose="02020603050405020304" pitchFamily="18" charset="0"/>
                      </a:endParaRPr>
                    </a:p>
                    <a:p>
                      <a:pPr algn="ctr">
                        <a:lnSpc>
                          <a:spcPct val="115000"/>
                        </a:lnSpc>
                        <a:spcAft>
                          <a:spcPts val="1200"/>
                        </a:spcAft>
                      </a:pPr>
                      <a:r>
                        <a:rPr lang="tr-TR" sz="1600" kern="1200" dirty="0">
                          <a:effectLst/>
                          <a:latin typeface="Calibri" panose="020F0502020204030204" pitchFamily="34" charset="0"/>
                          <a:ea typeface="Times New Roman" panose="02020603050405020304" pitchFamily="18" charset="0"/>
                        </a:rPr>
                        <a:t> </a:t>
                      </a:r>
                      <a:endParaRPr lang="tr-TR" sz="1600" dirty="0">
                        <a:effectLst/>
                        <a:latin typeface="Calibri" panose="020F0502020204030204" pitchFamily="34" charset="0"/>
                        <a:ea typeface="Times New Roman" panose="02020603050405020304" pitchFamily="18" charset="0"/>
                      </a:endParaRPr>
                    </a:p>
                    <a:p>
                      <a:pPr algn="ctr">
                        <a:lnSpc>
                          <a:spcPct val="115000"/>
                        </a:lnSpc>
                        <a:spcAft>
                          <a:spcPts val="1200"/>
                        </a:spcAft>
                      </a:pPr>
                      <a:r>
                        <a:rPr lang="tr-TR" sz="1600" kern="1200" dirty="0">
                          <a:effectLst/>
                          <a:latin typeface="Calibri" panose="020F0502020204030204" pitchFamily="34" charset="0"/>
                          <a:ea typeface="Times New Roman" panose="02020603050405020304" pitchFamily="18" charset="0"/>
                        </a:rPr>
                        <a:t> </a:t>
                      </a:r>
                      <a:endParaRPr lang="tr-TR" sz="1600" dirty="0">
                        <a:effectLst/>
                        <a:latin typeface="Calibri" panose="020F0502020204030204" pitchFamily="34" charset="0"/>
                        <a:ea typeface="Times New Roman" panose="02020603050405020304" pitchFamily="18" charset="0"/>
                      </a:endParaRPr>
                    </a:p>
                    <a:p>
                      <a:pPr algn="ctr">
                        <a:lnSpc>
                          <a:spcPct val="115000"/>
                        </a:lnSpc>
                        <a:spcAft>
                          <a:spcPts val="1200"/>
                        </a:spcAft>
                      </a:pPr>
                      <a:r>
                        <a:rPr lang="tr-TR" sz="1600" kern="1200" dirty="0">
                          <a:effectLst/>
                          <a:latin typeface="Calibri" panose="020F0502020204030204" pitchFamily="34" charset="0"/>
                          <a:ea typeface="Times New Roman" panose="02020603050405020304" pitchFamily="18" charset="0"/>
                        </a:rPr>
                        <a:t> </a:t>
                      </a:r>
                      <a:endParaRPr lang="tr-TR" sz="1600" dirty="0">
                        <a:effectLst/>
                        <a:latin typeface="Calibri" panose="020F0502020204030204" pitchFamily="34" charset="0"/>
                        <a:ea typeface="Times New Roman" panose="02020603050405020304" pitchFamily="18" charset="0"/>
                      </a:endParaRPr>
                    </a:p>
                    <a:p>
                      <a:pPr algn="ctr">
                        <a:lnSpc>
                          <a:spcPct val="115000"/>
                        </a:lnSpc>
                        <a:spcAft>
                          <a:spcPts val="1200"/>
                        </a:spcAft>
                      </a:pPr>
                      <a:r>
                        <a:rPr lang="tr-TR" sz="1600" kern="1200" dirty="0">
                          <a:effectLst/>
                          <a:latin typeface="Calibri" panose="020F0502020204030204" pitchFamily="34" charset="0"/>
                          <a:ea typeface="Times New Roman" panose="02020603050405020304" pitchFamily="18" charset="0"/>
                        </a:rPr>
                        <a:t> </a:t>
                      </a:r>
                      <a:endParaRPr lang="tr-TR" sz="1600" dirty="0">
                        <a:effectLst/>
                        <a:latin typeface="Calibri" panose="020F0502020204030204" pitchFamily="34" charset="0"/>
                        <a:ea typeface="Times New Roman" panose="02020603050405020304" pitchFamily="18" charset="0"/>
                      </a:endParaRPr>
                    </a:p>
                    <a:p>
                      <a:pPr algn="ctr">
                        <a:lnSpc>
                          <a:spcPct val="115000"/>
                        </a:lnSpc>
                        <a:spcAft>
                          <a:spcPts val="1200"/>
                        </a:spcAft>
                      </a:pPr>
                      <a:r>
                        <a:rPr lang="tr-TR" sz="1600" kern="1200" dirty="0">
                          <a:effectLst/>
                          <a:latin typeface="Calibri" panose="020F0502020204030204" pitchFamily="34" charset="0"/>
                          <a:ea typeface="Times New Roman" panose="02020603050405020304" pitchFamily="18" charset="0"/>
                        </a:rPr>
                        <a:t> </a:t>
                      </a:r>
                      <a:endParaRPr lang="tr-TR" sz="1600" dirty="0">
                        <a:effectLst/>
                        <a:latin typeface="Calibri" panose="020F0502020204030204" pitchFamily="34" charset="0"/>
                        <a:ea typeface="Times New Roman" panose="02020603050405020304" pitchFamily="18" charset="0"/>
                      </a:endParaRPr>
                    </a:p>
                    <a:p>
                      <a:pPr algn="ctr">
                        <a:lnSpc>
                          <a:spcPct val="115000"/>
                        </a:lnSpc>
                        <a:spcAft>
                          <a:spcPts val="1200"/>
                        </a:spcAft>
                      </a:pPr>
                      <a:r>
                        <a:rPr lang="tr-TR" sz="1600" kern="1200" dirty="0">
                          <a:effectLst/>
                          <a:latin typeface="Calibri" panose="020F0502020204030204" pitchFamily="34" charset="0"/>
                          <a:ea typeface="Times New Roman" panose="02020603050405020304" pitchFamily="18" charset="0"/>
                        </a:rPr>
                        <a:t> </a:t>
                      </a:r>
                      <a:endParaRPr lang="tr-TR" sz="1600" dirty="0">
                        <a:effectLst/>
                        <a:latin typeface="Calibri" panose="020F0502020204030204" pitchFamily="34" charset="0"/>
                        <a:ea typeface="Times New Roman" panose="02020603050405020304" pitchFamily="18" charset="0"/>
                      </a:endParaRPr>
                    </a:p>
                    <a:p>
                      <a:pPr algn="ctr">
                        <a:lnSpc>
                          <a:spcPct val="115000"/>
                        </a:lnSpc>
                        <a:spcAft>
                          <a:spcPts val="1200"/>
                        </a:spcAft>
                      </a:pPr>
                      <a:r>
                        <a:rPr lang="tr-TR" sz="1600" kern="1200" dirty="0">
                          <a:effectLst/>
                          <a:latin typeface="Calibri" panose="020F0502020204030204" pitchFamily="34" charset="0"/>
                          <a:ea typeface="Times New Roman" panose="02020603050405020304" pitchFamily="18" charset="0"/>
                        </a:rPr>
                        <a:t> </a:t>
                      </a:r>
                      <a:endParaRPr lang="tr-TR" sz="1600" dirty="0">
                        <a:effectLst/>
                        <a:latin typeface="Calibri" panose="020F0502020204030204" pitchFamily="34" charset="0"/>
                        <a:ea typeface="Times New Roman" panose="02020603050405020304" pitchFamily="18" charset="0"/>
                      </a:endParaRPr>
                    </a:p>
                    <a:p>
                      <a:pPr algn="ctr">
                        <a:lnSpc>
                          <a:spcPct val="115000"/>
                        </a:lnSpc>
                        <a:spcAft>
                          <a:spcPts val="1200"/>
                        </a:spcAft>
                      </a:pPr>
                      <a:r>
                        <a:rPr lang="tr-TR" sz="1600" kern="1200" dirty="0">
                          <a:effectLst/>
                          <a:latin typeface="Calibri" panose="020F0502020204030204" pitchFamily="34" charset="0"/>
                          <a:ea typeface="Times New Roman" panose="02020603050405020304" pitchFamily="18" charset="0"/>
                        </a:rPr>
                        <a:t> </a:t>
                      </a:r>
                      <a:endParaRPr lang="tr-TR" sz="1600" dirty="0">
                        <a:effectLst/>
                        <a:latin typeface="Calibri" panose="020F0502020204030204" pitchFamily="34" charset="0"/>
                        <a:ea typeface="Times New Roman" panose="02020603050405020304" pitchFamily="18" charset="0"/>
                      </a:endParaRPr>
                    </a:p>
                    <a:p>
                      <a:pPr algn="ctr">
                        <a:lnSpc>
                          <a:spcPct val="115000"/>
                        </a:lnSpc>
                        <a:spcAft>
                          <a:spcPts val="1200"/>
                        </a:spcAft>
                      </a:pPr>
                      <a:r>
                        <a:rPr lang="tr-TR" sz="1600" kern="1200" dirty="0">
                          <a:effectLst/>
                          <a:latin typeface="Calibri" panose="020F0502020204030204" pitchFamily="34" charset="0"/>
                          <a:ea typeface="Times New Roman" panose="02020603050405020304" pitchFamily="18" charset="0"/>
                        </a:rPr>
                        <a:t> </a:t>
                      </a:r>
                      <a:endParaRPr lang="tr-TR" sz="1600" dirty="0">
                        <a:effectLst/>
                        <a:latin typeface="Calibri" panose="020F0502020204030204" pitchFamily="34" charset="0"/>
                        <a:ea typeface="Times New Roman" panose="02020603050405020304" pitchFamily="18" charset="0"/>
                      </a:endParaRPr>
                    </a:p>
                  </a:txBody>
                  <a:tcPr marL="30901" marR="30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pPr>
                      <a:r>
                        <a:rPr lang="tr-TR" sz="1600" kern="1200" dirty="0" smtClean="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1.    Öğretmenler </a:t>
                      </a:r>
                      <a:r>
                        <a:rPr lang="tr-TR" sz="1600" kern="1200"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kurulu</a:t>
                      </a:r>
                      <a:r>
                        <a:rPr lang="tr-TR" sz="1600" kern="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600" kern="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zümre öğretmenler kurulu</a:t>
                      </a:r>
                      <a:r>
                        <a:rPr lang="tr-TR" sz="1600" kern="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600" kern="120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şube öğretmenler kurulu</a:t>
                      </a:r>
                      <a:r>
                        <a:rPr lang="tr-TR" sz="1600" kern="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600" kern="1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rehberlik hizmetleri yürütme kurulu</a:t>
                      </a:r>
                      <a:r>
                        <a:rPr lang="tr-TR" sz="1600" kern="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600" kern="1200" dirty="0">
                          <a:solidFill>
                            <a:srgbClr val="FFC000"/>
                          </a:solidFill>
                          <a:effectLst/>
                          <a:latin typeface="Times New Roman" panose="02020603050405020304" pitchFamily="18" charset="0"/>
                          <a:ea typeface="Times New Roman" panose="02020603050405020304" pitchFamily="18" charset="0"/>
                          <a:cs typeface="Times New Roman" panose="02020603050405020304" pitchFamily="18" charset="0"/>
                        </a:rPr>
                        <a:t>öğrenci davranışlarını izleme kurulu, disiplin kurulu, okul aile birliği toplantısı</a:t>
                      </a:r>
                      <a:r>
                        <a:rPr lang="tr-TR" sz="1600" kern="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600" kern="1200" dirty="0">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anma ve kutlama komisyonu, sosyal etkinlik ve kulüp çalışmaları, satın alma, muayene ve teslim alma komisyonu, </a:t>
                      </a:r>
                      <a:r>
                        <a:rPr lang="tr-TR" sz="1600" kern="1200" dirty="0">
                          <a:effectLst/>
                          <a:latin typeface="Times New Roman" panose="02020603050405020304" pitchFamily="18" charset="0"/>
                          <a:ea typeface="Times New Roman" panose="02020603050405020304" pitchFamily="18" charset="0"/>
                          <a:cs typeface="Times New Roman" panose="02020603050405020304" pitchFamily="18" charset="0"/>
                        </a:rPr>
                        <a:t>servis denetimi</a:t>
                      </a:r>
                      <a:r>
                        <a:rPr lang="tr-TR" sz="1600" kern="120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kantin denetimi, yetiştirme kursları </a:t>
                      </a:r>
                      <a:r>
                        <a:rPr lang="tr-TR" sz="1600" kern="1200" dirty="0">
                          <a:effectLst/>
                          <a:latin typeface="Times New Roman" panose="02020603050405020304" pitchFamily="18" charset="0"/>
                          <a:ea typeface="Times New Roman" panose="02020603050405020304" pitchFamily="18" charset="0"/>
                          <a:cs typeface="Times New Roman" panose="02020603050405020304" pitchFamily="18" charset="0"/>
                        </a:rPr>
                        <a:t>gibi </a:t>
                      </a:r>
                      <a:r>
                        <a:rPr lang="tr-TR" sz="1600" i="1" u="sng" kern="1200" dirty="0">
                          <a:effectLst/>
                          <a:latin typeface="Times New Roman" panose="02020603050405020304" pitchFamily="18" charset="0"/>
                          <a:ea typeface="Times New Roman" panose="02020603050405020304" pitchFamily="18" charset="0"/>
                          <a:cs typeface="Times New Roman" panose="02020603050405020304" pitchFamily="18" charset="0"/>
                        </a:rPr>
                        <a:t>okuldaki bütün kurul ve komisyonları izler</a:t>
                      </a:r>
                      <a:r>
                        <a:rPr lang="tr-TR" sz="1600" kern="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0"/>
                        </a:spcAft>
                      </a:pPr>
                      <a:r>
                        <a:rPr lang="tr-TR" sz="1600" kern="1200" dirty="0" smtClean="0">
                          <a:effectLst/>
                          <a:latin typeface="Times New Roman" panose="02020603050405020304" pitchFamily="18" charset="0"/>
                          <a:ea typeface="Times New Roman" panose="02020603050405020304" pitchFamily="18" charset="0"/>
                          <a:cs typeface="Times New Roman" panose="02020603050405020304" pitchFamily="18" charset="0"/>
                        </a:rPr>
                        <a:t>2.   Okul </a:t>
                      </a:r>
                      <a:r>
                        <a:rPr lang="tr-TR" sz="1600" kern="1200" dirty="0">
                          <a:effectLst/>
                          <a:latin typeface="Times New Roman" panose="02020603050405020304" pitchFamily="18" charset="0"/>
                          <a:ea typeface="Times New Roman" panose="02020603050405020304" pitchFamily="18" charset="0"/>
                          <a:cs typeface="Times New Roman" panose="02020603050405020304" pitchFamily="18" charset="0"/>
                        </a:rPr>
                        <a:t>yerleşkesinde yer alan bütün birim ve bölümleri tanır ve işleyişi hakkında bilgi sahibi olur (Pansiyonu olmayan okullarda görev yapan aday öğretmenler en az 1 gün pansiyonlu bir okulda gözlem yaparlar).</a:t>
                      </a:r>
                      <a:endParaRPr lang="tr-TR"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0"/>
                        </a:spcAft>
                      </a:pPr>
                      <a:r>
                        <a:rPr lang="tr-TR" sz="1600" kern="1200" dirty="0" smtClean="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3.    Aday </a:t>
                      </a:r>
                      <a:r>
                        <a:rPr lang="tr-TR" sz="1600" kern="1200"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öğretmenler, kendi okulunda okul içi gözlem süresinde farklı branşlardaki öğretmenlerin derslerinde de gözlemlerde bulunur. Bu dersin kaç saat olacağını danışman öğretmeni ve okul müdürü belirler</a:t>
                      </a:r>
                      <a:r>
                        <a:rPr lang="tr-TR" sz="1600" kern="1200" dirty="0" smtClean="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600" dirty="0">
                        <a:solidFill>
                          <a:srgbClr val="7030A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0901" marR="30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600" kern="1200" dirty="0">
                          <a:effectLst/>
                          <a:latin typeface="Calibri" panose="020F0502020204030204" pitchFamily="34" charset="0"/>
                          <a:ea typeface="Times New Roman" panose="02020603050405020304" pitchFamily="18" charset="0"/>
                        </a:rPr>
                        <a:t>Bu süreçte 16 hafta, haftada 1 gün, günde 6 saat olmak üzere okul içi gözlem ve uygulama yapılacaktır.  </a:t>
                      </a:r>
                      <a:endParaRPr lang="tr-TR" sz="1600" dirty="0">
                        <a:effectLst/>
                        <a:latin typeface="Calibri" panose="020F0502020204030204" pitchFamily="34" charset="0"/>
                        <a:ea typeface="Times New Roman" panose="02020603050405020304" pitchFamily="18" charset="0"/>
                      </a:endParaRPr>
                    </a:p>
                    <a:p>
                      <a:pPr>
                        <a:lnSpc>
                          <a:spcPct val="115000"/>
                        </a:lnSpc>
                        <a:spcAft>
                          <a:spcPts val="1200"/>
                        </a:spcAft>
                      </a:pPr>
                      <a:r>
                        <a:rPr lang="tr-TR" sz="1600" kern="1200" dirty="0">
                          <a:effectLst/>
                          <a:latin typeface="Calibri" panose="020F0502020204030204" pitchFamily="34" charset="0"/>
                          <a:ea typeface="Times New Roman" panose="02020603050405020304" pitchFamily="18" charset="0"/>
                        </a:rPr>
                        <a:t> </a:t>
                      </a:r>
                      <a:endParaRPr lang="tr-TR" sz="1600" dirty="0">
                        <a:effectLst/>
                        <a:latin typeface="Calibri" panose="020F0502020204030204" pitchFamily="34" charset="0"/>
                        <a:ea typeface="Times New Roman" panose="02020603050405020304" pitchFamily="18" charset="0"/>
                      </a:endParaRPr>
                    </a:p>
                    <a:p>
                      <a:pPr>
                        <a:lnSpc>
                          <a:spcPct val="115000"/>
                        </a:lnSpc>
                        <a:spcAft>
                          <a:spcPts val="1200"/>
                        </a:spcAft>
                      </a:pPr>
                      <a:r>
                        <a:rPr lang="tr-TR" sz="1600" kern="1200" dirty="0">
                          <a:effectLst/>
                          <a:latin typeface="Calibri" panose="020F0502020204030204" pitchFamily="34" charset="0"/>
                          <a:ea typeface="Times New Roman" panose="02020603050405020304" pitchFamily="18" charset="0"/>
                        </a:rPr>
                        <a:t>Okul içi gözlem ve uygulamaları değerlendirmek üzere </a:t>
                      </a:r>
                      <a:r>
                        <a:rPr lang="tr-TR" sz="1600" b="1" kern="1200" dirty="0">
                          <a:solidFill>
                            <a:srgbClr val="FF000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aynı ilçede veya eğitim bölgesinde görev yapan aday öğretmenler komisyon çalışması ile bilgi, birikim ve tecrübelerini paylaşırlar. </a:t>
                      </a:r>
                      <a:r>
                        <a:rPr lang="tr-TR" sz="1600" b="1" kern="1200" dirty="0">
                          <a:solidFill>
                            <a:srgbClr val="00B05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Bu komisyonlara danışman öğretmenler sırasıyla başkanlık eder.</a:t>
                      </a:r>
                      <a:endParaRPr lang="tr-TR" sz="1600" b="1" dirty="0">
                        <a:solidFill>
                          <a:srgbClr val="00B05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endParaRPr>
                    </a:p>
                    <a:p>
                      <a:pPr>
                        <a:lnSpc>
                          <a:spcPct val="115000"/>
                        </a:lnSpc>
                        <a:spcAft>
                          <a:spcPts val="1200"/>
                        </a:spcAft>
                      </a:pPr>
                      <a:r>
                        <a:rPr lang="tr-TR" sz="3200" b="1" kern="1200" dirty="0">
                          <a:solidFill>
                            <a:srgbClr val="FF000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 </a:t>
                      </a:r>
                      <a:r>
                        <a:rPr lang="tr-TR" sz="3200" b="1" u="sng" kern="1200" dirty="0" smtClean="0">
                          <a:solidFill>
                            <a:srgbClr val="FF000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(PLANLAMA YAPILMASI)</a:t>
                      </a:r>
                      <a:endParaRPr lang="tr-TR" sz="3200" b="1" u="sng" dirty="0">
                        <a:solidFill>
                          <a:srgbClr val="FF000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endParaRPr>
                    </a:p>
                    <a:p>
                      <a:pPr>
                        <a:lnSpc>
                          <a:spcPct val="115000"/>
                        </a:lnSpc>
                        <a:spcAft>
                          <a:spcPts val="1200"/>
                        </a:spcAft>
                      </a:pPr>
                      <a:r>
                        <a:rPr lang="tr-TR" sz="1600" kern="1200" dirty="0">
                          <a:effectLst/>
                          <a:latin typeface="Calibri" panose="020F0502020204030204" pitchFamily="34" charset="0"/>
                          <a:ea typeface="Times New Roman" panose="02020603050405020304" pitchFamily="18" charset="0"/>
                        </a:rPr>
                        <a:t> </a:t>
                      </a:r>
                      <a:endParaRPr lang="tr-TR" sz="1600" dirty="0">
                        <a:effectLst/>
                        <a:latin typeface="Calibri" panose="020F0502020204030204" pitchFamily="34" charset="0"/>
                        <a:ea typeface="Times New Roman" panose="02020603050405020304" pitchFamily="18" charset="0"/>
                      </a:endParaRPr>
                    </a:p>
                    <a:p>
                      <a:pPr>
                        <a:lnSpc>
                          <a:spcPct val="115000"/>
                        </a:lnSpc>
                        <a:spcAft>
                          <a:spcPts val="1200"/>
                        </a:spcAft>
                      </a:pPr>
                      <a:r>
                        <a:rPr lang="tr-TR" sz="1600" kern="1200" dirty="0">
                          <a:effectLst/>
                          <a:latin typeface="Calibri" panose="020F0502020204030204" pitchFamily="34" charset="0"/>
                          <a:ea typeface="Times New Roman" panose="02020603050405020304" pitchFamily="18" charset="0"/>
                        </a:rPr>
                        <a:t> </a:t>
                      </a:r>
                      <a:endParaRPr lang="tr-TR" sz="1600" dirty="0">
                        <a:effectLst/>
                        <a:latin typeface="Calibri" panose="020F0502020204030204" pitchFamily="34" charset="0"/>
                        <a:ea typeface="Times New Roman" panose="02020603050405020304" pitchFamily="18" charset="0"/>
                      </a:endParaRPr>
                    </a:p>
                    <a:p>
                      <a:pPr>
                        <a:lnSpc>
                          <a:spcPct val="115000"/>
                        </a:lnSpc>
                        <a:spcAft>
                          <a:spcPts val="1200"/>
                        </a:spcAft>
                      </a:pPr>
                      <a:r>
                        <a:rPr lang="tr-TR" sz="1600" dirty="0">
                          <a:effectLst/>
                          <a:latin typeface="Calibri" panose="020F0502020204030204" pitchFamily="34" charset="0"/>
                          <a:ea typeface="Times New Roman" panose="02020603050405020304" pitchFamily="18" charset="0"/>
                        </a:rPr>
                        <a:t> </a:t>
                      </a:r>
                    </a:p>
                    <a:p>
                      <a:pPr algn="ctr">
                        <a:lnSpc>
                          <a:spcPct val="115000"/>
                        </a:lnSpc>
                        <a:spcAft>
                          <a:spcPts val="1200"/>
                        </a:spcAft>
                      </a:pPr>
                      <a:r>
                        <a:rPr lang="tr-TR" sz="1600" kern="1200" dirty="0">
                          <a:effectLst/>
                          <a:latin typeface="Calibri" panose="020F0502020204030204" pitchFamily="34" charset="0"/>
                          <a:ea typeface="Times New Roman" panose="02020603050405020304" pitchFamily="18" charset="0"/>
                        </a:rPr>
                        <a:t> </a:t>
                      </a:r>
                      <a:endParaRPr lang="tr-TR" sz="1600" dirty="0">
                        <a:effectLst/>
                        <a:latin typeface="Calibri" panose="020F0502020204030204" pitchFamily="34" charset="0"/>
                        <a:ea typeface="Times New Roman" panose="02020603050405020304" pitchFamily="18" charset="0"/>
                      </a:endParaRPr>
                    </a:p>
                    <a:p>
                      <a:pPr algn="ctr">
                        <a:lnSpc>
                          <a:spcPct val="115000"/>
                        </a:lnSpc>
                        <a:spcAft>
                          <a:spcPts val="1200"/>
                        </a:spcAft>
                      </a:pPr>
                      <a:r>
                        <a:rPr lang="tr-TR" sz="1600" kern="1200" dirty="0">
                          <a:effectLst/>
                          <a:latin typeface="Calibri" panose="020F0502020204030204" pitchFamily="34" charset="0"/>
                          <a:ea typeface="Times New Roman" panose="02020603050405020304" pitchFamily="18" charset="0"/>
                        </a:rPr>
                        <a:t> </a:t>
                      </a:r>
                      <a:endParaRPr lang="tr-TR" sz="1600" dirty="0">
                        <a:effectLst/>
                        <a:latin typeface="Calibri" panose="020F0502020204030204" pitchFamily="34" charset="0"/>
                        <a:ea typeface="Times New Roman" panose="02020603050405020304" pitchFamily="18" charset="0"/>
                      </a:endParaRPr>
                    </a:p>
                    <a:p>
                      <a:pPr algn="ctr">
                        <a:lnSpc>
                          <a:spcPct val="115000"/>
                        </a:lnSpc>
                        <a:spcAft>
                          <a:spcPts val="1200"/>
                        </a:spcAft>
                      </a:pPr>
                      <a:r>
                        <a:rPr lang="tr-TR" sz="1600" kern="1200" dirty="0">
                          <a:effectLst/>
                          <a:latin typeface="Calibri" panose="020F0502020204030204" pitchFamily="34" charset="0"/>
                          <a:ea typeface="Times New Roman" panose="02020603050405020304" pitchFamily="18" charset="0"/>
                        </a:rPr>
                        <a:t> </a:t>
                      </a:r>
                      <a:endParaRPr lang="tr-TR" sz="1600" dirty="0">
                        <a:effectLst/>
                        <a:latin typeface="Calibri" panose="020F0502020204030204" pitchFamily="34" charset="0"/>
                        <a:ea typeface="Times New Roman" panose="02020603050405020304" pitchFamily="18" charset="0"/>
                      </a:endParaRPr>
                    </a:p>
                    <a:p>
                      <a:pPr algn="ctr">
                        <a:lnSpc>
                          <a:spcPct val="115000"/>
                        </a:lnSpc>
                        <a:spcAft>
                          <a:spcPts val="1200"/>
                        </a:spcAft>
                      </a:pPr>
                      <a:r>
                        <a:rPr lang="tr-TR" sz="1600" kern="1200" dirty="0">
                          <a:effectLst/>
                          <a:latin typeface="Calibri" panose="020F0502020204030204" pitchFamily="34" charset="0"/>
                          <a:ea typeface="Times New Roman" panose="02020603050405020304" pitchFamily="18" charset="0"/>
                        </a:rPr>
                        <a:t> </a:t>
                      </a:r>
                      <a:endParaRPr lang="tr-TR" sz="1600" dirty="0">
                        <a:effectLst/>
                        <a:latin typeface="Calibri" panose="020F0502020204030204" pitchFamily="34" charset="0"/>
                        <a:ea typeface="Times New Roman" panose="02020603050405020304" pitchFamily="18" charset="0"/>
                      </a:endParaRPr>
                    </a:p>
                  </a:txBody>
                  <a:tcPr marL="30901" marR="30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endParaRPr lang="tr-TR" sz="1600" kern="1200" dirty="0" smtClean="0">
                        <a:effectLst/>
                        <a:latin typeface="Calibri" panose="020F0502020204030204" pitchFamily="34" charset="0"/>
                        <a:ea typeface="Times New Roman" panose="02020603050405020304" pitchFamily="18" charset="0"/>
                      </a:endParaRPr>
                    </a:p>
                    <a:p>
                      <a:pPr algn="ctr">
                        <a:lnSpc>
                          <a:spcPct val="115000"/>
                        </a:lnSpc>
                        <a:spcAft>
                          <a:spcPts val="1200"/>
                        </a:spcAft>
                      </a:pPr>
                      <a:endParaRPr lang="tr-TR" sz="1600" kern="1200" dirty="0" smtClean="0">
                        <a:effectLst/>
                        <a:latin typeface="Calibri" panose="020F0502020204030204" pitchFamily="34" charset="0"/>
                        <a:ea typeface="Times New Roman" panose="02020603050405020304" pitchFamily="18" charset="0"/>
                      </a:endParaRPr>
                    </a:p>
                    <a:p>
                      <a:pPr algn="ctr">
                        <a:lnSpc>
                          <a:spcPct val="115000"/>
                        </a:lnSpc>
                        <a:spcAft>
                          <a:spcPts val="1200"/>
                        </a:spcAft>
                      </a:pPr>
                      <a:endParaRPr lang="tr-TR" sz="1600" kern="1200" dirty="0" smtClean="0">
                        <a:effectLst/>
                        <a:latin typeface="Calibri" panose="020F0502020204030204" pitchFamily="34" charset="0"/>
                        <a:ea typeface="Times New Roman" panose="02020603050405020304" pitchFamily="18" charset="0"/>
                      </a:endParaRPr>
                    </a:p>
                    <a:p>
                      <a:pPr algn="ctr">
                        <a:lnSpc>
                          <a:spcPct val="115000"/>
                        </a:lnSpc>
                        <a:spcAft>
                          <a:spcPts val="1200"/>
                        </a:spcAft>
                      </a:pPr>
                      <a:endParaRPr lang="tr-TR" sz="1600" kern="1200" dirty="0" smtClean="0">
                        <a:effectLst/>
                        <a:latin typeface="Calibri" panose="020F0502020204030204" pitchFamily="34" charset="0"/>
                        <a:ea typeface="Times New Roman" panose="02020603050405020304" pitchFamily="18" charset="0"/>
                      </a:endParaRPr>
                    </a:p>
                    <a:p>
                      <a:pPr algn="ctr">
                        <a:lnSpc>
                          <a:spcPct val="115000"/>
                        </a:lnSpc>
                        <a:spcAft>
                          <a:spcPts val="1200"/>
                        </a:spcAft>
                      </a:pPr>
                      <a:r>
                        <a:rPr lang="tr-TR" sz="1600" kern="1200" dirty="0" smtClean="0">
                          <a:effectLst/>
                          <a:latin typeface="Calibri" panose="020F0502020204030204" pitchFamily="34" charset="0"/>
                          <a:ea typeface="Times New Roman" panose="02020603050405020304" pitchFamily="18" charset="0"/>
                        </a:rPr>
                        <a:t>96</a:t>
                      </a:r>
                      <a:endParaRPr lang="tr-TR" sz="1600" dirty="0">
                        <a:effectLst/>
                        <a:latin typeface="Calibri" panose="020F0502020204030204" pitchFamily="34" charset="0"/>
                        <a:ea typeface="Times New Roman" panose="02020603050405020304" pitchFamily="18" charset="0"/>
                      </a:endParaRPr>
                    </a:p>
                    <a:p>
                      <a:pPr algn="ctr">
                        <a:lnSpc>
                          <a:spcPct val="115000"/>
                        </a:lnSpc>
                        <a:spcAft>
                          <a:spcPts val="1200"/>
                        </a:spcAft>
                      </a:pPr>
                      <a:r>
                        <a:rPr lang="tr-TR" sz="1600" kern="1200" dirty="0">
                          <a:effectLst/>
                          <a:latin typeface="Calibri" panose="020F0502020204030204" pitchFamily="34" charset="0"/>
                          <a:ea typeface="Times New Roman" panose="02020603050405020304" pitchFamily="18" charset="0"/>
                        </a:rPr>
                        <a:t> </a:t>
                      </a:r>
                      <a:endParaRPr lang="tr-TR" sz="1600" dirty="0">
                        <a:effectLst/>
                        <a:latin typeface="Calibri" panose="020F0502020204030204" pitchFamily="34" charset="0"/>
                        <a:ea typeface="Times New Roman" panose="02020603050405020304" pitchFamily="18" charset="0"/>
                      </a:endParaRPr>
                    </a:p>
                    <a:p>
                      <a:pPr algn="ctr">
                        <a:lnSpc>
                          <a:spcPct val="115000"/>
                        </a:lnSpc>
                        <a:spcAft>
                          <a:spcPts val="1200"/>
                        </a:spcAft>
                      </a:pPr>
                      <a:r>
                        <a:rPr lang="tr-TR" sz="1600" kern="1200" dirty="0">
                          <a:effectLst/>
                          <a:latin typeface="Calibri" panose="020F0502020204030204" pitchFamily="34" charset="0"/>
                          <a:ea typeface="Times New Roman" panose="02020603050405020304" pitchFamily="18" charset="0"/>
                        </a:rPr>
                        <a:t> </a:t>
                      </a:r>
                      <a:endParaRPr lang="tr-TR" sz="1600" dirty="0">
                        <a:effectLst/>
                        <a:latin typeface="Calibri" panose="020F0502020204030204" pitchFamily="34" charset="0"/>
                        <a:ea typeface="Times New Roman" panose="02020603050405020304" pitchFamily="18" charset="0"/>
                      </a:endParaRPr>
                    </a:p>
                    <a:p>
                      <a:pPr algn="ctr">
                        <a:lnSpc>
                          <a:spcPct val="115000"/>
                        </a:lnSpc>
                        <a:spcAft>
                          <a:spcPts val="1200"/>
                        </a:spcAft>
                      </a:pPr>
                      <a:r>
                        <a:rPr lang="tr-TR" sz="1600" kern="1200" dirty="0">
                          <a:effectLst/>
                          <a:latin typeface="Calibri" panose="020F0502020204030204" pitchFamily="34" charset="0"/>
                          <a:ea typeface="Times New Roman" panose="02020603050405020304" pitchFamily="18" charset="0"/>
                        </a:rPr>
                        <a:t> </a:t>
                      </a:r>
                      <a:endParaRPr lang="tr-TR" sz="1600" dirty="0">
                        <a:effectLst/>
                        <a:latin typeface="Calibri" panose="020F0502020204030204" pitchFamily="34" charset="0"/>
                        <a:ea typeface="Times New Roman" panose="02020603050405020304" pitchFamily="18" charset="0"/>
                      </a:endParaRPr>
                    </a:p>
                    <a:p>
                      <a:pPr algn="ctr">
                        <a:lnSpc>
                          <a:spcPct val="115000"/>
                        </a:lnSpc>
                        <a:spcAft>
                          <a:spcPts val="1200"/>
                        </a:spcAft>
                      </a:pPr>
                      <a:r>
                        <a:rPr lang="tr-TR" sz="1600" kern="1200" dirty="0">
                          <a:effectLst/>
                          <a:latin typeface="Calibri" panose="020F0502020204030204" pitchFamily="34" charset="0"/>
                          <a:ea typeface="Times New Roman" panose="02020603050405020304" pitchFamily="18" charset="0"/>
                        </a:rPr>
                        <a:t> </a:t>
                      </a:r>
                      <a:endParaRPr lang="tr-TR" sz="1600" dirty="0">
                        <a:effectLst/>
                        <a:latin typeface="Calibri" panose="020F0502020204030204" pitchFamily="34" charset="0"/>
                        <a:ea typeface="Times New Roman" panose="02020603050405020304" pitchFamily="18" charset="0"/>
                      </a:endParaRPr>
                    </a:p>
                  </a:txBody>
                  <a:tcPr marL="30901" marR="30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8" name="Picture 13" descr="C:\Users\Müdür\Desktop\MEBlogo.jpg"/>
          <p:cNvPicPr>
            <a:picLocks noChangeAspect="1" noChangeArrowheads="1"/>
          </p:cNvPicPr>
          <p:nvPr/>
        </p:nvPicPr>
        <p:blipFill rotWithShape="1">
          <a:blip r:embed="rId3" cstate="print"/>
          <a:srcRect l="4564" t="3447" r="-4564" b="-3447"/>
          <a:stretch/>
        </p:blipFill>
        <p:spPr bwMode="auto">
          <a:xfrm>
            <a:off x="360000" y="216000"/>
            <a:ext cx="792163" cy="785812"/>
          </a:xfrm>
          <a:prstGeom prst="rect">
            <a:avLst/>
          </a:prstGeom>
          <a:noFill/>
          <a:ln w="9525">
            <a:noFill/>
            <a:miter lim="800000"/>
            <a:headEnd/>
            <a:tailEnd/>
          </a:ln>
        </p:spPr>
      </p:pic>
    </p:spTree>
    <p:extLst>
      <p:ext uri="{BB962C8B-B14F-4D97-AF65-F5344CB8AC3E}">
        <p14:creationId xmlns:p14="http://schemas.microsoft.com/office/powerpoint/2010/main" val="435564851"/>
      </p:ext>
    </p:extLst>
  </p:cSld>
  <p:clrMapOvr>
    <a:masterClrMapping/>
  </p:clrMapOvr>
  <p:transition>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6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6376DE8B-75C8-4064-9F54-71295E2947E9}" type="datetime1">
              <a:rPr lang="tr-TR" smtClean="0"/>
              <a:pPr/>
              <a:t>8.3.2016</a:t>
            </a:fld>
            <a:endParaRPr lang="tr-TR" smtClean="0"/>
          </a:p>
        </p:txBody>
      </p:sp>
      <p:sp>
        <p:nvSpPr>
          <p:cNvPr id="7174" name="7 Altbilgi Yer Tutucusu"/>
          <p:cNvSpPr>
            <a:spLocks noGrp="1"/>
          </p:cNvSpPr>
          <p:nvPr>
            <p:ph type="ftr" sz="quarter" idx="11"/>
          </p:nvPr>
        </p:nvSpPr>
        <p:spPr bwMode="auto">
          <a:xfrm>
            <a:off x="1835696" y="6400800"/>
            <a:ext cx="4233863" cy="457200"/>
          </a:xfrm>
          <a:noFill/>
          <a:ln>
            <a:miter lim="800000"/>
            <a:headEnd/>
            <a:tailEnd/>
          </a:ln>
        </p:spPr>
        <p:txBody>
          <a:bodyPr vert="horz" wrap="square" lIns="91440" tIns="45720" rIns="91440" bIns="45720" numCol="1" compatLnSpc="1">
            <a:prstTxWarp prst="textNoShape">
              <a:avLst/>
            </a:prstTxWarp>
          </a:bodyPr>
          <a:lstStyle/>
          <a:p>
            <a:r>
              <a:rPr lang="tr-TR" sz="1200" dirty="0" smtClean="0"/>
              <a:t>Hazırlayan: Mustafa </a:t>
            </a:r>
            <a:r>
              <a:rPr lang="tr-TR" sz="1200" dirty="0" smtClean="0"/>
              <a:t>AYDIN</a:t>
            </a:r>
            <a:endParaRPr lang="tr-TR" sz="1200" dirty="0" smtClean="0"/>
          </a:p>
        </p:txBody>
      </p:sp>
      <p:sp>
        <p:nvSpPr>
          <p:cNvPr id="6" name="5 Slayt Numarası Yer Tutucusu"/>
          <p:cNvSpPr>
            <a:spLocks noGrp="1"/>
          </p:cNvSpPr>
          <p:nvPr>
            <p:ph type="sldNum" sz="quarter" idx="12"/>
          </p:nvPr>
        </p:nvSpPr>
        <p:spPr/>
        <p:txBody>
          <a:bodyPr/>
          <a:lstStyle/>
          <a:p>
            <a:pPr>
              <a:defRPr/>
            </a:pPr>
            <a:fld id="{4DEA143D-7771-4EA1-8974-E8684EF9A219}" type="slidenum">
              <a:rPr lang="tr-TR"/>
              <a:pPr>
                <a:defRPr/>
              </a:pPr>
              <a:t>24</a:t>
            </a:fld>
            <a:endParaRPr lang="tr-TR"/>
          </a:p>
        </p:txBody>
      </p:sp>
      <p:sp>
        <p:nvSpPr>
          <p:cNvPr id="7177" name="8 Metin kutusu"/>
          <p:cNvSpPr txBox="1">
            <a:spLocks noChangeArrowheads="1"/>
          </p:cNvSpPr>
          <p:nvPr/>
        </p:nvSpPr>
        <p:spPr bwMode="auto">
          <a:xfrm>
            <a:off x="36513" y="260350"/>
            <a:ext cx="9144000" cy="585788"/>
          </a:xfrm>
          <a:prstGeom prst="rect">
            <a:avLst/>
          </a:prstGeom>
          <a:noFill/>
          <a:ln w="9525">
            <a:noFill/>
            <a:miter lim="800000"/>
            <a:headEnd/>
            <a:tailEnd/>
          </a:ln>
        </p:spPr>
        <p:txBody>
          <a:bodyPr>
            <a:spAutoFit/>
          </a:bodyPr>
          <a:lstStyle/>
          <a:p>
            <a:pPr algn="ctr"/>
            <a:r>
              <a:rPr lang="tr-TR" sz="1400" b="1" i="1" dirty="0">
                <a:solidFill>
                  <a:srgbClr val="336699"/>
                </a:solidFill>
                <a:latin typeface="Calibri" pitchFamily="34" charset="0"/>
                <a:cs typeface="Calibri" pitchFamily="34" charset="0"/>
              </a:rPr>
              <a:t>GEBZE İLÇE MİLLİ EĞİTİM MÜDÜRLÜĞÜ ADAY ÖĞRETMENLERİN </a:t>
            </a:r>
            <a:r>
              <a:rPr lang="tr-TR" sz="1400" b="1" i="1" dirty="0" smtClean="0">
                <a:solidFill>
                  <a:srgbClr val="336699"/>
                </a:solidFill>
                <a:latin typeface="Calibri" pitchFamily="34" charset="0"/>
                <a:cs typeface="Calibri" pitchFamily="34" charset="0"/>
              </a:rPr>
              <a:t>YETİŞTİRME SÜRECİ</a:t>
            </a:r>
            <a:endParaRPr lang="tr-TR" sz="1400" b="1" i="1" dirty="0">
              <a:solidFill>
                <a:srgbClr val="336699"/>
              </a:solidFill>
              <a:latin typeface="Calibri" pitchFamily="34" charset="0"/>
              <a:cs typeface="Calibri" pitchFamily="34" charset="0"/>
            </a:endParaRPr>
          </a:p>
          <a:p>
            <a:pPr algn="ctr"/>
            <a:r>
              <a:rPr lang="tr-TR" b="1" i="1" dirty="0">
                <a:solidFill>
                  <a:srgbClr val="FF0000"/>
                </a:solidFill>
                <a:latin typeface="Calibri" pitchFamily="34" charset="0"/>
                <a:cs typeface="Calibri" pitchFamily="34" charset="0"/>
              </a:rPr>
              <a:t>ADAY ÖĞRETMEN YETİŞTİRME </a:t>
            </a:r>
            <a:r>
              <a:rPr lang="tr-TR" b="1" i="1" dirty="0" smtClean="0">
                <a:solidFill>
                  <a:srgbClr val="FF0000"/>
                </a:solidFill>
                <a:latin typeface="Calibri" pitchFamily="34" charset="0"/>
                <a:cs typeface="Calibri" pitchFamily="34" charset="0"/>
              </a:rPr>
              <a:t>PROGRAMI</a:t>
            </a:r>
            <a:endParaRPr lang="tr-TR" b="1" i="1" dirty="0">
              <a:solidFill>
                <a:srgbClr val="FF0000"/>
              </a:solidFill>
              <a:latin typeface="Calibri" pitchFamily="34" charset="0"/>
              <a:cs typeface="Calibri" pitchFamily="34" charset="0"/>
            </a:endParaRPr>
          </a:p>
        </p:txBody>
      </p:sp>
      <p:pic>
        <p:nvPicPr>
          <p:cNvPr id="8" name="Picture 13" descr="C:\Users\Müdür\Desktop\MEBlogo.jpg"/>
          <p:cNvPicPr>
            <a:picLocks noChangeAspect="1" noChangeArrowheads="1"/>
          </p:cNvPicPr>
          <p:nvPr/>
        </p:nvPicPr>
        <p:blipFill rotWithShape="1">
          <a:blip r:embed="rId3" cstate="print"/>
          <a:srcRect l="4564" t="3447" r="-4564" b="-3447"/>
          <a:stretch/>
        </p:blipFill>
        <p:spPr bwMode="auto">
          <a:xfrm>
            <a:off x="360000" y="216000"/>
            <a:ext cx="792163" cy="785812"/>
          </a:xfrm>
          <a:prstGeom prst="rect">
            <a:avLst/>
          </a:prstGeom>
          <a:noFill/>
          <a:ln w="9525">
            <a:noFill/>
            <a:miter lim="800000"/>
            <a:headEnd/>
            <a:tailEnd/>
          </a:ln>
        </p:spPr>
      </p:pic>
      <p:sp>
        <p:nvSpPr>
          <p:cNvPr id="3" name="Metin kutusu 2"/>
          <p:cNvSpPr txBox="1"/>
          <p:nvPr/>
        </p:nvSpPr>
        <p:spPr>
          <a:xfrm>
            <a:off x="423015" y="1545977"/>
            <a:ext cx="8064896" cy="4154984"/>
          </a:xfrm>
          <a:prstGeom prst="rect">
            <a:avLst/>
          </a:prstGeom>
          <a:noFill/>
        </p:spPr>
        <p:txBody>
          <a:bodyPr wrap="square" rtlCol="0">
            <a:spAutoFit/>
          </a:bodyPr>
          <a:lstStyle/>
          <a:p>
            <a:pPr algn="ctr"/>
            <a:r>
              <a:rPr lang="tr-TR" sz="6600" b="1" dirty="0" smtClean="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SUNUM YAPACAK ADAY ÖĞRETMEN VE DANIŞMAN PLANLAMASI</a:t>
            </a:r>
            <a:endParaRPr lang="tr-TR" sz="6600" b="1"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71740"/>
      </p:ext>
    </p:extLst>
  </p:cSld>
  <p:clrMapOvr>
    <a:masterClrMapping/>
  </p:clrMapOvr>
  <p:transition>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6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6376DE8B-75C8-4064-9F54-71295E2947E9}" type="datetime1">
              <a:rPr lang="tr-TR" smtClean="0"/>
              <a:pPr/>
              <a:t>8.3.2016</a:t>
            </a:fld>
            <a:endParaRPr lang="tr-TR" smtClean="0"/>
          </a:p>
        </p:txBody>
      </p:sp>
      <p:sp>
        <p:nvSpPr>
          <p:cNvPr id="7174" name="7 Altbilgi Yer Tutucusu"/>
          <p:cNvSpPr>
            <a:spLocks noGrp="1"/>
          </p:cNvSpPr>
          <p:nvPr>
            <p:ph type="ftr" sz="quarter" idx="11"/>
          </p:nvPr>
        </p:nvSpPr>
        <p:spPr bwMode="auto">
          <a:xfrm>
            <a:off x="1835696" y="6400800"/>
            <a:ext cx="4233863" cy="457200"/>
          </a:xfrm>
          <a:noFill/>
          <a:ln>
            <a:miter lim="800000"/>
            <a:headEnd/>
            <a:tailEnd/>
          </a:ln>
        </p:spPr>
        <p:txBody>
          <a:bodyPr vert="horz" wrap="square" lIns="91440" tIns="45720" rIns="91440" bIns="45720" numCol="1" compatLnSpc="1">
            <a:prstTxWarp prst="textNoShape">
              <a:avLst/>
            </a:prstTxWarp>
          </a:bodyPr>
          <a:lstStyle/>
          <a:p>
            <a:r>
              <a:rPr lang="tr-TR" sz="1200" dirty="0" smtClean="0"/>
              <a:t>Hazırlayan: Mustafa </a:t>
            </a:r>
            <a:r>
              <a:rPr lang="tr-TR" sz="1200" dirty="0" smtClean="0"/>
              <a:t>AYDIN</a:t>
            </a:r>
            <a:endParaRPr lang="tr-TR" sz="1200" dirty="0" smtClean="0"/>
          </a:p>
        </p:txBody>
      </p:sp>
      <p:sp>
        <p:nvSpPr>
          <p:cNvPr id="6" name="5 Slayt Numarası Yer Tutucusu"/>
          <p:cNvSpPr>
            <a:spLocks noGrp="1"/>
          </p:cNvSpPr>
          <p:nvPr>
            <p:ph type="sldNum" sz="quarter" idx="12"/>
          </p:nvPr>
        </p:nvSpPr>
        <p:spPr/>
        <p:txBody>
          <a:bodyPr/>
          <a:lstStyle/>
          <a:p>
            <a:pPr>
              <a:defRPr/>
            </a:pPr>
            <a:fld id="{4DEA143D-7771-4EA1-8974-E8684EF9A219}" type="slidenum">
              <a:rPr lang="tr-TR"/>
              <a:pPr>
                <a:defRPr/>
              </a:pPr>
              <a:t>25</a:t>
            </a:fld>
            <a:endParaRPr lang="tr-TR"/>
          </a:p>
        </p:txBody>
      </p:sp>
      <p:sp>
        <p:nvSpPr>
          <p:cNvPr id="7177" name="8 Metin kutusu"/>
          <p:cNvSpPr txBox="1">
            <a:spLocks noChangeArrowheads="1"/>
          </p:cNvSpPr>
          <p:nvPr/>
        </p:nvSpPr>
        <p:spPr bwMode="auto">
          <a:xfrm>
            <a:off x="36513" y="260350"/>
            <a:ext cx="9144000" cy="585788"/>
          </a:xfrm>
          <a:prstGeom prst="rect">
            <a:avLst/>
          </a:prstGeom>
          <a:noFill/>
          <a:ln w="9525">
            <a:noFill/>
            <a:miter lim="800000"/>
            <a:headEnd/>
            <a:tailEnd/>
          </a:ln>
        </p:spPr>
        <p:txBody>
          <a:bodyPr>
            <a:spAutoFit/>
          </a:bodyPr>
          <a:lstStyle/>
          <a:p>
            <a:pPr algn="ctr"/>
            <a:r>
              <a:rPr lang="tr-TR" sz="1400" b="1" i="1" dirty="0">
                <a:solidFill>
                  <a:srgbClr val="336699"/>
                </a:solidFill>
                <a:latin typeface="Calibri" pitchFamily="34" charset="0"/>
                <a:cs typeface="Calibri" pitchFamily="34" charset="0"/>
              </a:rPr>
              <a:t>GEBZE İLÇE MİLLİ EĞİTİM MÜDÜRLÜĞÜ ADAY ÖĞRETMENLERİN </a:t>
            </a:r>
            <a:r>
              <a:rPr lang="tr-TR" sz="1400" b="1" i="1" dirty="0" smtClean="0">
                <a:solidFill>
                  <a:srgbClr val="336699"/>
                </a:solidFill>
                <a:latin typeface="Calibri" pitchFamily="34" charset="0"/>
                <a:cs typeface="Calibri" pitchFamily="34" charset="0"/>
              </a:rPr>
              <a:t>YETİŞTİRME SÜRECİ</a:t>
            </a:r>
            <a:endParaRPr lang="tr-TR" sz="1400" b="1" i="1" dirty="0">
              <a:solidFill>
                <a:srgbClr val="336699"/>
              </a:solidFill>
              <a:latin typeface="Calibri" pitchFamily="34" charset="0"/>
              <a:cs typeface="Calibri" pitchFamily="34" charset="0"/>
            </a:endParaRPr>
          </a:p>
          <a:p>
            <a:pPr algn="ctr"/>
            <a:r>
              <a:rPr lang="tr-TR" b="1" i="1" dirty="0">
                <a:solidFill>
                  <a:srgbClr val="FF0000"/>
                </a:solidFill>
                <a:latin typeface="Calibri" pitchFamily="34" charset="0"/>
                <a:cs typeface="Calibri" pitchFamily="34" charset="0"/>
              </a:rPr>
              <a:t>ADAY ÖĞRETMEN YETİŞTİRME </a:t>
            </a:r>
            <a:r>
              <a:rPr lang="tr-TR" b="1" i="1" dirty="0" smtClean="0">
                <a:solidFill>
                  <a:srgbClr val="FF0000"/>
                </a:solidFill>
                <a:latin typeface="Calibri" pitchFamily="34" charset="0"/>
                <a:cs typeface="Calibri" pitchFamily="34" charset="0"/>
              </a:rPr>
              <a:t>PROGRAMI</a:t>
            </a:r>
            <a:endParaRPr lang="tr-TR" b="1" i="1" dirty="0">
              <a:solidFill>
                <a:srgbClr val="FF0000"/>
              </a:solidFill>
              <a:latin typeface="Calibri" pitchFamily="34" charset="0"/>
              <a:cs typeface="Calibri" pitchFamily="34" charset="0"/>
            </a:endParaRPr>
          </a:p>
        </p:txBody>
      </p:sp>
      <p:graphicFrame>
        <p:nvGraphicFramePr>
          <p:cNvPr id="2" name="Tablo 1"/>
          <p:cNvGraphicFramePr>
            <a:graphicFrameLocks noGrp="1"/>
          </p:cNvGraphicFramePr>
          <p:nvPr>
            <p:extLst>
              <p:ext uri="{D42A27DB-BD31-4B8C-83A1-F6EECF244321}">
                <p14:modId xmlns:p14="http://schemas.microsoft.com/office/powerpoint/2010/main" val="1269769925"/>
              </p:ext>
            </p:extLst>
          </p:nvPr>
        </p:nvGraphicFramePr>
        <p:xfrm>
          <a:off x="146305" y="956310"/>
          <a:ext cx="8890192" cy="9239758"/>
        </p:xfrm>
        <a:graphic>
          <a:graphicData uri="http://schemas.openxmlformats.org/drawingml/2006/table">
            <a:tbl>
              <a:tblPr firstRow="1" firstCol="1" bandRow="1"/>
              <a:tblGrid>
                <a:gridCol w="1799487"/>
                <a:gridCol w="4138376"/>
                <a:gridCol w="2376264"/>
                <a:gridCol w="576065"/>
              </a:tblGrid>
              <a:tr h="2332659">
                <a:tc>
                  <a:txBody>
                    <a:bodyPr/>
                    <a:lstStyle/>
                    <a:p>
                      <a:pPr algn="ctr">
                        <a:lnSpc>
                          <a:spcPct val="115000"/>
                        </a:lnSpc>
                        <a:spcAft>
                          <a:spcPts val="1200"/>
                        </a:spcAft>
                      </a:pPr>
                      <a:r>
                        <a:rPr lang="tr-TR" sz="1800" kern="1200" dirty="0">
                          <a:effectLst/>
                          <a:latin typeface="Calibri" panose="020F0502020204030204" pitchFamily="34" charset="0"/>
                          <a:ea typeface="Times New Roman" panose="02020603050405020304" pitchFamily="18" charset="0"/>
                        </a:rPr>
                        <a:t> </a:t>
                      </a:r>
                      <a:endParaRPr lang="tr-TR" sz="1800" dirty="0">
                        <a:effectLst/>
                        <a:latin typeface="Calibri" panose="020F0502020204030204" pitchFamily="34" charset="0"/>
                        <a:ea typeface="Times New Roman" panose="02020603050405020304" pitchFamily="18" charset="0"/>
                      </a:endParaRPr>
                    </a:p>
                    <a:p>
                      <a:pPr algn="ctr">
                        <a:lnSpc>
                          <a:spcPct val="115000"/>
                        </a:lnSpc>
                        <a:spcAft>
                          <a:spcPts val="1200"/>
                        </a:spcAft>
                      </a:pPr>
                      <a:r>
                        <a:rPr lang="tr-TR" sz="1800" kern="1200" dirty="0">
                          <a:effectLst/>
                          <a:latin typeface="Calibri" panose="020F0502020204030204" pitchFamily="34" charset="0"/>
                          <a:ea typeface="Times New Roman" panose="02020603050405020304" pitchFamily="18" charset="0"/>
                        </a:rPr>
                        <a:t>Okul İçi Gözlem ve Uygulamalar</a:t>
                      </a:r>
                      <a:endParaRPr lang="tr-TR" sz="1800" dirty="0">
                        <a:effectLst/>
                        <a:latin typeface="Calibri" panose="020F0502020204030204" pitchFamily="34" charset="0"/>
                        <a:ea typeface="Times New Roman" panose="02020603050405020304" pitchFamily="18" charset="0"/>
                      </a:endParaRPr>
                    </a:p>
                    <a:p>
                      <a:pPr algn="ctr">
                        <a:lnSpc>
                          <a:spcPct val="115000"/>
                        </a:lnSpc>
                        <a:spcAft>
                          <a:spcPts val="1200"/>
                        </a:spcAft>
                      </a:pPr>
                      <a:r>
                        <a:rPr lang="tr-TR" sz="1800" kern="1200" dirty="0">
                          <a:effectLst/>
                          <a:latin typeface="Calibri" panose="020F0502020204030204" pitchFamily="34" charset="0"/>
                          <a:ea typeface="Times New Roman" panose="02020603050405020304" pitchFamily="18" charset="0"/>
                        </a:rPr>
                        <a:t> </a:t>
                      </a:r>
                      <a:endParaRPr lang="tr-TR" sz="1800" dirty="0">
                        <a:effectLst/>
                        <a:latin typeface="Calibri" panose="020F0502020204030204" pitchFamily="34" charset="0"/>
                        <a:ea typeface="Times New Roman" panose="02020603050405020304" pitchFamily="18" charset="0"/>
                      </a:endParaRPr>
                    </a:p>
                    <a:p>
                      <a:pPr algn="ctr">
                        <a:lnSpc>
                          <a:spcPct val="115000"/>
                        </a:lnSpc>
                        <a:spcAft>
                          <a:spcPts val="1200"/>
                        </a:spcAft>
                      </a:pPr>
                      <a:r>
                        <a:rPr lang="tr-TR" sz="1800" kern="1200" dirty="0">
                          <a:effectLst/>
                          <a:latin typeface="Calibri" panose="020F0502020204030204" pitchFamily="34" charset="0"/>
                          <a:ea typeface="Times New Roman" panose="02020603050405020304" pitchFamily="18" charset="0"/>
                        </a:rPr>
                        <a:t> </a:t>
                      </a:r>
                      <a:endParaRPr lang="tr-TR" sz="1800" dirty="0">
                        <a:effectLst/>
                        <a:latin typeface="Calibri" panose="020F0502020204030204" pitchFamily="34" charset="0"/>
                        <a:ea typeface="Times New Roman" panose="02020603050405020304" pitchFamily="18" charset="0"/>
                      </a:endParaRPr>
                    </a:p>
                    <a:p>
                      <a:pPr algn="ctr">
                        <a:lnSpc>
                          <a:spcPct val="115000"/>
                        </a:lnSpc>
                        <a:spcAft>
                          <a:spcPts val="1200"/>
                        </a:spcAft>
                      </a:pPr>
                      <a:r>
                        <a:rPr lang="tr-TR" sz="1800" kern="1200" dirty="0">
                          <a:effectLst/>
                          <a:latin typeface="Calibri" panose="020F0502020204030204" pitchFamily="34" charset="0"/>
                          <a:ea typeface="Times New Roman" panose="02020603050405020304" pitchFamily="18" charset="0"/>
                        </a:rPr>
                        <a:t> </a:t>
                      </a:r>
                      <a:endParaRPr lang="tr-TR" sz="1800" dirty="0">
                        <a:effectLst/>
                        <a:latin typeface="Calibri" panose="020F0502020204030204" pitchFamily="34" charset="0"/>
                        <a:ea typeface="Times New Roman" panose="02020603050405020304" pitchFamily="18" charset="0"/>
                      </a:endParaRPr>
                    </a:p>
                    <a:p>
                      <a:pPr algn="ctr">
                        <a:lnSpc>
                          <a:spcPct val="115000"/>
                        </a:lnSpc>
                        <a:spcAft>
                          <a:spcPts val="1200"/>
                        </a:spcAft>
                      </a:pPr>
                      <a:r>
                        <a:rPr lang="tr-TR" sz="1800" kern="1200" dirty="0">
                          <a:effectLst/>
                          <a:latin typeface="Calibri" panose="020F0502020204030204" pitchFamily="34" charset="0"/>
                          <a:ea typeface="Times New Roman" panose="02020603050405020304" pitchFamily="18" charset="0"/>
                        </a:rPr>
                        <a:t> </a:t>
                      </a:r>
                      <a:endParaRPr lang="tr-TR" sz="1800" dirty="0">
                        <a:effectLst/>
                        <a:latin typeface="Calibri" panose="020F0502020204030204" pitchFamily="34" charset="0"/>
                        <a:ea typeface="Times New Roman" panose="02020603050405020304" pitchFamily="18" charset="0"/>
                      </a:endParaRPr>
                    </a:p>
                    <a:p>
                      <a:pPr algn="ctr">
                        <a:lnSpc>
                          <a:spcPct val="115000"/>
                        </a:lnSpc>
                        <a:spcAft>
                          <a:spcPts val="1200"/>
                        </a:spcAft>
                      </a:pPr>
                      <a:r>
                        <a:rPr lang="tr-TR" sz="1800" kern="1200" dirty="0">
                          <a:effectLst/>
                          <a:latin typeface="Calibri" panose="020F0502020204030204" pitchFamily="34" charset="0"/>
                          <a:ea typeface="Times New Roman" panose="02020603050405020304" pitchFamily="18" charset="0"/>
                        </a:rPr>
                        <a:t> </a:t>
                      </a:r>
                      <a:endParaRPr lang="tr-TR" sz="1800" dirty="0">
                        <a:effectLst/>
                        <a:latin typeface="Calibri" panose="020F0502020204030204" pitchFamily="34" charset="0"/>
                        <a:ea typeface="Times New Roman" panose="02020603050405020304" pitchFamily="18" charset="0"/>
                      </a:endParaRPr>
                    </a:p>
                    <a:p>
                      <a:pPr algn="ctr">
                        <a:lnSpc>
                          <a:spcPct val="115000"/>
                        </a:lnSpc>
                        <a:spcAft>
                          <a:spcPts val="1200"/>
                        </a:spcAft>
                      </a:pPr>
                      <a:r>
                        <a:rPr lang="tr-TR" sz="1800" kern="1200" dirty="0">
                          <a:effectLst/>
                          <a:latin typeface="Calibri" panose="020F0502020204030204" pitchFamily="34" charset="0"/>
                          <a:ea typeface="Times New Roman" panose="02020603050405020304" pitchFamily="18" charset="0"/>
                        </a:rPr>
                        <a:t> </a:t>
                      </a:r>
                      <a:endParaRPr lang="tr-TR" sz="1800" dirty="0">
                        <a:effectLst/>
                        <a:latin typeface="Calibri" panose="020F0502020204030204" pitchFamily="34" charset="0"/>
                        <a:ea typeface="Times New Roman" panose="02020603050405020304" pitchFamily="18" charset="0"/>
                      </a:endParaRPr>
                    </a:p>
                    <a:p>
                      <a:pPr algn="ctr">
                        <a:lnSpc>
                          <a:spcPct val="115000"/>
                        </a:lnSpc>
                        <a:spcAft>
                          <a:spcPts val="1200"/>
                        </a:spcAft>
                      </a:pPr>
                      <a:r>
                        <a:rPr lang="tr-TR" sz="1800" kern="1200" dirty="0">
                          <a:effectLst/>
                          <a:latin typeface="Calibri" panose="020F0502020204030204" pitchFamily="34" charset="0"/>
                          <a:ea typeface="Times New Roman" panose="02020603050405020304" pitchFamily="18" charset="0"/>
                        </a:rPr>
                        <a:t> </a:t>
                      </a:r>
                      <a:endParaRPr lang="tr-TR" sz="1800" dirty="0">
                        <a:effectLst/>
                        <a:latin typeface="Calibri" panose="020F0502020204030204" pitchFamily="34" charset="0"/>
                        <a:ea typeface="Times New Roman" panose="02020603050405020304" pitchFamily="18" charset="0"/>
                      </a:endParaRPr>
                    </a:p>
                    <a:p>
                      <a:pPr algn="ctr">
                        <a:lnSpc>
                          <a:spcPct val="115000"/>
                        </a:lnSpc>
                        <a:spcAft>
                          <a:spcPts val="1200"/>
                        </a:spcAft>
                      </a:pPr>
                      <a:r>
                        <a:rPr lang="tr-TR" sz="1800" kern="1200" dirty="0">
                          <a:effectLst/>
                          <a:latin typeface="Calibri" panose="020F0502020204030204" pitchFamily="34" charset="0"/>
                          <a:ea typeface="Times New Roman" panose="02020603050405020304" pitchFamily="18" charset="0"/>
                        </a:rPr>
                        <a:t> </a:t>
                      </a:r>
                      <a:endParaRPr lang="tr-TR" sz="1800" dirty="0">
                        <a:effectLst/>
                        <a:latin typeface="Calibri" panose="020F0502020204030204" pitchFamily="34" charset="0"/>
                        <a:ea typeface="Times New Roman" panose="02020603050405020304" pitchFamily="18" charset="0"/>
                      </a:endParaRPr>
                    </a:p>
                    <a:p>
                      <a:pPr algn="ctr">
                        <a:lnSpc>
                          <a:spcPct val="115000"/>
                        </a:lnSpc>
                        <a:spcAft>
                          <a:spcPts val="1200"/>
                        </a:spcAft>
                      </a:pPr>
                      <a:r>
                        <a:rPr lang="tr-TR" sz="1800" kern="1200" dirty="0">
                          <a:effectLst/>
                          <a:latin typeface="Calibri" panose="020F0502020204030204" pitchFamily="34" charset="0"/>
                          <a:ea typeface="Times New Roman" panose="02020603050405020304" pitchFamily="18" charset="0"/>
                        </a:rPr>
                        <a:t> </a:t>
                      </a:r>
                      <a:endParaRPr lang="tr-TR" sz="1800" dirty="0">
                        <a:effectLst/>
                        <a:latin typeface="Calibri" panose="020F0502020204030204" pitchFamily="34" charset="0"/>
                        <a:ea typeface="Times New Roman" panose="02020603050405020304" pitchFamily="18" charset="0"/>
                      </a:endParaRPr>
                    </a:p>
                    <a:p>
                      <a:pPr algn="ctr">
                        <a:lnSpc>
                          <a:spcPct val="115000"/>
                        </a:lnSpc>
                        <a:spcAft>
                          <a:spcPts val="1200"/>
                        </a:spcAft>
                      </a:pPr>
                      <a:r>
                        <a:rPr lang="tr-TR" sz="1800" kern="1200" dirty="0">
                          <a:effectLst/>
                          <a:latin typeface="Calibri" panose="020F0502020204030204" pitchFamily="34" charset="0"/>
                          <a:ea typeface="Times New Roman" panose="02020603050405020304" pitchFamily="18" charset="0"/>
                        </a:rPr>
                        <a:t> </a:t>
                      </a:r>
                      <a:endParaRPr lang="tr-TR" sz="1800" dirty="0">
                        <a:effectLst/>
                        <a:latin typeface="Calibri" panose="020F0502020204030204" pitchFamily="34" charset="0"/>
                        <a:ea typeface="Times New Roman" panose="02020603050405020304" pitchFamily="18" charset="0"/>
                      </a:endParaRPr>
                    </a:p>
                  </a:txBody>
                  <a:tcPr marL="30901" marR="30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lnSpc>
                          <a:spcPct val="115000"/>
                        </a:lnSpc>
                        <a:spcAft>
                          <a:spcPts val="0"/>
                        </a:spcAft>
                        <a:buFont typeface="+mj-lt"/>
                        <a:buNone/>
                        <a:tabLst>
                          <a:tab pos="288290" algn="l"/>
                          <a:tab pos="610235" algn="l"/>
                          <a:tab pos="1769110" algn="l"/>
                        </a:tabLst>
                      </a:pPr>
                      <a:r>
                        <a:rPr lang="tr-TR" sz="2400" kern="1200" dirty="0" smtClean="0">
                          <a:effectLst/>
                          <a:latin typeface="Times New Roman" panose="02020603050405020304" pitchFamily="18" charset="0"/>
                          <a:ea typeface="Times New Roman" panose="02020603050405020304" pitchFamily="18" charset="0"/>
                          <a:cs typeface="Times New Roman" panose="02020603050405020304" pitchFamily="18" charset="0"/>
                        </a:rPr>
                        <a:t>4.   Okul içi birimlerdeki toplantılarda aktif görev alır.</a:t>
                      </a:r>
                      <a:endParaRPr lang="tr-TR"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nSpc>
                          <a:spcPct val="115000"/>
                        </a:lnSpc>
                        <a:spcAft>
                          <a:spcPts val="0"/>
                        </a:spcAft>
                        <a:buFont typeface="+mj-lt"/>
                        <a:buNone/>
                        <a:tabLst>
                          <a:tab pos="288290" algn="l"/>
                          <a:tab pos="610235" algn="l"/>
                          <a:tab pos="1769110" algn="l"/>
                        </a:tabLst>
                      </a:pPr>
                      <a:r>
                        <a:rPr lang="tr-TR" sz="2400" kern="120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5.   Okul gelişimiyle ilgili saha çalışması yapar ve önerilerini de kapsayan rapor hazırlar.</a:t>
                      </a:r>
                      <a:endParaRPr lang="tr-TR" sz="2400" dirty="0" smtClean="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nSpc>
                          <a:spcPct val="115000"/>
                        </a:lnSpc>
                        <a:spcAft>
                          <a:spcPts val="0"/>
                        </a:spcAft>
                        <a:buFont typeface="+mj-lt"/>
                        <a:buNone/>
                        <a:tabLst>
                          <a:tab pos="288290" algn="l"/>
                          <a:tab pos="610235" algn="l"/>
                          <a:tab pos="1769110" algn="l"/>
                        </a:tabLst>
                      </a:pPr>
                      <a:r>
                        <a:rPr lang="tr-TR" sz="2400" kern="1200" dirty="0" smtClean="0">
                          <a:effectLst/>
                          <a:latin typeface="Times New Roman" panose="02020603050405020304" pitchFamily="18" charset="0"/>
                          <a:ea typeface="Times New Roman" panose="02020603050405020304" pitchFamily="18" charset="0"/>
                          <a:cs typeface="Times New Roman" panose="02020603050405020304" pitchFamily="18" charset="0"/>
                        </a:rPr>
                        <a:t>6.   Anma, kutlama, sosyal etkinlik, gezi vb. çalışmalarda görev alır.</a:t>
                      </a:r>
                      <a:endParaRPr lang="tr-TR"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nSpc>
                          <a:spcPct val="115000"/>
                        </a:lnSpc>
                        <a:spcAft>
                          <a:spcPts val="0"/>
                        </a:spcAft>
                        <a:buFont typeface="+mj-lt"/>
                        <a:buNone/>
                        <a:tabLst>
                          <a:tab pos="288290" algn="l"/>
                          <a:tab pos="610235" algn="l"/>
                          <a:tab pos="1769110" algn="l"/>
                        </a:tabLst>
                      </a:pPr>
                      <a:r>
                        <a:rPr lang="tr-TR" sz="2400" kern="1200"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7.   Dönem sonu iş ve işlemlerinde aktif olarak görev alır.</a:t>
                      </a:r>
                      <a:endParaRPr lang="tr-TR" sz="2400" dirty="0" smtClean="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nSpc>
                          <a:spcPct val="115000"/>
                        </a:lnSpc>
                        <a:spcAft>
                          <a:spcPts val="0"/>
                        </a:spcAft>
                        <a:buFont typeface="+mj-lt"/>
                        <a:buNone/>
                        <a:tabLst>
                          <a:tab pos="220980" algn="l"/>
                          <a:tab pos="610235" algn="l"/>
                          <a:tab pos="1769110" algn="l"/>
                        </a:tabLst>
                      </a:pPr>
                      <a:r>
                        <a:rPr lang="tr-TR" sz="2400" kern="1200" dirty="0" smtClean="0">
                          <a:effectLst/>
                          <a:latin typeface="Times New Roman" panose="02020603050405020304" pitchFamily="18" charset="0"/>
                          <a:ea typeface="Times New Roman" panose="02020603050405020304" pitchFamily="18" charset="0"/>
                          <a:cs typeface="Times New Roman" panose="02020603050405020304" pitchFamily="18" charset="0"/>
                        </a:rPr>
                        <a:t>8.  Danışman öğretmeniyle birlikte nöbet tutar.</a:t>
                      </a:r>
                      <a:endParaRPr lang="tr-TR"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0901" marR="30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800" kern="1200" dirty="0">
                          <a:effectLst/>
                          <a:latin typeface="Calibri" panose="020F0502020204030204" pitchFamily="34" charset="0"/>
                          <a:ea typeface="Times New Roman" panose="02020603050405020304" pitchFamily="18" charset="0"/>
                        </a:rPr>
                        <a:t>Bu süreçte 16 hafta, haftada 1 gün, günde 6 saat olmak üzere okul içi gözlem ve uygulama yapılacaktır</a:t>
                      </a:r>
                      <a:r>
                        <a:rPr lang="tr-TR" sz="1800" kern="1200" dirty="0" smtClean="0">
                          <a:effectLst/>
                          <a:latin typeface="Calibri" panose="020F0502020204030204" pitchFamily="34" charset="0"/>
                          <a:ea typeface="Times New Roman" panose="02020603050405020304" pitchFamily="18" charset="0"/>
                        </a:rPr>
                        <a:t>.</a:t>
                      </a:r>
                      <a:endParaRPr lang="tr-TR" sz="1800" dirty="0">
                        <a:effectLst/>
                        <a:latin typeface="Calibri" panose="020F0502020204030204" pitchFamily="34" charset="0"/>
                        <a:ea typeface="Times New Roman" panose="02020603050405020304" pitchFamily="18" charset="0"/>
                      </a:endParaRPr>
                    </a:p>
                    <a:p>
                      <a:pPr>
                        <a:lnSpc>
                          <a:spcPct val="115000"/>
                        </a:lnSpc>
                        <a:spcAft>
                          <a:spcPts val="1200"/>
                        </a:spcAft>
                      </a:pPr>
                      <a:r>
                        <a:rPr lang="tr-TR" sz="1800" kern="1200" dirty="0">
                          <a:effectLst/>
                          <a:latin typeface="Calibri" panose="020F0502020204030204" pitchFamily="34" charset="0"/>
                          <a:ea typeface="Times New Roman" panose="02020603050405020304" pitchFamily="18" charset="0"/>
                        </a:rPr>
                        <a:t>Okul içi gözlem ve uygulamaları değerlendirmek üzere aynı ilçede veya eğitim bölgesinde görev yapan aday öğretmenler komisyon çalışması ile bilgi, birikim ve tecrübelerini paylaşırlar. Bu komisyonlara danışman öğretmenler sırasıyla başkanlık eder.</a:t>
                      </a:r>
                      <a:endParaRPr lang="tr-TR" sz="1800" dirty="0">
                        <a:effectLst/>
                        <a:latin typeface="Calibri" panose="020F0502020204030204" pitchFamily="34" charset="0"/>
                        <a:ea typeface="Times New Roman" panose="02020603050405020304" pitchFamily="18" charset="0"/>
                      </a:endParaRPr>
                    </a:p>
                    <a:p>
                      <a:pPr>
                        <a:lnSpc>
                          <a:spcPct val="115000"/>
                        </a:lnSpc>
                        <a:spcAft>
                          <a:spcPts val="1200"/>
                        </a:spcAft>
                      </a:pPr>
                      <a:r>
                        <a:rPr lang="tr-TR" sz="1800" kern="1200" dirty="0">
                          <a:effectLst/>
                          <a:latin typeface="Calibri" panose="020F0502020204030204" pitchFamily="34" charset="0"/>
                          <a:ea typeface="Times New Roman" panose="02020603050405020304" pitchFamily="18" charset="0"/>
                        </a:rPr>
                        <a:t> </a:t>
                      </a:r>
                      <a:endParaRPr lang="tr-TR" sz="1800" dirty="0">
                        <a:effectLst/>
                        <a:latin typeface="Calibri" panose="020F0502020204030204" pitchFamily="34" charset="0"/>
                        <a:ea typeface="Times New Roman" panose="02020603050405020304" pitchFamily="18" charset="0"/>
                      </a:endParaRPr>
                    </a:p>
                    <a:p>
                      <a:pPr>
                        <a:lnSpc>
                          <a:spcPct val="115000"/>
                        </a:lnSpc>
                        <a:spcAft>
                          <a:spcPts val="1200"/>
                        </a:spcAft>
                      </a:pPr>
                      <a:r>
                        <a:rPr lang="tr-TR" sz="1800" kern="1200" dirty="0">
                          <a:effectLst/>
                          <a:latin typeface="Calibri" panose="020F0502020204030204" pitchFamily="34" charset="0"/>
                          <a:ea typeface="Times New Roman" panose="02020603050405020304" pitchFamily="18" charset="0"/>
                        </a:rPr>
                        <a:t> </a:t>
                      </a:r>
                      <a:endParaRPr lang="tr-TR" sz="1800" dirty="0">
                        <a:effectLst/>
                        <a:latin typeface="Calibri" panose="020F0502020204030204" pitchFamily="34" charset="0"/>
                        <a:ea typeface="Times New Roman" panose="02020603050405020304" pitchFamily="18" charset="0"/>
                      </a:endParaRPr>
                    </a:p>
                    <a:p>
                      <a:pPr>
                        <a:lnSpc>
                          <a:spcPct val="115000"/>
                        </a:lnSpc>
                        <a:spcAft>
                          <a:spcPts val="1200"/>
                        </a:spcAft>
                      </a:pPr>
                      <a:r>
                        <a:rPr lang="tr-TR" sz="1800" kern="1200" dirty="0">
                          <a:effectLst/>
                          <a:latin typeface="Calibri" panose="020F0502020204030204" pitchFamily="34" charset="0"/>
                          <a:ea typeface="Times New Roman" panose="02020603050405020304" pitchFamily="18" charset="0"/>
                        </a:rPr>
                        <a:t> </a:t>
                      </a:r>
                      <a:endParaRPr lang="tr-TR" sz="1800" dirty="0">
                        <a:effectLst/>
                        <a:latin typeface="Calibri" panose="020F0502020204030204" pitchFamily="34" charset="0"/>
                        <a:ea typeface="Times New Roman" panose="02020603050405020304" pitchFamily="18" charset="0"/>
                      </a:endParaRPr>
                    </a:p>
                    <a:p>
                      <a:pPr>
                        <a:lnSpc>
                          <a:spcPct val="115000"/>
                        </a:lnSpc>
                        <a:spcAft>
                          <a:spcPts val="1200"/>
                        </a:spcAft>
                      </a:pPr>
                      <a:r>
                        <a:rPr lang="tr-TR" sz="1800" dirty="0">
                          <a:effectLst/>
                          <a:latin typeface="Calibri" panose="020F0502020204030204" pitchFamily="34" charset="0"/>
                          <a:ea typeface="Times New Roman" panose="02020603050405020304" pitchFamily="18" charset="0"/>
                        </a:rPr>
                        <a:t> </a:t>
                      </a:r>
                    </a:p>
                    <a:p>
                      <a:pPr algn="ctr">
                        <a:lnSpc>
                          <a:spcPct val="115000"/>
                        </a:lnSpc>
                        <a:spcAft>
                          <a:spcPts val="1200"/>
                        </a:spcAft>
                      </a:pPr>
                      <a:r>
                        <a:rPr lang="tr-TR" sz="1800" kern="1200" dirty="0">
                          <a:effectLst/>
                          <a:latin typeface="Calibri" panose="020F0502020204030204" pitchFamily="34" charset="0"/>
                          <a:ea typeface="Times New Roman" panose="02020603050405020304" pitchFamily="18" charset="0"/>
                        </a:rPr>
                        <a:t> </a:t>
                      </a:r>
                      <a:endParaRPr lang="tr-TR" sz="1800" dirty="0">
                        <a:effectLst/>
                        <a:latin typeface="Calibri" panose="020F0502020204030204" pitchFamily="34" charset="0"/>
                        <a:ea typeface="Times New Roman" panose="02020603050405020304" pitchFamily="18" charset="0"/>
                      </a:endParaRPr>
                    </a:p>
                    <a:p>
                      <a:pPr algn="ctr">
                        <a:lnSpc>
                          <a:spcPct val="115000"/>
                        </a:lnSpc>
                        <a:spcAft>
                          <a:spcPts val="1200"/>
                        </a:spcAft>
                      </a:pPr>
                      <a:r>
                        <a:rPr lang="tr-TR" sz="1800" kern="1200" dirty="0">
                          <a:effectLst/>
                          <a:latin typeface="Calibri" panose="020F0502020204030204" pitchFamily="34" charset="0"/>
                          <a:ea typeface="Times New Roman" panose="02020603050405020304" pitchFamily="18" charset="0"/>
                        </a:rPr>
                        <a:t> </a:t>
                      </a:r>
                      <a:endParaRPr lang="tr-TR" sz="1800" dirty="0">
                        <a:effectLst/>
                        <a:latin typeface="Calibri" panose="020F0502020204030204" pitchFamily="34" charset="0"/>
                        <a:ea typeface="Times New Roman" panose="02020603050405020304" pitchFamily="18" charset="0"/>
                      </a:endParaRPr>
                    </a:p>
                    <a:p>
                      <a:pPr algn="ctr">
                        <a:lnSpc>
                          <a:spcPct val="115000"/>
                        </a:lnSpc>
                        <a:spcAft>
                          <a:spcPts val="1200"/>
                        </a:spcAft>
                      </a:pPr>
                      <a:r>
                        <a:rPr lang="tr-TR" sz="1800" kern="1200" dirty="0">
                          <a:effectLst/>
                          <a:latin typeface="Calibri" panose="020F0502020204030204" pitchFamily="34" charset="0"/>
                          <a:ea typeface="Times New Roman" panose="02020603050405020304" pitchFamily="18" charset="0"/>
                        </a:rPr>
                        <a:t> </a:t>
                      </a:r>
                      <a:endParaRPr lang="tr-TR" sz="1800" dirty="0">
                        <a:effectLst/>
                        <a:latin typeface="Calibri" panose="020F0502020204030204" pitchFamily="34" charset="0"/>
                        <a:ea typeface="Times New Roman" panose="02020603050405020304" pitchFamily="18" charset="0"/>
                      </a:endParaRPr>
                    </a:p>
                    <a:p>
                      <a:pPr algn="ctr">
                        <a:lnSpc>
                          <a:spcPct val="115000"/>
                        </a:lnSpc>
                        <a:spcAft>
                          <a:spcPts val="1200"/>
                        </a:spcAft>
                      </a:pPr>
                      <a:r>
                        <a:rPr lang="tr-TR" sz="1800" kern="1200" dirty="0">
                          <a:effectLst/>
                          <a:latin typeface="Calibri" panose="020F0502020204030204" pitchFamily="34" charset="0"/>
                          <a:ea typeface="Times New Roman" panose="02020603050405020304" pitchFamily="18" charset="0"/>
                        </a:rPr>
                        <a:t> </a:t>
                      </a:r>
                      <a:endParaRPr lang="tr-TR" sz="1800" dirty="0">
                        <a:effectLst/>
                        <a:latin typeface="Calibri" panose="020F0502020204030204" pitchFamily="34" charset="0"/>
                        <a:ea typeface="Times New Roman" panose="02020603050405020304" pitchFamily="18" charset="0"/>
                      </a:endParaRPr>
                    </a:p>
                  </a:txBody>
                  <a:tcPr marL="30901" marR="30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tr-TR" sz="1800" kern="1200" dirty="0">
                          <a:effectLst/>
                          <a:latin typeface="Calibri" panose="020F0502020204030204" pitchFamily="34" charset="0"/>
                          <a:ea typeface="Times New Roman" panose="02020603050405020304" pitchFamily="18" charset="0"/>
                        </a:rPr>
                        <a:t>96</a:t>
                      </a:r>
                      <a:endParaRPr lang="tr-TR" sz="1800" dirty="0">
                        <a:effectLst/>
                        <a:latin typeface="Calibri" panose="020F0502020204030204" pitchFamily="34" charset="0"/>
                        <a:ea typeface="Times New Roman" panose="02020603050405020304" pitchFamily="18" charset="0"/>
                      </a:endParaRPr>
                    </a:p>
                    <a:p>
                      <a:pPr algn="ctr">
                        <a:lnSpc>
                          <a:spcPct val="115000"/>
                        </a:lnSpc>
                        <a:spcAft>
                          <a:spcPts val="1200"/>
                        </a:spcAft>
                      </a:pPr>
                      <a:r>
                        <a:rPr lang="tr-TR" sz="1800" kern="1200" dirty="0">
                          <a:effectLst/>
                          <a:latin typeface="Calibri" panose="020F0502020204030204" pitchFamily="34" charset="0"/>
                          <a:ea typeface="Times New Roman" panose="02020603050405020304" pitchFamily="18" charset="0"/>
                        </a:rPr>
                        <a:t> </a:t>
                      </a:r>
                      <a:endParaRPr lang="tr-TR" sz="1800" dirty="0">
                        <a:effectLst/>
                        <a:latin typeface="Calibri" panose="020F0502020204030204" pitchFamily="34" charset="0"/>
                        <a:ea typeface="Times New Roman" panose="02020603050405020304" pitchFamily="18" charset="0"/>
                      </a:endParaRPr>
                    </a:p>
                    <a:p>
                      <a:pPr algn="ctr">
                        <a:lnSpc>
                          <a:spcPct val="115000"/>
                        </a:lnSpc>
                        <a:spcAft>
                          <a:spcPts val="1200"/>
                        </a:spcAft>
                      </a:pPr>
                      <a:r>
                        <a:rPr lang="tr-TR" sz="1800" kern="1200" dirty="0">
                          <a:effectLst/>
                          <a:latin typeface="Calibri" panose="020F0502020204030204" pitchFamily="34" charset="0"/>
                          <a:ea typeface="Times New Roman" panose="02020603050405020304" pitchFamily="18" charset="0"/>
                        </a:rPr>
                        <a:t> </a:t>
                      </a:r>
                      <a:endParaRPr lang="tr-TR" sz="1800" dirty="0">
                        <a:effectLst/>
                        <a:latin typeface="Calibri" panose="020F0502020204030204" pitchFamily="34" charset="0"/>
                        <a:ea typeface="Times New Roman" panose="02020603050405020304" pitchFamily="18" charset="0"/>
                      </a:endParaRPr>
                    </a:p>
                    <a:p>
                      <a:pPr algn="ctr">
                        <a:lnSpc>
                          <a:spcPct val="115000"/>
                        </a:lnSpc>
                        <a:spcAft>
                          <a:spcPts val="1200"/>
                        </a:spcAft>
                      </a:pPr>
                      <a:r>
                        <a:rPr lang="tr-TR" sz="1800" kern="1200" dirty="0">
                          <a:effectLst/>
                          <a:latin typeface="Calibri" panose="020F0502020204030204" pitchFamily="34" charset="0"/>
                          <a:ea typeface="Times New Roman" panose="02020603050405020304" pitchFamily="18" charset="0"/>
                        </a:rPr>
                        <a:t> </a:t>
                      </a:r>
                      <a:endParaRPr lang="tr-TR" sz="1800" dirty="0">
                        <a:effectLst/>
                        <a:latin typeface="Calibri" panose="020F0502020204030204" pitchFamily="34" charset="0"/>
                        <a:ea typeface="Times New Roman" panose="02020603050405020304" pitchFamily="18" charset="0"/>
                      </a:endParaRPr>
                    </a:p>
                    <a:p>
                      <a:pPr algn="ctr">
                        <a:lnSpc>
                          <a:spcPct val="115000"/>
                        </a:lnSpc>
                        <a:spcAft>
                          <a:spcPts val="1200"/>
                        </a:spcAft>
                      </a:pPr>
                      <a:r>
                        <a:rPr lang="tr-TR" sz="1800" kern="1200" dirty="0">
                          <a:effectLst/>
                          <a:latin typeface="Calibri" panose="020F0502020204030204" pitchFamily="34" charset="0"/>
                          <a:ea typeface="Times New Roman" panose="02020603050405020304" pitchFamily="18" charset="0"/>
                        </a:rPr>
                        <a:t> </a:t>
                      </a:r>
                      <a:endParaRPr lang="tr-TR" sz="1800" dirty="0">
                        <a:effectLst/>
                        <a:latin typeface="Calibri" panose="020F0502020204030204" pitchFamily="34" charset="0"/>
                        <a:ea typeface="Times New Roman" panose="02020603050405020304" pitchFamily="18" charset="0"/>
                      </a:endParaRPr>
                    </a:p>
                  </a:txBody>
                  <a:tcPr marL="30901" marR="30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8" name="Picture 13" descr="C:\Users\Müdür\Desktop\MEBlogo.jpg"/>
          <p:cNvPicPr>
            <a:picLocks noChangeAspect="1" noChangeArrowheads="1"/>
          </p:cNvPicPr>
          <p:nvPr/>
        </p:nvPicPr>
        <p:blipFill rotWithShape="1">
          <a:blip r:embed="rId3" cstate="print"/>
          <a:srcRect l="4564" t="3447" r="-4564" b="-3447"/>
          <a:stretch/>
        </p:blipFill>
        <p:spPr bwMode="auto">
          <a:xfrm>
            <a:off x="360000" y="216000"/>
            <a:ext cx="792163" cy="785812"/>
          </a:xfrm>
          <a:prstGeom prst="rect">
            <a:avLst/>
          </a:prstGeom>
          <a:noFill/>
          <a:ln w="9525">
            <a:noFill/>
            <a:miter lim="800000"/>
            <a:headEnd/>
            <a:tailEnd/>
          </a:ln>
        </p:spPr>
      </p:pic>
    </p:spTree>
    <p:extLst>
      <p:ext uri="{BB962C8B-B14F-4D97-AF65-F5344CB8AC3E}">
        <p14:creationId xmlns:p14="http://schemas.microsoft.com/office/powerpoint/2010/main" val="1125756424"/>
      </p:ext>
    </p:extLst>
  </p:cSld>
  <p:clrMapOvr>
    <a:masterClrMapping/>
  </p:clrMapOvr>
  <p:transition>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6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6376DE8B-75C8-4064-9F54-71295E2947E9}" type="datetime1">
              <a:rPr lang="tr-TR" smtClean="0"/>
              <a:pPr/>
              <a:t>8.3.2016</a:t>
            </a:fld>
            <a:endParaRPr lang="tr-TR" smtClean="0"/>
          </a:p>
        </p:txBody>
      </p:sp>
      <p:sp>
        <p:nvSpPr>
          <p:cNvPr id="7174" name="7 Altbilgi Yer Tutucusu"/>
          <p:cNvSpPr>
            <a:spLocks noGrp="1"/>
          </p:cNvSpPr>
          <p:nvPr>
            <p:ph type="ftr" sz="quarter" idx="11"/>
          </p:nvPr>
        </p:nvSpPr>
        <p:spPr bwMode="auto">
          <a:xfrm>
            <a:off x="1835696" y="6400800"/>
            <a:ext cx="4233863" cy="457200"/>
          </a:xfrm>
          <a:noFill/>
          <a:ln>
            <a:miter lim="800000"/>
            <a:headEnd/>
            <a:tailEnd/>
          </a:ln>
        </p:spPr>
        <p:txBody>
          <a:bodyPr vert="horz" wrap="square" lIns="91440" tIns="45720" rIns="91440" bIns="45720" numCol="1" compatLnSpc="1">
            <a:prstTxWarp prst="textNoShape">
              <a:avLst/>
            </a:prstTxWarp>
          </a:bodyPr>
          <a:lstStyle/>
          <a:p>
            <a:r>
              <a:rPr lang="tr-TR" sz="1200" dirty="0" smtClean="0"/>
              <a:t>Hazırlayan: Mustafa </a:t>
            </a:r>
            <a:r>
              <a:rPr lang="tr-TR" sz="1200" dirty="0" smtClean="0"/>
              <a:t>AYDIN</a:t>
            </a:r>
            <a:endParaRPr lang="tr-TR" sz="1200" dirty="0" smtClean="0"/>
          </a:p>
        </p:txBody>
      </p:sp>
      <p:sp>
        <p:nvSpPr>
          <p:cNvPr id="6" name="5 Slayt Numarası Yer Tutucusu"/>
          <p:cNvSpPr>
            <a:spLocks noGrp="1"/>
          </p:cNvSpPr>
          <p:nvPr>
            <p:ph type="sldNum" sz="quarter" idx="12"/>
          </p:nvPr>
        </p:nvSpPr>
        <p:spPr/>
        <p:txBody>
          <a:bodyPr/>
          <a:lstStyle/>
          <a:p>
            <a:pPr>
              <a:defRPr/>
            </a:pPr>
            <a:fld id="{4DEA143D-7771-4EA1-8974-E8684EF9A219}" type="slidenum">
              <a:rPr lang="tr-TR"/>
              <a:pPr>
                <a:defRPr/>
              </a:pPr>
              <a:t>26</a:t>
            </a:fld>
            <a:endParaRPr lang="tr-TR"/>
          </a:p>
        </p:txBody>
      </p:sp>
      <p:sp>
        <p:nvSpPr>
          <p:cNvPr id="7177" name="8 Metin kutusu"/>
          <p:cNvSpPr txBox="1">
            <a:spLocks noChangeArrowheads="1"/>
          </p:cNvSpPr>
          <p:nvPr/>
        </p:nvSpPr>
        <p:spPr bwMode="auto">
          <a:xfrm>
            <a:off x="36513" y="260350"/>
            <a:ext cx="9144000" cy="585788"/>
          </a:xfrm>
          <a:prstGeom prst="rect">
            <a:avLst/>
          </a:prstGeom>
          <a:noFill/>
          <a:ln w="9525">
            <a:noFill/>
            <a:miter lim="800000"/>
            <a:headEnd/>
            <a:tailEnd/>
          </a:ln>
        </p:spPr>
        <p:txBody>
          <a:bodyPr>
            <a:spAutoFit/>
          </a:bodyPr>
          <a:lstStyle/>
          <a:p>
            <a:pPr algn="ctr"/>
            <a:r>
              <a:rPr lang="tr-TR" sz="1400" b="1" i="1" dirty="0">
                <a:solidFill>
                  <a:srgbClr val="336699"/>
                </a:solidFill>
                <a:latin typeface="Calibri" pitchFamily="34" charset="0"/>
                <a:cs typeface="Calibri" pitchFamily="34" charset="0"/>
              </a:rPr>
              <a:t>GEBZE İLÇE MİLLİ EĞİTİM MÜDÜRLÜĞÜ ADAY ÖĞRETMENLERİN </a:t>
            </a:r>
            <a:r>
              <a:rPr lang="tr-TR" sz="1400" b="1" i="1" dirty="0" smtClean="0">
                <a:solidFill>
                  <a:srgbClr val="336699"/>
                </a:solidFill>
                <a:latin typeface="Calibri" pitchFamily="34" charset="0"/>
                <a:cs typeface="Calibri" pitchFamily="34" charset="0"/>
              </a:rPr>
              <a:t>YETİŞTİRME SÜRECİ</a:t>
            </a:r>
            <a:endParaRPr lang="tr-TR" sz="1400" b="1" i="1" dirty="0">
              <a:solidFill>
                <a:srgbClr val="336699"/>
              </a:solidFill>
              <a:latin typeface="Calibri" pitchFamily="34" charset="0"/>
              <a:cs typeface="Calibri" pitchFamily="34" charset="0"/>
            </a:endParaRPr>
          </a:p>
          <a:p>
            <a:pPr algn="ctr"/>
            <a:r>
              <a:rPr lang="tr-TR" b="1" i="1" dirty="0">
                <a:solidFill>
                  <a:srgbClr val="FF0000"/>
                </a:solidFill>
                <a:latin typeface="Calibri" pitchFamily="34" charset="0"/>
                <a:cs typeface="Calibri" pitchFamily="34" charset="0"/>
              </a:rPr>
              <a:t>ADAY ÖĞRETMEN YETİŞTİRME </a:t>
            </a:r>
            <a:r>
              <a:rPr lang="tr-TR" b="1" i="1" dirty="0" smtClean="0">
                <a:solidFill>
                  <a:srgbClr val="FF0000"/>
                </a:solidFill>
                <a:latin typeface="Calibri" pitchFamily="34" charset="0"/>
                <a:cs typeface="Calibri" pitchFamily="34" charset="0"/>
              </a:rPr>
              <a:t>PROGRAMI</a:t>
            </a:r>
            <a:endParaRPr lang="tr-TR" b="1" i="1" dirty="0">
              <a:solidFill>
                <a:srgbClr val="FF0000"/>
              </a:solidFill>
              <a:latin typeface="Calibri" pitchFamily="34" charset="0"/>
              <a:cs typeface="Calibri" pitchFamily="34" charset="0"/>
            </a:endParaRPr>
          </a:p>
        </p:txBody>
      </p:sp>
      <p:graphicFrame>
        <p:nvGraphicFramePr>
          <p:cNvPr id="3" name="Tablo 2"/>
          <p:cNvGraphicFramePr>
            <a:graphicFrameLocks noGrp="1"/>
          </p:cNvGraphicFramePr>
          <p:nvPr>
            <p:extLst>
              <p:ext uri="{D42A27DB-BD31-4B8C-83A1-F6EECF244321}">
                <p14:modId xmlns:p14="http://schemas.microsoft.com/office/powerpoint/2010/main" val="3825214045"/>
              </p:ext>
            </p:extLst>
          </p:nvPr>
        </p:nvGraphicFramePr>
        <p:xfrm>
          <a:off x="146302" y="974726"/>
          <a:ext cx="8890193" cy="6060948"/>
        </p:xfrm>
        <a:graphic>
          <a:graphicData uri="http://schemas.openxmlformats.org/drawingml/2006/table">
            <a:tbl>
              <a:tblPr firstRow="1" firstCol="1" bandRow="1"/>
              <a:tblGrid>
                <a:gridCol w="1806636"/>
                <a:gridCol w="4282328"/>
                <a:gridCol w="2036849"/>
                <a:gridCol w="764380"/>
              </a:tblGrid>
              <a:tr h="1041367">
                <a:tc gridSpan="4">
                  <a:txBody>
                    <a:bodyPr/>
                    <a:lstStyle/>
                    <a:p>
                      <a:pPr algn="ctr">
                        <a:lnSpc>
                          <a:spcPct val="115000"/>
                        </a:lnSpc>
                        <a:spcAft>
                          <a:spcPts val="1200"/>
                        </a:spcAft>
                      </a:pPr>
                      <a:r>
                        <a:rPr lang="tr-TR" sz="2000" b="1" kern="1200" dirty="0">
                          <a:solidFill>
                            <a:srgbClr val="0070C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B. OKUL DIŞI FAALİYETLER </a:t>
                      </a:r>
                      <a:r>
                        <a:rPr lang="tr-TR" sz="2000" kern="1200" dirty="0">
                          <a:solidFill>
                            <a:srgbClr val="0070C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(Eğitim öğretim dönemi haftanın 1 günü)</a:t>
                      </a:r>
                      <a:endParaRPr lang="tr-TR" sz="1600" dirty="0">
                        <a:solidFill>
                          <a:srgbClr val="0070C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1200"/>
                        </a:spcAft>
                      </a:pPr>
                      <a:r>
                        <a:rPr lang="tr-TR" sz="2000" kern="1200" dirty="0">
                          <a:effectLst/>
                          <a:latin typeface="Times New Roman" panose="02020603050405020304" pitchFamily="18" charset="0"/>
                          <a:ea typeface="+mn-ea"/>
                          <a:cs typeface="Times New Roman" panose="02020603050405020304" pitchFamily="18" charset="0"/>
                        </a:rPr>
                        <a:t>(Toplam 15 hafta: haftada 1 gün, günde 6 saat olmak üzere toplam 90 Saat)</a:t>
                      </a:r>
                      <a:endParaRPr lang="tr-TR" sz="1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1200"/>
                        </a:spcAft>
                      </a:pPr>
                      <a:r>
                        <a:rPr lang="tr-TR" sz="1100" b="1" dirty="0">
                          <a:effectLst/>
                          <a:latin typeface="Times New Roman" panose="02020603050405020304" pitchFamily="18" charset="0"/>
                          <a:ea typeface="Times New Roman" panose="02020603050405020304" pitchFamily="18" charset="0"/>
                        </a:rPr>
                        <a:t> </a:t>
                      </a:r>
                      <a:endParaRPr lang="tr-TR" sz="1000" dirty="0">
                        <a:effectLst/>
                        <a:latin typeface="Calibri" panose="020F0502020204030204" pitchFamily="34" charset="0"/>
                        <a:ea typeface="Times New Roman" panose="02020603050405020304" pitchFamily="18" charset="0"/>
                      </a:endParaRPr>
                    </a:p>
                  </a:txBody>
                  <a:tcPr marL="63539" marR="635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r>
              <a:tr h="593013">
                <a:tc>
                  <a:txBody>
                    <a:bodyPr/>
                    <a:lstStyle/>
                    <a:p>
                      <a:pPr algn="ctr">
                        <a:lnSpc>
                          <a:spcPct val="115000"/>
                        </a:lnSpc>
                        <a:spcAft>
                          <a:spcPts val="120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ETKİNLİKLER</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39" marR="635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tabLst>
                          <a:tab pos="1289050" algn="l"/>
                        </a:tabLs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İŞLEYİŞ</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39" marR="635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600" b="1">
                          <a:effectLst/>
                          <a:latin typeface="Times New Roman" panose="02020603050405020304" pitchFamily="18" charset="0"/>
                          <a:ea typeface="Times New Roman" panose="02020603050405020304" pitchFamily="18" charset="0"/>
                          <a:cs typeface="Times New Roman" panose="02020603050405020304" pitchFamily="18" charset="0"/>
                        </a:rPr>
                        <a:t>AÇIKLAMALAR</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39" marR="635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tr-TR" sz="1600" b="1">
                          <a:effectLst/>
                          <a:latin typeface="Times New Roman" panose="02020603050405020304" pitchFamily="18" charset="0"/>
                          <a:ea typeface="Times New Roman" panose="02020603050405020304" pitchFamily="18" charset="0"/>
                          <a:cs typeface="Times New Roman" panose="02020603050405020304" pitchFamily="18" charset="0"/>
                        </a:rPr>
                        <a:t>SÜRE</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1200"/>
                        </a:spcAft>
                      </a:pPr>
                      <a:r>
                        <a:rPr lang="tr-TR" sz="16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39" marR="635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91693">
                <a:tc>
                  <a:txBody>
                    <a:bodyPr/>
                    <a:lstStyle/>
                    <a:p>
                      <a:pPr>
                        <a:lnSpc>
                          <a:spcPct val="115000"/>
                        </a:lnSpc>
                        <a:spcAft>
                          <a:spcPts val="1200"/>
                        </a:spcAft>
                      </a:pPr>
                      <a:r>
                        <a:rPr lang="tr-TR" sz="1600" kern="1200">
                          <a:effectLst/>
                          <a:latin typeface="Times New Roman" panose="02020603050405020304" pitchFamily="18" charset="0"/>
                          <a:ea typeface="Times New Roman" panose="02020603050405020304" pitchFamily="18" charset="0"/>
                          <a:cs typeface="Times New Roman" panose="02020603050405020304" pitchFamily="18" charset="0"/>
                        </a:rPr>
                        <a:t>Şehir Kimliğini Tanıma</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200"/>
                        </a:spcAft>
                      </a:pPr>
                      <a:r>
                        <a:rPr lang="tr-TR" sz="1600" kern="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200"/>
                        </a:spcAft>
                      </a:pPr>
                      <a:r>
                        <a:rPr lang="tr-TR" sz="1600" kern="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39" marR="635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600" kern="1200" dirty="0">
                          <a:effectLst/>
                          <a:latin typeface="Times New Roman" panose="02020603050405020304" pitchFamily="18" charset="0"/>
                          <a:ea typeface="Times New Roman" panose="02020603050405020304" pitchFamily="18" charset="0"/>
                          <a:cs typeface="Times New Roman" panose="02020603050405020304" pitchFamily="18" charset="0"/>
                        </a:rPr>
                        <a:t>Atandığı il ile ilgili maddî, manevi ve sözel-kültürel değerler, demografik özelliklere ilişkin dosya/sunum hazırlar.</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200"/>
                        </a:spcAft>
                      </a:pPr>
                      <a:r>
                        <a:rPr lang="tr-TR" sz="1600" kern="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600" kern="120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Aday </a:t>
                      </a:r>
                      <a:r>
                        <a:rPr lang="tr-TR" sz="1600" kern="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öğretmen yaşadığı şehirdeki müzeler, tarihî eserler, coğrafi mekânlar, ören yerleri, turistlik mekânlar vb. kurum ve alanları tanır, bu mekânların yetkilileriyle eğitim öğretim amaçlı iş birliği imkânlarını araştırır.</a:t>
                      </a:r>
                      <a:endParaRPr lang="tr-TR" sz="16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200"/>
                        </a:spcAft>
                      </a:pPr>
                      <a:r>
                        <a:rPr lang="tr-TR"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Aday </a:t>
                      </a:r>
                      <a:r>
                        <a:rPr lang="tr-TR" sz="1600" dirty="0">
                          <a:effectLst/>
                          <a:latin typeface="Times New Roman" panose="02020603050405020304" pitchFamily="18" charset="0"/>
                          <a:ea typeface="Times New Roman" panose="02020603050405020304" pitchFamily="18" charset="0"/>
                          <a:cs typeface="Times New Roman" panose="02020603050405020304" pitchFamily="18" charset="0"/>
                        </a:rPr>
                        <a:t>öğretmen bu kapsamda yaptığı her tür faaliyetle ilgili ekte yer alan ilgili formu doldurur ve dosyasına koyar.</a:t>
                      </a:r>
                    </a:p>
                    <a:p>
                      <a:pPr>
                        <a:lnSpc>
                          <a:spcPct val="115000"/>
                        </a:lnSpc>
                        <a:spcAft>
                          <a:spcPts val="1200"/>
                        </a:spcAft>
                      </a:pPr>
                      <a:r>
                        <a:rPr lang="tr-TR" sz="16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3539" marR="635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600" kern="1200" dirty="0">
                          <a:effectLst/>
                          <a:latin typeface="Times New Roman" panose="02020603050405020304" pitchFamily="18" charset="0"/>
                          <a:ea typeface="Times New Roman" panose="02020603050405020304" pitchFamily="18" charset="0"/>
                          <a:cs typeface="Times New Roman" panose="02020603050405020304" pitchFamily="18" charset="0"/>
                        </a:rPr>
                        <a:t>Aday öğretmen, adaylık sürecini atandığı şehirden başka bir şehirde geçirecekse benzer faaliyetleri adaylığını geçirdiği şehirde gerçekleştirir</a:t>
                      </a:r>
                      <a:r>
                        <a:rPr lang="tr-TR" sz="1600" kern="120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ancak görev yapacağı yerle ilgili de görev yerine gitmeden önce veya gittikten sonra benzer faaliyetleri yaparak şehrin imkânlarını tanır.</a:t>
                      </a:r>
                      <a:endParaRPr lang="tr-TR" sz="160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39" marR="635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600" kern="1200" dirty="0">
                          <a:effectLst/>
                          <a:latin typeface="Times New Roman" panose="02020603050405020304" pitchFamily="18" charset="0"/>
                          <a:ea typeface="Times New Roman" panose="02020603050405020304" pitchFamily="18" charset="0"/>
                          <a:cs typeface="Times New Roman" panose="02020603050405020304" pitchFamily="18" charset="0"/>
                        </a:rPr>
                        <a:t> 18</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39" marR="635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9" name="Picture 13" descr="C:\Users\Müdür\Desktop\MEBlogo.jpg"/>
          <p:cNvPicPr>
            <a:picLocks noChangeAspect="1" noChangeArrowheads="1"/>
          </p:cNvPicPr>
          <p:nvPr/>
        </p:nvPicPr>
        <p:blipFill rotWithShape="1">
          <a:blip r:embed="rId3" cstate="print"/>
          <a:srcRect l="4564" t="3447" r="-4564" b="-3447"/>
          <a:stretch/>
        </p:blipFill>
        <p:spPr bwMode="auto">
          <a:xfrm>
            <a:off x="360000" y="216000"/>
            <a:ext cx="792163" cy="785812"/>
          </a:xfrm>
          <a:prstGeom prst="rect">
            <a:avLst/>
          </a:prstGeom>
          <a:noFill/>
          <a:ln w="9525">
            <a:noFill/>
            <a:miter lim="800000"/>
            <a:headEnd/>
            <a:tailEnd/>
          </a:ln>
        </p:spPr>
      </p:pic>
    </p:spTree>
    <p:extLst>
      <p:ext uri="{BB962C8B-B14F-4D97-AF65-F5344CB8AC3E}">
        <p14:creationId xmlns:p14="http://schemas.microsoft.com/office/powerpoint/2010/main" val="954054243"/>
      </p:ext>
    </p:extLst>
  </p:cSld>
  <p:clrMapOvr>
    <a:masterClrMapping/>
  </p:clrMapOvr>
  <p:transition>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6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6376DE8B-75C8-4064-9F54-71295E2947E9}" type="datetime1">
              <a:rPr lang="tr-TR" smtClean="0"/>
              <a:pPr/>
              <a:t>8.3.2016</a:t>
            </a:fld>
            <a:endParaRPr lang="tr-TR" smtClean="0"/>
          </a:p>
        </p:txBody>
      </p:sp>
      <p:sp>
        <p:nvSpPr>
          <p:cNvPr id="7174" name="7 Altbilgi Yer Tutucusu"/>
          <p:cNvSpPr>
            <a:spLocks noGrp="1"/>
          </p:cNvSpPr>
          <p:nvPr>
            <p:ph type="ftr" sz="quarter" idx="11"/>
          </p:nvPr>
        </p:nvSpPr>
        <p:spPr bwMode="auto">
          <a:xfrm>
            <a:off x="1835696" y="6400800"/>
            <a:ext cx="4233863" cy="457200"/>
          </a:xfrm>
          <a:noFill/>
          <a:ln>
            <a:miter lim="800000"/>
            <a:headEnd/>
            <a:tailEnd/>
          </a:ln>
        </p:spPr>
        <p:txBody>
          <a:bodyPr vert="horz" wrap="square" lIns="91440" tIns="45720" rIns="91440" bIns="45720" numCol="1" compatLnSpc="1">
            <a:prstTxWarp prst="textNoShape">
              <a:avLst/>
            </a:prstTxWarp>
          </a:bodyPr>
          <a:lstStyle/>
          <a:p>
            <a:r>
              <a:rPr lang="tr-TR" sz="1200" dirty="0" smtClean="0"/>
              <a:t>Hazırlayan: Mustafa </a:t>
            </a:r>
            <a:r>
              <a:rPr lang="tr-TR" sz="1200" dirty="0" smtClean="0"/>
              <a:t>AYDIN</a:t>
            </a:r>
            <a:endParaRPr lang="tr-TR" sz="1200" dirty="0" smtClean="0"/>
          </a:p>
        </p:txBody>
      </p:sp>
      <p:sp>
        <p:nvSpPr>
          <p:cNvPr id="6" name="5 Slayt Numarası Yer Tutucusu"/>
          <p:cNvSpPr>
            <a:spLocks noGrp="1"/>
          </p:cNvSpPr>
          <p:nvPr>
            <p:ph type="sldNum" sz="quarter" idx="12"/>
          </p:nvPr>
        </p:nvSpPr>
        <p:spPr/>
        <p:txBody>
          <a:bodyPr/>
          <a:lstStyle/>
          <a:p>
            <a:pPr>
              <a:defRPr/>
            </a:pPr>
            <a:fld id="{4DEA143D-7771-4EA1-8974-E8684EF9A219}" type="slidenum">
              <a:rPr lang="tr-TR"/>
              <a:pPr>
                <a:defRPr/>
              </a:pPr>
              <a:t>27</a:t>
            </a:fld>
            <a:endParaRPr lang="tr-TR"/>
          </a:p>
        </p:txBody>
      </p:sp>
      <p:sp>
        <p:nvSpPr>
          <p:cNvPr id="7177" name="8 Metin kutusu"/>
          <p:cNvSpPr txBox="1">
            <a:spLocks noChangeArrowheads="1"/>
          </p:cNvSpPr>
          <p:nvPr/>
        </p:nvSpPr>
        <p:spPr bwMode="auto">
          <a:xfrm>
            <a:off x="36513" y="260350"/>
            <a:ext cx="9144000" cy="585788"/>
          </a:xfrm>
          <a:prstGeom prst="rect">
            <a:avLst/>
          </a:prstGeom>
          <a:noFill/>
          <a:ln w="9525">
            <a:noFill/>
            <a:miter lim="800000"/>
            <a:headEnd/>
            <a:tailEnd/>
          </a:ln>
        </p:spPr>
        <p:txBody>
          <a:bodyPr>
            <a:spAutoFit/>
          </a:bodyPr>
          <a:lstStyle/>
          <a:p>
            <a:pPr algn="ctr"/>
            <a:r>
              <a:rPr lang="tr-TR" sz="1400" b="1" i="1" dirty="0">
                <a:solidFill>
                  <a:srgbClr val="336699"/>
                </a:solidFill>
                <a:latin typeface="Calibri" pitchFamily="34" charset="0"/>
                <a:cs typeface="Calibri" pitchFamily="34" charset="0"/>
              </a:rPr>
              <a:t>GEBZE İLÇE MİLLİ EĞİTİM MÜDÜRLÜĞÜ ADAY ÖĞRETMENLERİN </a:t>
            </a:r>
            <a:r>
              <a:rPr lang="tr-TR" sz="1400" b="1" i="1" dirty="0" smtClean="0">
                <a:solidFill>
                  <a:srgbClr val="336699"/>
                </a:solidFill>
                <a:latin typeface="Calibri" pitchFamily="34" charset="0"/>
                <a:cs typeface="Calibri" pitchFamily="34" charset="0"/>
              </a:rPr>
              <a:t>YETİŞTİRME SÜRECİ</a:t>
            </a:r>
            <a:endParaRPr lang="tr-TR" sz="1400" b="1" i="1" dirty="0">
              <a:solidFill>
                <a:srgbClr val="336699"/>
              </a:solidFill>
              <a:latin typeface="Calibri" pitchFamily="34" charset="0"/>
              <a:cs typeface="Calibri" pitchFamily="34" charset="0"/>
            </a:endParaRPr>
          </a:p>
          <a:p>
            <a:pPr algn="ctr"/>
            <a:r>
              <a:rPr lang="tr-TR" b="1" i="1" dirty="0">
                <a:solidFill>
                  <a:srgbClr val="FF0000"/>
                </a:solidFill>
                <a:latin typeface="Calibri" pitchFamily="34" charset="0"/>
                <a:cs typeface="Calibri" pitchFamily="34" charset="0"/>
              </a:rPr>
              <a:t>ADAY ÖĞRETMEN YETİŞTİRME </a:t>
            </a:r>
            <a:r>
              <a:rPr lang="tr-TR" b="1" i="1" dirty="0" smtClean="0">
                <a:solidFill>
                  <a:srgbClr val="FF0000"/>
                </a:solidFill>
                <a:latin typeface="Calibri" pitchFamily="34" charset="0"/>
                <a:cs typeface="Calibri" pitchFamily="34" charset="0"/>
              </a:rPr>
              <a:t>PROGRAMI</a:t>
            </a:r>
            <a:endParaRPr lang="tr-TR" b="1" i="1" dirty="0">
              <a:solidFill>
                <a:srgbClr val="FF0000"/>
              </a:solidFill>
              <a:latin typeface="Calibri" pitchFamily="34" charset="0"/>
              <a:cs typeface="Calibri" pitchFamily="34" charset="0"/>
            </a:endParaRPr>
          </a:p>
        </p:txBody>
      </p:sp>
      <p:graphicFrame>
        <p:nvGraphicFramePr>
          <p:cNvPr id="2" name="Tablo 1"/>
          <p:cNvGraphicFramePr>
            <a:graphicFrameLocks noGrp="1"/>
          </p:cNvGraphicFramePr>
          <p:nvPr>
            <p:extLst>
              <p:ext uri="{D42A27DB-BD31-4B8C-83A1-F6EECF244321}">
                <p14:modId xmlns:p14="http://schemas.microsoft.com/office/powerpoint/2010/main" val="1856523245"/>
              </p:ext>
            </p:extLst>
          </p:nvPr>
        </p:nvGraphicFramePr>
        <p:xfrm>
          <a:off x="146304" y="1052736"/>
          <a:ext cx="8997695" cy="5664454"/>
        </p:xfrm>
        <a:graphic>
          <a:graphicData uri="http://schemas.openxmlformats.org/drawingml/2006/table">
            <a:tbl>
              <a:tblPr firstRow="1" firstCol="1" bandRow="1"/>
              <a:tblGrid>
                <a:gridCol w="1828481"/>
                <a:gridCol w="4334111"/>
                <a:gridCol w="2061480"/>
                <a:gridCol w="773623"/>
              </a:tblGrid>
              <a:tr h="2985509">
                <a:tc>
                  <a:txBody>
                    <a:bodyPr/>
                    <a:lstStyle/>
                    <a:p>
                      <a:pPr>
                        <a:lnSpc>
                          <a:spcPct val="115000"/>
                        </a:lnSpc>
                        <a:spcAft>
                          <a:spcPts val="1200"/>
                        </a:spcAft>
                      </a:pPr>
                      <a:r>
                        <a:rPr lang="tr-TR" sz="1800" kern="1200">
                          <a:effectLst/>
                          <a:latin typeface="Times New Roman" panose="02020603050405020304" pitchFamily="18" charset="0"/>
                          <a:ea typeface="Times New Roman" panose="02020603050405020304" pitchFamily="18" charset="0"/>
                          <a:cs typeface="Times New Roman" panose="02020603050405020304" pitchFamily="18" charset="0"/>
                        </a:rPr>
                        <a:t>Kurumsal İşleyiş</a:t>
                      </a:r>
                      <a:endParaRPr lang="tr-TR" sz="18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200"/>
                        </a:spcAft>
                      </a:pPr>
                      <a:r>
                        <a:rPr lang="tr-TR" sz="1800" kern="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8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200"/>
                        </a:spcAft>
                      </a:pPr>
                      <a:r>
                        <a:rPr lang="tr-TR" sz="1800" kern="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2000" kern="1200" dirty="0">
                          <a:effectLst/>
                          <a:latin typeface="Times New Roman" panose="02020603050405020304" pitchFamily="18" charset="0"/>
                          <a:ea typeface="Times New Roman" panose="02020603050405020304" pitchFamily="18" charset="0"/>
                          <a:cs typeface="Times New Roman" panose="02020603050405020304" pitchFamily="18" charset="0"/>
                        </a:rPr>
                        <a:t>Valilik, kaymakamlık, belediye başkanlığı, il/ilçe millî eğitim müdürlüğü gibi kurumların işleyişi hakkında bilgi edinir. Mümkün olan durumlarda mülki ve idari amirlerle tanışır ve tecrübelerinden istifade eder.</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200"/>
                        </a:spcAft>
                      </a:pPr>
                      <a:r>
                        <a:rPr lang="tr-TR" sz="1800" kern="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2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800" kern="1200">
                          <a:effectLst/>
                          <a:latin typeface="Times New Roman" panose="02020603050405020304" pitchFamily="18" charset="0"/>
                          <a:ea typeface="Times New Roman" panose="02020603050405020304" pitchFamily="18" charset="0"/>
                          <a:cs typeface="Times New Roman" panose="02020603050405020304" pitchFamily="18" charset="0"/>
                        </a:rPr>
                        <a:t>Bu faaliyetler il/ilçe milli eğitim müdürlüklerinin koordinasyonunda grup faaliyetleri olarak yürütülecektir. </a:t>
                      </a:r>
                      <a:endParaRPr lang="tr-T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800" kern="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200"/>
                        </a:spcAft>
                      </a:pPr>
                      <a:r>
                        <a:rPr lang="tr-TR" sz="2400" b="1" kern="1200" dirty="0">
                          <a:effectLst/>
                          <a:latin typeface="Times New Roman" panose="02020603050405020304" pitchFamily="18" charset="0"/>
                          <a:ea typeface="Times New Roman" panose="02020603050405020304" pitchFamily="18" charset="0"/>
                          <a:cs typeface="Times New Roman" panose="02020603050405020304" pitchFamily="18" charset="0"/>
                        </a:rPr>
                        <a:t>18</a:t>
                      </a:r>
                      <a:endParaRPr lang="tr-TR"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2555">
                <a:tc>
                  <a:txBody>
                    <a:bodyPr/>
                    <a:lstStyle/>
                    <a:p>
                      <a:pPr>
                        <a:lnSpc>
                          <a:spcPct val="115000"/>
                        </a:lnSpc>
                        <a:spcAft>
                          <a:spcPts val="1200"/>
                        </a:spcAft>
                      </a:pPr>
                      <a:r>
                        <a:rPr lang="tr-TR" sz="1800" b="1" kern="1200" dirty="0" err="1">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Yanıbaşımızdaki</a:t>
                      </a:r>
                      <a:r>
                        <a:rPr lang="tr-TR" sz="1800" b="1" kern="120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Okul</a:t>
                      </a:r>
                      <a:endParaRPr lang="tr-TR" sz="1800" b="1"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200"/>
                        </a:spcAft>
                      </a:pPr>
                      <a:r>
                        <a:rPr lang="tr-TR" sz="1800" b="1" kern="120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800" b="1"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800" b="1" kern="120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İl veya ilçesinde bulunan rehberlik ve araştırma merkezleri (RAM), bilim ve sanat merkezleri (BİLSEM),  halk eğitim merkezleri (HEM)  gibi farklı eğitim kurumları ve okul türlerinde gözlem yapar ve işleyiş farklılıkları hakkında bilgi sahibi olur.</a:t>
                      </a:r>
                      <a:endParaRPr lang="tr-TR" sz="1800" b="1"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200"/>
                        </a:spcAft>
                      </a:pPr>
                      <a:r>
                        <a:rPr lang="tr-TR" sz="1800" b="1" kern="120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800" b="1"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800" b="1" kern="120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Bu faaliyetler il/ilçe milli eğitim müdürlüklerinin koordinasyonunda grup faaliyetleri olarak yürütülecektir.</a:t>
                      </a:r>
                      <a:endParaRPr lang="tr-TR" sz="1800" b="1"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800" kern="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200"/>
                        </a:spcAft>
                      </a:pPr>
                      <a:r>
                        <a:rPr lang="tr-TR" sz="1800" kern="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200"/>
                        </a:spcAft>
                      </a:pPr>
                      <a:r>
                        <a:rPr lang="tr-TR" sz="2400" b="1" kern="120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18</a:t>
                      </a:r>
                      <a:endParaRPr lang="tr-TR" sz="2400" b="1"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8" name="Picture 13" descr="C:\Users\Müdür\Desktop\MEBlogo.jpg"/>
          <p:cNvPicPr>
            <a:picLocks noChangeAspect="1" noChangeArrowheads="1"/>
          </p:cNvPicPr>
          <p:nvPr/>
        </p:nvPicPr>
        <p:blipFill rotWithShape="1">
          <a:blip r:embed="rId3" cstate="print"/>
          <a:srcRect l="4564" t="3447" r="-4564" b="-3447"/>
          <a:stretch/>
        </p:blipFill>
        <p:spPr bwMode="auto">
          <a:xfrm>
            <a:off x="360000" y="216000"/>
            <a:ext cx="792163" cy="785812"/>
          </a:xfrm>
          <a:prstGeom prst="rect">
            <a:avLst/>
          </a:prstGeom>
          <a:noFill/>
          <a:ln w="9525">
            <a:noFill/>
            <a:miter lim="800000"/>
            <a:headEnd/>
            <a:tailEnd/>
          </a:ln>
        </p:spPr>
      </p:pic>
    </p:spTree>
    <p:extLst>
      <p:ext uri="{BB962C8B-B14F-4D97-AF65-F5344CB8AC3E}">
        <p14:creationId xmlns:p14="http://schemas.microsoft.com/office/powerpoint/2010/main" val="2286764548"/>
      </p:ext>
    </p:extLst>
  </p:cSld>
  <p:clrMapOvr>
    <a:masterClrMapping/>
  </p:clrMapOvr>
  <p:transition>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6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6376DE8B-75C8-4064-9F54-71295E2947E9}" type="datetime1">
              <a:rPr lang="tr-TR" smtClean="0"/>
              <a:pPr/>
              <a:t>8.3.2016</a:t>
            </a:fld>
            <a:endParaRPr lang="tr-TR" smtClean="0"/>
          </a:p>
        </p:txBody>
      </p:sp>
      <p:sp>
        <p:nvSpPr>
          <p:cNvPr id="7174" name="7 Altbilgi Yer Tutucusu"/>
          <p:cNvSpPr>
            <a:spLocks noGrp="1"/>
          </p:cNvSpPr>
          <p:nvPr>
            <p:ph type="ftr" sz="quarter" idx="11"/>
          </p:nvPr>
        </p:nvSpPr>
        <p:spPr bwMode="auto">
          <a:xfrm>
            <a:off x="1835696" y="6400800"/>
            <a:ext cx="4233863" cy="457200"/>
          </a:xfrm>
          <a:noFill/>
          <a:ln>
            <a:miter lim="800000"/>
            <a:headEnd/>
            <a:tailEnd/>
          </a:ln>
        </p:spPr>
        <p:txBody>
          <a:bodyPr vert="horz" wrap="square" lIns="91440" tIns="45720" rIns="91440" bIns="45720" numCol="1" compatLnSpc="1">
            <a:prstTxWarp prst="textNoShape">
              <a:avLst/>
            </a:prstTxWarp>
          </a:bodyPr>
          <a:lstStyle/>
          <a:p>
            <a:r>
              <a:rPr lang="tr-TR" sz="1200" dirty="0" smtClean="0"/>
              <a:t>Hazırlayan: Mustafa </a:t>
            </a:r>
            <a:r>
              <a:rPr lang="tr-TR" sz="1200" dirty="0" smtClean="0"/>
              <a:t>AYDIN</a:t>
            </a:r>
            <a:endParaRPr lang="tr-TR" sz="1200" dirty="0" smtClean="0"/>
          </a:p>
        </p:txBody>
      </p:sp>
      <p:sp>
        <p:nvSpPr>
          <p:cNvPr id="6" name="5 Slayt Numarası Yer Tutucusu"/>
          <p:cNvSpPr>
            <a:spLocks noGrp="1"/>
          </p:cNvSpPr>
          <p:nvPr>
            <p:ph type="sldNum" sz="quarter" idx="12"/>
          </p:nvPr>
        </p:nvSpPr>
        <p:spPr/>
        <p:txBody>
          <a:bodyPr/>
          <a:lstStyle/>
          <a:p>
            <a:pPr>
              <a:defRPr/>
            </a:pPr>
            <a:fld id="{4DEA143D-7771-4EA1-8974-E8684EF9A219}" type="slidenum">
              <a:rPr lang="tr-TR"/>
              <a:pPr>
                <a:defRPr/>
              </a:pPr>
              <a:t>28</a:t>
            </a:fld>
            <a:endParaRPr lang="tr-TR"/>
          </a:p>
        </p:txBody>
      </p:sp>
      <p:sp>
        <p:nvSpPr>
          <p:cNvPr id="7177" name="8 Metin kutusu"/>
          <p:cNvSpPr txBox="1">
            <a:spLocks noChangeArrowheads="1"/>
          </p:cNvSpPr>
          <p:nvPr/>
        </p:nvSpPr>
        <p:spPr bwMode="auto">
          <a:xfrm>
            <a:off x="36513" y="260350"/>
            <a:ext cx="9144000" cy="585788"/>
          </a:xfrm>
          <a:prstGeom prst="rect">
            <a:avLst/>
          </a:prstGeom>
          <a:noFill/>
          <a:ln w="9525">
            <a:noFill/>
            <a:miter lim="800000"/>
            <a:headEnd/>
            <a:tailEnd/>
          </a:ln>
        </p:spPr>
        <p:txBody>
          <a:bodyPr>
            <a:spAutoFit/>
          </a:bodyPr>
          <a:lstStyle/>
          <a:p>
            <a:pPr algn="ctr"/>
            <a:r>
              <a:rPr lang="tr-TR" sz="1400" b="1" i="1" dirty="0">
                <a:solidFill>
                  <a:srgbClr val="336699"/>
                </a:solidFill>
                <a:latin typeface="Calibri" pitchFamily="34" charset="0"/>
                <a:cs typeface="Calibri" pitchFamily="34" charset="0"/>
              </a:rPr>
              <a:t>GEBZE İLÇE MİLLİ EĞİTİM MÜDÜRLÜĞÜ ADAY ÖĞRETMENLERİN </a:t>
            </a:r>
            <a:r>
              <a:rPr lang="tr-TR" sz="1400" b="1" i="1" dirty="0" smtClean="0">
                <a:solidFill>
                  <a:srgbClr val="336699"/>
                </a:solidFill>
                <a:latin typeface="Calibri" pitchFamily="34" charset="0"/>
                <a:cs typeface="Calibri" pitchFamily="34" charset="0"/>
              </a:rPr>
              <a:t>YETİŞTİRME SÜRECİ</a:t>
            </a:r>
            <a:endParaRPr lang="tr-TR" sz="1400" b="1" i="1" dirty="0">
              <a:solidFill>
                <a:srgbClr val="336699"/>
              </a:solidFill>
              <a:latin typeface="Calibri" pitchFamily="34" charset="0"/>
              <a:cs typeface="Calibri" pitchFamily="34" charset="0"/>
            </a:endParaRPr>
          </a:p>
          <a:p>
            <a:pPr algn="ctr"/>
            <a:r>
              <a:rPr lang="tr-TR" b="1" i="1" dirty="0">
                <a:solidFill>
                  <a:srgbClr val="FF0000"/>
                </a:solidFill>
                <a:latin typeface="Calibri" pitchFamily="34" charset="0"/>
                <a:cs typeface="Calibri" pitchFamily="34" charset="0"/>
              </a:rPr>
              <a:t>ADAY ÖĞRETMEN YETİŞTİRME </a:t>
            </a:r>
            <a:r>
              <a:rPr lang="tr-TR" b="1" i="1" dirty="0" smtClean="0">
                <a:solidFill>
                  <a:srgbClr val="FF0000"/>
                </a:solidFill>
                <a:latin typeface="Calibri" pitchFamily="34" charset="0"/>
                <a:cs typeface="Calibri" pitchFamily="34" charset="0"/>
              </a:rPr>
              <a:t>PROGRAMI</a:t>
            </a:r>
            <a:endParaRPr lang="tr-TR" b="1" i="1" dirty="0">
              <a:solidFill>
                <a:srgbClr val="FF0000"/>
              </a:solidFill>
              <a:latin typeface="Calibri" pitchFamily="34" charset="0"/>
              <a:cs typeface="Calibri" pitchFamily="34" charset="0"/>
            </a:endParaRPr>
          </a:p>
        </p:txBody>
      </p:sp>
      <p:graphicFrame>
        <p:nvGraphicFramePr>
          <p:cNvPr id="2" name="Tablo 1"/>
          <p:cNvGraphicFramePr>
            <a:graphicFrameLocks noGrp="1"/>
          </p:cNvGraphicFramePr>
          <p:nvPr>
            <p:extLst>
              <p:ext uri="{D42A27DB-BD31-4B8C-83A1-F6EECF244321}">
                <p14:modId xmlns:p14="http://schemas.microsoft.com/office/powerpoint/2010/main" val="3330827222"/>
              </p:ext>
            </p:extLst>
          </p:nvPr>
        </p:nvGraphicFramePr>
        <p:xfrm>
          <a:off x="107504" y="974725"/>
          <a:ext cx="8997695" cy="6067806"/>
        </p:xfrm>
        <a:graphic>
          <a:graphicData uri="http://schemas.openxmlformats.org/drawingml/2006/table">
            <a:tbl>
              <a:tblPr firstRow="1" firstCol="1" bandRow="1"/>
              <a:tblGrid>
                <a:gridCol w="1828481"/>
                <a:gridCol w="4334111"/>
                <a:gridCol w="2367560"/>
                <a:gridCol w="467543"/>
              </a:tblGrid>
              <a:tr h="2900617">
                <a:tc>
                  <a:txBody>
                    <a:bodyPr/>
                    <a:lstStyle/>
                    <a:p>
                      <a:pPr>
                        <a:lnSpc>
                          <a:spcPct val="115000"/>
                        </a:lnSpc>
                        <a:spcAft>
                          <a:spcPts val="1200"/>
                        </a:spcAft>
                      </a:pPr>
                      <a:endParaRPr lang="tr-TR" sz="2400" b="1" kern="1200" dirty="0" smtClean="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200"/>
                        </a:spcAft>
                      </a:pPr>
                      <a:endParaRPr lang="tr-TR" sz="2400" b="1" kern="1200" dirty="0" smtClean="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200"/>
                        </a:spcAft>
                      </a:pPr>
                      <a:r>
                        <a:rPr lang="tr-TR" sz="2400" b="1" kern="1200" dirty="0" smtClean="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Tecrübeyle </a:t>
                      </a:r>
                      <a:r>
                        <a:rPr lang="tr-TR" sz="2400" b="1" kern="1200"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Buluşma</a:t>
                      </a:r>
                      <a:endParaRPr lang="tr-TR" sz="2400" b="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200"/>
                        </a:spcAft>
                      </a:pPr>
                      <a:r>
                        <a:rPr lang="tr-TR" sz="2400" b="1" kern="1200"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2400" b="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3200" b="1" kern="1200"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Emekli öğretmenler ve eğitime gönül vermiş şahıslarla bir araya gelerek tecrübelerinden istifade eder.</a:t>
                      </a:r>
                      <a:endParaRPr lang="tr-TR" sz="3200" b="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200"/>
                        </a:spcAft>
                      </a:pPr>
                      <a:r>
                        <a:rPr lang="tr-TR" sz="2400" b="1" kern="1200"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2400" b="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2400" b="1" kern="1200"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Bu faaliyetler il/ilçe milli eğitim müdürlüklerinin koordinasyonunda grup faaliyetleri olarak yürütülecektir.</a:t>
                      </a:r>
                      <a:endParaRPr lang="tr-TR" sz="2400" b="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2400" b="1" kern="1200"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2400" b="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200"/>
                        </a:spcAft>
                      </a:pPr>
                      <a:r>
                        <a:rPr lang="tr-TR" sz="2400" b="1" kern="1200"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tr-TR" sz="2400" b="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5908">
                <a:tc>
                  <a:txBody>
                    <a:bodyPr/>
                    <a:lstStyle/>
                    <a:p>
                      <a:pPr algn="ctr">
                        <a:lnSpc>
                          <a:spcPct val="115000"/>
                        </a:lnSpc>
                        <a:spcAft>
                          <a:spcPts val="1200"/>
                        </a:spcAft>
                      </a:pPr>
                      <a:r>
                        <a:rPr lang="tr-TR" sz="2400" kern="1200" dirty="0">
                          <a:effectLst/>
                          <a:latin typeface="Times New Roman" panose="02020603050405020304" pitchFamily="18" charset="0"/>
                          <a:ea typeface="Times New Roman" panose="02020603050405020304" pitchFamily="18" charset="0"/>
                          <a:cs typeface="Times New Roman" panose="02020603050405020304" pitchFamily="18" charset="0"/>
                        </a:rPr>
                        <a:t>Gönüllülük ve Girişimcilik Çalışmaları</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7155">
                        <a:lnSpc>
                          <a:spcPct val="115000"/>
                        </a:lnSpc>
                        <a:spcAft>
                          <a:spcPts val="1200"/>
                        </a:spcAft>
                        <a:tabLst>
                          <a:tab pos="2413635" algn="l"/>
                        </a:tabLst>
                      </a:pPr>
                      <a:r>
                        <a:rPr lang="tr-TR" sz="2400" kern="1200" dirty="0">
                          <a:effectLst/>
                          <a:latin typeface="Times New Roman" panose="02020603050405020304" pitchFamily="18" charset="0"/>
                          <a:ea typeface="Times New Roman" panose="02020603050405020304" pitchFamily="18" charset="0"/>
                          <a:cs typeface="Times New Roman" panose="02020603050405020304" pitchFamily="18" charset="0"/>
                        </a:rPr>
                        <a:t>Topluma hizmet uygulamaları çerçevesinde çevresindeki gönüllü kuruluşları tanır ve gönüllü çalışmalarda görev alır.</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200"/>
                        </a:spcAft>
                        <a:tabLst>
                          <a:tab pos="2413635" algn="l"/>
                        </a:tabLst>
                      </a:pPr>
                      <a:r>
                        <a:rPr lang="tr-TR"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2400" kern="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2400" kern="1200" dirty="0">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8" name="Picture 13" descr="C:\Users\Müdür\Desktop\MEBlogo.jpg"/>
          <p:cNvPicPr>
            <a:picLocks noChangeAspect="1" noChangeArrowheads="1"/>
          </p:cNvPicPr>
          <p:nvPr/>
        </p:nvPicPr>
        <p:blipFill rotWithShape="1">
          <a:blip r:embed="rId3" cstate="print"/>
          <a:srcRect l="4564" t="3447" r="-4564" b="-3447"/>
          <a:stretch/>
        </p:blipFill>
        <p:spPr bwMode="auto">
          <a:xfrm>
            <a:off x="360000" y="216000"/>
            <a:ext cx="792163" cy="785812"/>
          </a:xfrm>
          <a:prstGeom prst="rect">
            <a:avLst/>
          </a:prstGeom>
          <a:noFill/>
          <a:ln w="9525">
            <a:noFill/>
            <a:miter lim="800000"/>
            <a:headEnd/>
            <a:tailEnd/>
          </a:ln>
        </p:spPr>
      </p:pic>
    </p:spTree>
    <p:extLst>
      <p:ext uri="{BB962C8B-B14F-4D97-AF65-F5344CB8AC3E}">
        <p14:creationId xmlns:p14="http://schemas.microsoft.com/office/powerpoint/2010/main" val="2228614365"/>
      </p:ext>
    </p:extLst>
  </p:cSld>
  <p:clrMapOvr>
    <a:masterClrMapping/>
  </p:clrMapOvr>
  <p:transition>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6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6376DE8B-75C8-4064-9F54-71295E2947E9}" type="datetime1">
              <a:rPr lang="tr-TR" smtClean="0"/>
              <a:pPr/>
              <a:t>8.3.2016</a:t>
            </a:fld>
            <a:endParaRPr lang="tr-TR" smtClean="0"/>
          </a:p>
        </p:txBody>
      </p:sp>
      <p:sp>
        <p:nvSpPr>
          <p:cNvPr id="7174" name="7 Altbilgi Yer Tutucusu"/>
          <p:cNvSpPr>
            <a:spLocks noGrp="1"/>
          </p:cNvSpPr>
          <p:nvPr>
            <p:ph type="ftr" sz="quarter" idx="11"/>
          </p:nvPr>
        </p:nvSpPr>
        <p:spPr bwMode="auto">
          <a:xfrm>
            <a:off x="1835696" y="6400800"/>
            <a:ext cx="4233863" cy="457200"/>
          </a:xfrm>
          <a:noFill/>
          <a:ln>
            <a:miter lim="800000"/>
            <a:headEnd/>
            <a:tailEnd/>
          </a:ln>
        </p:spPr>
        <p:txBody>
          <a:bodyPr vert="horz" wrap="square" lIns="91440" tIns="45720" rIns="91440" bIns="45720" numCol="1" compatLnSpc="1">
            <a:prstTxWarp prst="textNoShape">
              <a:avLst/>
            </a:prstTxWarp>
          </a:bodyPr>
          <a:lstStyle/>
          <a:p>
            <a:r>
              <a:rPr lang="tr-TR" sz="1200" dirty="0" smtClean="0"/>
              <a:t>Hazırlayan: Mustafa </a:t>
            </a:r>
            <a:r>
              <a:rPr lang="tr-TR" sz="1200" dirty="0" smtClean="0"/>
              <a:t>AYDIN</a:t>
            </a:r>
            <a:endParaRPr lang="tr-TR" sz="1200" dirty="0" smtClean="0"/>
          </a:p>
        </p:txBody>
      </p:sp>
      <p:sp>
        <p:nvSpPr>
          <p:cNvPr id="6" name="5 Slayt Numarası Yer Tutucusu"/>
          <p:cNvSpPr>
            <a:spLocks noGrp="1"/>
          </p:cNvSpPr>
          <p:nvPr>
            <p:ph type="sldNum" sz="quarter" idx="12"/>
          </p:nvPr>
        </p:nvSpPr>
        <p:spPr/>
        <p:txBody>
          <a:bodyPr/>
          <a:lstStyle/>
          <a:p>
            <a:pPr>
              <a:defRPr/>
            </a:pPr>
            <a:fld id="{4DEA143D-7771-4EA1-8974-E8684EF9A219}" type="slidenum">
              <a:rPr lang="tr-TR"/>
              <a:pPr>
                <a:defRPr/>
              </a:pPr>
              <a:t>29</a:t>
            </a:fld>
            <a:endParaRPr lang="tr-TR"/>
          </a:p>
        </p:txBody>
      </p:sp>
      <p:sp>
        <p:nvSpPr>
          <p:cNvPr id="7177" name="8 Metin kutusu"/>
          <p:cNvSpPr txBox="1">
            <a:spLocks noChangeArrowheads="1"/>
          </p:cNvSpPr>
          <p:nvPr/>
        </p:nvSpPr>
        <p:spPr bwMode="auto">
          <a:xfrm>
            <a:off x="36513" y="260350"/>
            <a:ext cx="9144000" cy="585788"/>
          </a:xfrm>
          <a:prstGeom prst="rect">
            <a:avLst/>
          </a:prstGeom>
          <a:noFill/>
          <a:ln w="9525">
            <a:noFill/>
            <a:miter lim="800000"/>
            <a:headEnd/>
            <a:tailEnd/>
          </a:ln>
        </p:spPr>
        <p:txBody>
          <a:bodyPr>
            <a:spAutoFit/>
          </a:bodyPr>
          <a:lstStyle/>
          <a:p>
            <a:pPr algn="ctr"/>
            <a:r>
              <a:rPr lang="tr-TR" sz="1400" b="1" i="1" dirty="0">
                <a:solidFill>
                  <a:srgbClr val="336699"/>
                </a:solidFill>
                <a:latin typeface="Calibri" pitchFamily="34" charset="0"/>
                <a:cs typeface="Calibri" pitchFamily="34" charset="0"/>
              </a:rPr>
              <a:t>GEBZE İLÇE MİLLİ EĞİTİM MÜDÜRLÜĞÜ ADAY ÖĞRETMENLERİN </a:t>
            </a:r>
            <a:r>
              <a:rPr lang="tr-TR" sz="1400" b="1" i="1" dirty="0" smtClean="0">
                <a:solidFill>
                  <a:srgbClr val="336699"/>
                </a:solidFill>
                <a:latin typeface="Calibri" pitchFamily="34" charset="0"/>
                <a:cs typeface="Calibri" pitchFamily="34" charset="0"/>
              </a:rPr>
              <a:t>YETİŞTİRME SÜRECİ</a:t>
            </a:r>
            <a:endParaRPr lang="tr-TR" sz="1400" b="1" i="1" dirty="0">
              <a:solidFill>
                <a:srgbClr val="336699"/>
              </a:solidFill>
              <a:latin typeface="Calibri" pitchFamily="34" charset="0"/>
              <a:cs typeface="Calibri" pitchFamily="34" charset="0"/>
            </a:endParaRPr>
          </a:p>
          <a:p>
            <a:pPr algn="ctr"/>
            <a:r>
              <a:rPr lang="tr-TR" b="1" i="1" dirty="0">
                <a:solidFill>
                  <a:srgbClr val="FF0000"/>
                </a:solidFill>
                <a:latin typeface="Calibri" pitchFamily="34" charset="0"/>
                <a:cs typeface="Calibri" pitchFamily="34" charset="0"/>
              </a:rPr>
              <a:t>ADAY ÖĞRETMEN YETİŞTİRME </a:t>
            </a:r>
            <a:r>
              <a:rPr lang="tr-TR" b="1" i="1" dirty="0" smtClean="0">
                <a:solidFill>
                  <a:srgbClr val="FF0000"/>
                </a:solidFill>
                <a:latin typeface="Calibri" pitchFamily="34" charset="0"/>
                <a:cs typeface="Calibri" pitchFamily="34" charset="0"/>
              </a:rPr>
              <a:t>PROGRAMI</a:t>
            </a:r>
            <a:endParaRPr lang="tr-TR" b="1" i="1" dirty="0">
              <a:solidFill>
                <a:srgbClr val="FF0000"/>
              </a:solidFill>
              <a:latin typeface="Calibri" pitchFamily="34" charset="0"/>
              <a:cs typeface="Calibri" pitchFamily="34" charset="0"/>
            </a:endParaRPr>
          </a:p>
        </p:txBody>
      </p:sp>
      <p:graphicFrame>
        <p:nvGraphicFramePr>
          <p:cNvPr id="2" name="Tablo 1"/>
          <p:cNvGraphicFramePr>
            <a:graphicFrameLocks noGrp="1"/>
          </p:cNvGraphicFramePr>
          <p:nvPr>
            <p:extLst>
              <p:ext uri="{D42A27DB-BD31-4B8C-83A1-F6EECF244321}">
                <p14:modId xmlns:p14="http://schemas.microsoft.com/office/powerpoint/2010/main" val="1551262594"/>
              </p:ext>
            </p:extLst>
          </p:nvPr>
        </p:nvGraphicFramePr>
        <p:xfrm>
          <a:off x="146304" y="974725"/>
          <a:ext cx="8890191" cy="5318570"/>
        </p:xfrm>
        <a:graphic>
          <a:graphicData uri="http://schemas.openxmlformats.org/drawingml/2006/table">
            <a:tbl>
              <a:tblPr firstRow="1" firstCol="1" bandRow="1"/>
              <a:tblGrid>
                <a:gridCol w="1806635"/>
                <a:gridCol w="5355365"/>
                <a:gridCol w="963812"/>
                <a:gridCol w="764379"/>
              </a:tblGrid>
              <a:tr h="5235575">
                <a:tc>
                  <a:txBody>
                    <a:bodyPr/>
                    <a:lstStyle/>
                    <a:p>
                      <a:pPr>
                        <a:lnSpc>
                          <a:spcPct val="115000"/>
                        </a:lnSpc>
                        <a:spcAft>
                          <a:spcPts val="1200"/>
                        </a:spcAft>
                      </a:pPr>
                      <a:endParaRPr lang="tr-TR" sz="2000" kern="12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200"/>
                        </a:spcAft>
                      </a:pPr>
                      <a:endParaRPr lang="tr-TR" sz="2000" kern="12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200"/>
                        </a:spcAft>
                      </a:pPr>
                      <a:r>
                        <a:rPr lang="tr-TR" sz="2800" kern="1200" dirty="0" smtClean="0">
                          <a:effectLst/>
                          <a:latin typeface="Times New Roman" panose="02020603050405020304" pitchFamily="18" charset="0"/>
                          <a:ea typeface="Times New Roman" panose="02020603050405020304" pitchFamily="18" charset="0"/>
                          <a:cs typeface="Times New Roman" panose="02020603050405020304" pitchFamily="18" charset="0"/>
                        </a:rPr>
                        <a:t>Mesleki </a:t>
                      </a:r>
                      <a:r>
                        <a:rPr lang="tr-TR" sz="2800" kern="1200" dirty="0">
                          <a:effectLst/>
                          <a:latin typeface="Times New Roman" panose="02020603050405020304" pitchFamily="18" charset="0"/>
                          <a:ea typeface="Times New Roman" panose="02020603050405020304" pitchFamily="18" charset="0"/>
                          <a:cs typeface="Times New Roman" panose="02020603050405020304" pitchFamily="18" charset="0"/>
                        </a:rPr>
                        <a:t>Gelişim ve Kariyer</a:t>
                      </a:r>
                      <a:endParaRPr lang="tr-TR"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200"/>
                        </a:spcAft>
                      </a:pPr>
                      <a:r>
                        <a:rPr lang="tr-TR" sz="2000" kern="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1200"/>
                        </a:spcAft>
                        <a:tabLst>
                          <a:tab pos="292100" algn="l"/>
                        </a:tabLst>
                      </a:pPr>
                      <a:r>
                        <a:rPr lang="tr-TR" sz="2400" kern="1200" dirty="0">
                          <a:effectLst/>
                          <a:latin typeface="Times New Roman" panose="02020603050405020304" pitchFamily="18" charset="0"/>
                          <a:ea typeface="Times New Roman" panose="02020603050405020304" pitchFamily="18" charset="0"/>
                          <a:cs typeface="Times New Roman" panose="02020603050405020304" pitchFamily="18" charset="0"/>
                        </a:rPr>
                        <a:t>Üniversiteler, alanıyla ilgili kuruluşlar, halk eğitim merkezleri, özel kurumlar ve STK'ların mesleki, sosyal ve kişisel gelişimine katkı sağlayacak imkânlarını tanır.</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115000"/>
                        </a:lnSpc>
                        <a:spcAft>
                          <a:spcPts val="1200"/>
                        </a:spcAft>
                        <a:tabLst>
                          <a:tab pos="292100" algn="l"/>
                        </a:tabLst>
                      </a:pPr>
                      <a:r>
                        <a:rPr lang="tr-TR" sz="2400" b="1" kern="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Bilimsel toplantılara katılır. (konferans, sempozyum, panel vb. etkinliklere dinleyici olarak katılma veya bildiri ve poster sunma)</a:t>
                      </a:r>
                      <a:endParaRPr lang="tr-TR" sz="2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115000"/>
                        </a:lnSpc>
                        <a:spcAft>
                          <a:spcPts val="1200"/>
                        </a:spcAft>
                      </a:pPr>
                      <a:r>
                        <a:rPr lang="tr-TR" sz="2400" kern="1200" dirty="0">
                          <a:effectLst/>
                          <a:latin typeface="Times New Roman" panose="02020603050405020304" pitchFamily="18" charset="0"/>
                          <a:ea typeface="Times New Roman" panose="02020603050405020304" pitchFamily="18" charset="0"/>
                          <a:cs typeface="Times New Roman" panose="02020603050405020304" pitchFamily="18" charset="0"/>
                        </a:rPr>
                        <a:t>Sanatsal etkinliklere katılır. (Sergi, tiyatro, sinema, vb. sanatsal etkinliklerden haberdar olur ve katılır.)</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2000" kern="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2000" kern="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200"/>
                        </a:spcAft>
                      </a:pPr>
                      <a:r>
                        <a:rPr lang="tr-TR" sz="2000" kern="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200"/>
                        </a:spcAft>
                      </a:pPr>
                      <a:r>
                        <a:rPr lang="tr-TR" sz="2000" kern="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200"/>
                        </a:spcAft>
                      </a:pPr>
                      <a:r>
                        <a:rPr lang="tr-TR" sz="2800" b="1" kern="120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tr-TR" sz="2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8" name="Picture 13" descr="C:\Users\Müdür\Desktop\MEBlogo.jpg"/>
          <p:cNvPicPr>
            <a:picLocks noChangeAspect="1" noChangeArrowheads="1"/>
          </p:cNvPicPr>
          <p:nvPr/>
        </p:nvPicPr>
        <p:blipFill rotWithShape="1">
          <a:blip r:embed="rId3" cstate="print"/>
          <a:srcRect l="4564" t="3447" r="-4564" b="-3447"/>
          <a:stretch/>
        </p:blipFill>
        <p:spPr bwMode="auto">
          <a:xfrm>
            <a:off x="360000" y="216000"/>
            <a:ext cx="792163" cy="785812"/>
          </a:xfrm>
          <a:prstGeom prst="rect">
            <a:avLst/>
          </a:prstGeom>
          <a:noFill/>
          <a:ln w="9525">
            <a:noFill/>
            <a:miter lim="800000"/>
            <a:headEnd/>
            <a:tailEnd/>
          </a:ln>
        </p:spPr>
      </p:pic>
    </p:spTree>
    <p:extLst>
      <p:ext uri="{BB962C8B-B14F-4D97-AF65-F5344CB8AC3E}">
        <p14:creationId xmlns:p14="http://schemas.microsoft.com/office/powerpoint/2010/main" val="4017967749"/>
      </p:ext>
    </p:extLst>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6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6376DE8B-75C8-4064-9F54-71295E2947E9}" type="datetime1">
              <a:rPr lang="tr-TR" smtClean="0"/>
              <a:pPr/>
              <a:t>8.3.2016</a:t>
            </a:fld>
            <a:endParaRPr lang="tr-TR" smtClean="0"/>
          </a:p>
        </p:txBody>
      </p:sp>
      <p:sp>
        <p:nvSpPr>
          <p:cNvPr id="7174" name="7 Altbilgi Yer Tutucusu"/>
          <p:cNvSpPr>
            <a:spLocks noGrp="1"/>
          </p:cNvSpPr>
          <p:nvPr>
            <p:ph type="ftr" sz="quarter" idx="11"/>
          </p:nvPr>
        </p:nvSpPr>
        <p:spPr bwMode="auto">
          <a:xfrm>
            <a:off x="1835696" y="6400800"/>
            <a:ext cx="4233863" cy="457200"/>
          </a:xfrm>
          <a:noFill/>
          <a:ln>
            <a:miter lim="800000"/>
            <a:headEnd/>
            <a:tailEnd/>
          </a:ln>
        </p:spPr>
        <p:txBody>
          <a:bodyPr vert="horz" wrap="square" lIns="91440" tIns="45720" rIns="91440" bIns="45720" numCol="1" compatLnSpc="1">
            <a:prstTxWarp prst="textNoShape">
              <a:avLst/>
            </a:prstTxWarp>
          </a:bodyPr>
          <a:lstStyle/>
          <a:p>
            <a:r>
              <a:rPr lang="tr-TR" sz="1200" dirty="0" smtClean="0"/>
              <a:t>Hazırlayan: Mustafa </a:t>
            </a:r>
            <a:r>
              <a:rPr lang="tr-TR" sz="1200" dirty="0" smtClean="0"/>
              <a:t>AYDIN</a:t>
            </a:r>
            <a:endParaRPr lang="tr-TR" sz="1200" dirty="0" smtClean="0"/>
          </a:p>
        </p:txBody>
      </p:sp>
      <p:sp>
        <p:nvSpPr>
          <p:cNvPr id="6" name="5 Slayt Numarası Yer Tutucusu"/>
          <p:cNvSpPr>
            <a:spLocks noGrp="1"/>
          </p:cNvSpPr>
          <p:nvPr>
            <p:ph type="sldNum" sz="quarter" idx="12"/>
          </p:nvPr>
        </p:nvSpPr>
        <p:spPr/>
        <p:txBody>
          <a:bodyPr/>
          <a:lstStyle/>
          <a:p>
            <a:pPr>
              <a:defRPr/>
            </a:pPr>
            <a:fld id="{4DEA143D-7771-4EA1-8974-E8684EF9A219}" type="slidenum">
              <a:rPr lang="tr-TR"/>
              <a:pPr>
                <a:defRPr/>
              </a:pPr>
              <a:t>3</a:t>
            </a:fld>
            <a:endParaRPr lang="tr-TR"/>
          </a:p>
        </p:txBody>
      </p:sp>
      <p:sp>
        <p:nvSpPr>
          <p:cNvPr id="7177" name="8 Metin kutusu"/>
          <p:cNvSpPr txBox="1">
            <a:spLocks noChangeArrowheads="1"/>
          </p:cNvSpPr>
          <p:nvPr/>
        </p:nvSpPr>
        <p:spPr bwMode="auto">
          <a:xfrm>
            <a:off x="36513" y="260350"/>
            <a:ext cx="9144000" cy="585788"/>
          </a:xfrm>
          <a:prstGeom prst="rect">
            <a:avLst/>
          </a:prstGeom>
          <a:noFill/>
          <a:ln w="9525">
            <a:noFill/>
            <a:miter lim="800000"/>
            <a:headEnd/>
            <a:tailEnd/>
          </a:ln>
        </p:spPr>
        <p:txBody>
          <a:bodyPr>
            <a:spAutoFit/>
          </a:bodyPr>
          <a:lstStyle/>
          <a:p>
            <a:pPr algn="ctr"/>
            <a:r>
              <a:rPr lang="tr-TR" sz="1400" b="1" i="1" dirty="0">
                <a:solidFill>
                  <a:srgbClr val="336699"/>
                </a:solidFill>
                <a:latin typeface="Calibri" pitchFamily="34" charset="0"/>
                <a:cs typeface="Calibri" pitchFamily="34" charset="0"/>
              </a:rPr>
              <a:t>GEBZE İLÇE MİLLİ EĞİTİM MÜDÜRLÜĞÜ ADAY ÖĞRETMENLERİN </a:t>
            </a:r>
            <a:r>
              <a:rPr lang="tr-TR" sz="1400" b="1" i="1" dirty="0" smtClean="0">
                <a:solidFill>
                  <a:srgbClr val="336699"/>
                </a:solidFill>
                <a:latin typeface="Calibri" pitchFamily="34" charset="0"/>
                <a:cs typeface="Calibri" pitchFamily="34" charset="0"/>
              </a:rPr>
              <a:t>YETİŞTİRME SÜRECİ</a:t>
            </a:r>
            <a:endParaRPr lang="tr-TR" sz="1400" b="1" i="1" dirty="0">
              <a:solidFill>
                <a:srgbClr val="336699"/>
              </a:solidFill>
              <a:latin typeface="Calibri" pitchFamily="34" charset="0"/>
              <a:cs typeface="Calibri" pitchFamily="34" charset="0"/>
            </a:endParaRPr>
          </a:p>
          <a:p>
            <a:pPr algn="ctr"/>
            <a:r>
              <a:rPr lang="tr-TR" b="1" i="1" dirty="0">
                <a:solidFill>
                  <a:srgbClr val="FF0000"/>
                </a:solidFill>
                <a:latin typeface="Calibri" pitchFamily="34" charset="0"/>
                <a:cs typeface="Calibri" pitchFamily="34" charset="0"/>
              </a:rPr>
              <a:t>ADAY ÖĞRETMEN YETİŞTİRME SÜRECİNE İLİŞKİN YÖNERGE</a:t>
            </a:r>
            <a:endParaRPr lang="tr-TR" b="1" i="1" dirty="0">
              <a:solidFill>
                <a:srgbClr val="FF0000"/>
              </a:solidFill>
              <a:latin typeface="Calibri" pitchFamily="34" charset="0"/>
              <a:cs typeface="Calibri" pitchFamily="34" charset="0"/>
            </a:endParaRPr>
          </a:p>
        </p:txBody>
      </p:sp>
      <p:sp>
        <p:nvSpPr>
          <p:cNvPr id="2" name="Dikdörtgen 1"/>
          <p:cNvSpPr/>
          <p:nvPr/>
        </p:nvSpPr>
        <p:spPr>
          <a:xfrm>
            <a:off x="146304" y="1484784"/>
            <a:ext cx="8890192" cy="4228850"/>
          </a:xfrm>
          <a:prstGeom prst="rect">
            <a:avLst/>
          </a:prstGeom>
        </p:spPr>
        <p:txBody>
          <a:bodyPr wrap="square">
            <a:spAutoFit/>
          </a:bodyPr>
          <a:lstStyle/>
          <a:p>
            <a:pPr indent="449580" algn="just">
              <a:lnSpc>
                <a:spcPct val="115000"/>
              </a:lnSpc>
              <a:spcAft>
                <a:spcPts val="0"/>
              </a:spcAft>
            </a:pPr>
            <a:r>
              <a:rPr lang="tr-TR" sz="2800" b="1" spc="-2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Kapsam</a:t>
            </a:r>
            <a:endParaRPr lang="tr-TR" sz="24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15000"/>
              </a:lnSpc>
              <a:spcAft>
                <a:spcPts val="0"/>
              </a:spcAft>
            </a:pPr>
            <a:r>
              <a:rPr lang="tr-TR" sz="28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MADDE 2-</a:t>
            </a:r>
            <a:r>
              <a:rPr lang="tr-TR" sz="28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(1) Bu Yönerge, Millî Eğitim Bakanlığına bağlı resmî eğitim kurumlarına aday öğretmen olarak atananların yetiştirme sürecini kapsar. </a:t>
            </a:r>
            <a:endParaRPr lang="tr-TR" sz="24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spcAft>
                <a:spcPts val="0"/>
              </a:spcAft>
            </a:pPr>
            <a:r>
              <a:rPr lang="tr-TR" sz="2800" b="1" spc="-10" dirty="0">
                <a:latin typeface="Times New Roman" panose="02020603050405020304" pitchFamily="18" charset="0"/>
                <a:cs typeface="Times New Roman" panose="02020603050405020304" pitchFamily="18" charset="0"/>
              </a:rPr>
              <a:t>Dayanak</a:t>
            </a:r>
            <a:endParaRPr lang="tr-TR" sz="4000" dirty="0">
              <a:latin typeface="Times New Roman" panose="02020603050405020304" pitchFamily="18" charset="0"/>
              <a:cs typeface="Times New Roman" panose="02020603050405020304" pitchFamily="18" charset="0"/>
            </a:endParaRPr>
          </a:p>
          <a:p>
            <a:pPr indent="449580" algn="just">
              <a:spcAft>
                <a:spcPts val="0"/>
              </a:spcAft>
            </a:pPr>
            <a:r>
              <a:rPr lang="tr-TR" sz="2800" b="1" spc="-10" dirty="0">
                <a:latin typeface="Times New Roman" panose="02020603050405020304" pitchFamily="18" charset="0"/>
                <a:cs typeface="Times New Roman" panose="02020603050405020304" pitchFamily="18" charset="0"/>
              </a:rPr>
              <a:t>MADDE 3</a:t>
            </a:r>
            <a:r>
              <a:rPr lang="tr-TR" sz="2800" spc="-10" dirty="0">
                <a:latin typeface="Times New Roman" panose="02020603050405020304" pitchFamily="18" charset="0"/>
                <a:cs typeface="Times New Roman" panose="02020603050405020304" pitchFamily="18" charset="0"/>
              </a:rPr>
              <a:t>- (1) </a:t>
            </a:r>
            <a:r>
              <a:rPr lang="tr-TR" sz="2800" dirty="0">
                <a:latin typeface="Times New Roman" panose="02020603050405020304" pitchFamily="18" charset="0"/>
                <a:cs typeface="Times New Roman" panose="02020603050405020304" pitchFamily="18" charset="0"/>
              </a:rPr>
              <a:t>Bu Yönerge, 17/04/2015 tarihli ve 29329 sayılı Resmî </a:t>
            </a:r>
            <a:r>
              <a:rPr lang="tr-TR" sz="2800" dirty="0" err="1">
                <a:latin typeface="Times New Roman" panose="02020603050405020304" pitchFamily="18" charset="0"/>
                <a:cs typeface="Times New Roman" panose="02020603050405020304" pitchFamily="18" charset="0"/>
              </a:rPr>
              <a:t>Gazete’de</a:t>
            </a:r>
            <a:r>
              <a:rPr lang="tr-TR" sz="2800" dirty="0">
                <a:latin typeface="Times New Roman" panose="02020603050405020304" pitchFamily="18" charset="0"/>
                <a:cs typeface="Times New Roman" panose="02020603050405020304" pitchFamily="18" charset="0"/>
              </a:rPr>
              <a:t> yayımlanan Millî Eğitim Bakanlığı Öğretmen Atama ve Yer Değiştirme Yönetmeliğine dayanılarak hazırlanmıştır.</a:t>
            </a:r>
            <a:endParaRPr lang="tr-TR" sz="4000" dirty="0">
              <a:effectLst/>
              <a:latin typeface="Times New Roman" panose="02020603050405020304" pitchFamily="18" charset="0"/>
              <a:cs typeface="Times New Roman" panose="02020603050405020304" pitchFamily="18" charset="0"/>
            </a:endParaRPr>
          </a:p>
        </p:txBody>
      </p:sp>
      <p:pic>
        <p:nvPicPr>
          <p:cNvPr id="9" name="Picture 13" descr="C:\Users\Müdür\Desktop\MEBlogo.jpg"/>
          <p:cNvPicPr>
            <a:picLocks noChangeAspect="1" noChangeArrowheads="1"/>
          </p:cNvPicPr>
          <p:nvPr/>
        </p:nvPicPr>
        <p:blipFill rotWithShape="1">
          <a:blip r:embed="rId3" cstate="print"/>
          <a:srcRect l="4564" t="3447" r="-4564" b="-3447"/>
          <a:stretch/>
        </p:blipFill>
        <p:spPr bwMode="auto">
          <a:xfrm>
            <a:off x="360000" y="216000"/>
            <a:ext cx="792163" cy="785812"/>
          </a:xfrm>
          <a:prstGeom prst="rect">
            <a:avLst/>
          </a:prstGeom>
          <a:noFill/>
          <a:ln w="9525">
            <a:noFill/>
            <a:miter lim="800000"/>
            <a:headEnd/>
            <a:tailEnd/>
          </a:ln>
        </p:spPr>
      </p:pic>
    </p:spTree>
    <p:extLst>
      <p:ext uri="{BB962C8B-B14F-4D97-AF65-F5344CB8AC3E}">
        <p14:creationId xmlns:p14="http://schemas.microsoft.com/office/powerpoint/2010/main" val="1107612653"/>
      </p:ext>
    </p:extLst>
  </p:cSld>
  <p:clrMapOvr>
    <a:masterClrMapping/>
  </p:clrMapOvr>
  <p:transition>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6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6376DE8B-75C8-4064-9F54-71295E2947E9}" type="datetime1">
              <a:rPr lang="tr-TR" smtClean="0"/>
              <a:pPr/>
              <a:t>8.3.2016</a:t>
            </a:fld>
            <a:endParaRPr lang="tr-TR" smtClean="0"/>
          </a:p>
        </p:txBody>
      </p:sp>
      <p:sp>
        <p:nvSpPr>
          <p:cNvPr id="7174" name="7 Altbilgi Yer Tutucusu"/>
          <p:cNvSpPr>
            <a:spLocks noGrp="1"/>
          </p:cNvSpPr>
          <p:nvPr>
            <p:ph type="ftr" sz="quarter" idx="11"/>
          </p:nvPr>
        </p:nvSpPr>
        <p:spPr bwMode="auto">
          <a:xfrm>
            <a:off x="1835696" y="6400800"/>
            <a:ext cx="4233863" cy="457200"/>
          </a:xfrm>
          <a:noFill/>
          <a:ln>
            <a:miter lim="800000"/>
            <a:headEnd/>
            <a:tailEnd/>
          </a:ln>
        </p:spPr>
        <p:txBody>
          <a:bodyPr vert="horz" wrap="square" lIns="91440" tIns="45720" rIns="91440" bIns="45720" numCol="1" compatLnSpc="1">
            <a:prstTxWarp prst="textNoShape">
              <a:avLst/>
            </a:prstTxWarp>
          </a:bodyPr>
          <a:lstStyle/>
          <a:p>
            <a:r>
              <a:rPr lang="tr-TR" sz="1200" dirty="0" smtClean="0"/>
              <a:t>Hazırlayan: Mustafa </a:t>
            </a:r>
            <a:r>
              <a:rPr lang="tr-TR" sz="1200" dirty="0" smtClean="0"/>
              <a:t>AYDIN</a:t>
            </a:r>
            <a:endParaRPr lang="tr-TR" sz="1200" dirty="0" smtClean="0"/>
          </a:p>
        </p:txBody>
      </p:sp>
      <p:sp>
        <p:nvSpPr>
          <p:cNvPr id="6" name="5 Slayt Numarası Yer Tutucusu"/>
          <p:cNvSpPr>
            <a:spLocks noGrp="1"/>
          </p:cNvSpPr>
          <p:nvPr>
            <p:ph type="sldNum" sz="quarter" idx="12"/>
          </p:nvPr>
        </p:nvSpPr>
        <p:spPr/>
        <p:txBody>
          <a:bodyPr/>
          <a:lstStyle/>
          <a:p>
            <a:pPr>
              <a:defRPr/>
            </a:pPr>
            <a:fld id="{4DEA143D-7771-4EA1-8974-E8684EF9A219}" type="slidenum">
              <a:rPr lang="tr-TR"/>
              <a:pPr>
                <a:defRPr/>
              </a:pPr>
              <a:t>30</a:t>
            </a:fld>
            <a:endParaRPr lang="tr-TR"/>
          </a:p>
        </p:txBody>
      </p:sp>
      <p:sp>
        <p:nvSpPr>
          <p:cNvPr id="7177" name="8 Metin kutusu"/>
          <p:cNvSpPr txBox="1">
            <a:spLocks noChangeArrowheads="1"/>
          </p:cNvSpPr>
          <p:nvPr/>
        </p:nvSpPr>
        <p:spPr bwMode="auto">
          <a:xfrm>
            <a:off x="36513" y="260350"/>
            <a:ext cx="9144000" cy="585788"/>
          </a:xfrm>
          <a:prstGeom prst="rect">
            <a:avLst/>
          </a:prstGeom>
          <a:noFill/>
          <a:ln w="9525">
            <a:noFill/>
            <a:miter lim="800000"/>
            <a:headEnd/>
            <a:tailEnd/>
          </a:ln>
        </p:spPr>
        <p:txBody>
          <a:bodyPr>
            <a:spAutoFit/>
          </a:bodyPr>
          <a:lstStyle/>
          <a:p>
            <a:pPr algn="ctr"/>
            <a:r>
              <a:rPr lang="tr-TR" sz="1400" b="1" i="1" dirty="0">
                <a:solidFill>
                  <a:srgbClr val="336699"/>
                </a:solidFill>
                <a:latin typeface="Calibri" pitchFamily="34" charset="0"/>
                <a:cs typeface="Calibri" pitchFamily="34" charset="0"/>
              </a:rPr>
              <a:t>GEBZE İLÇE MİLLİ EĞİTİM MÜDÜRLÜĞÜ ADAY ÖĞRETMENLERİN </a:t>
            </a:r>
            <a:r>
              <a:rPr lang="tr-TR" sz="1400" b="1" i="1" dirty="0" smtClean="0">
                <a:solidFill>
                  <a:srgbClr val="336699"/>
                </a:solidFill>
                <a:latin typeface="Calibri" pitchFamily="34" charset="0"/>
                <a:cs typeface="Calibri" pitchFamily="34" charset="0"/>
              </a:rPr>
              <a:t>YETİŞTİRME SÜRECİ</a:t>
            </a:r>
            <a:endParaRPr lang="tr-TR" sz="1400" b="1" i="1" dirty="0">
              <a:solidFill>
                <a:srgbClr val="336699"/>
              </a:solidFill>
              <a:latin typeface="Calibri" pitchFamily="34" charset="0"/>
              <a:cs typeface="Calibri" pitchFamily="34" charset="0"/>
            </a:endParaRPr>
          </a:p>
          <a:p>
            <a:pPr algn="ctr"/>
            <a:r>
              <a:rPr lang="tr-TR" b="1" i="1" dirty="0">
                <a:solidFill>
                  <a:srgbClr val="FF0000"/>
                </a:solidFill>
                <a:latin typeface="Calibri" pitchFamily="34" charset="0"/>
                <a:cs typeface="Calibri" pitchFamily="34" charset="0"/>
              </a:rPr>
              <a:t>ADAY ÖĞRETMEN YETİŞTİRME </a:t>
            </a:r>
            <a:r>
              <a:rPr lang="tr-TR" b="1" i="1" dirty="0" smtClean="0">
                <a:solidFill>
                  <a:srgbClr val="FF0000"/>
                </a:solidFill>
                <a:latin typeface="Calibri" pitchFamily="34" charset="0"/>
                <a:cs typeface="Calibri" pitchFamily="34" charset="0"/>
              </a:rPr>
              <a:t>PROGRAMI</a:t>
            </a:r>
            <a:endParaRPr lang="tr-TR" b="1" i="1" dirty="0">
              <a:solidFill>
                <a:srgbClr val="FF0000"/>
              </a:solidFill>
              <a:latin typeface="Calibri" pitchFamily="34" charset="0"/>
              <a:cs typeface="Calibri" pitchFamily="34" charset="0"/>
            </a:endParaRPr>
          </a:p>
        </p:txBody>
      </p:sp>
      <p:graphicFrame>
        <p:nvGraphicFramePr>
          <p:cNvPr id="2" name="Tablo 1"/>
          <p:cNvGraphicFramePr>
            <a:graphicFrameLocks noGrp="1"/>
          </p:cNvGraphicFramePr>
          <p:nvPr>
            <p:extLst>
              <p:ext uri="{D42A27DB-BD31-4B8C-83A1-F6EECF244321}">
                <p14:modId xmlns:p14="http://schemas.microsoft.com/office/powerpoint/2010/main" val="2880654586"/>
              </p:ext>
            </p:extLst>
          </p:nvPr>
        </p:nvGraphicFramePr>
        <p:xfrm>
          <a:off x="146304" y="980728"/>
          <a:ext cx="8890191" cy="5494350"/>
        </p:xfrm>
        <a:graphic>
          <a:graphicData uri="http://schemas.openxmlformats.org/drawingml/2006/table">
            <a:tbl>
              <a:tblPr firstRow="1" firstCol="1" bandRow="1"/>
              <a:tblGrid>
                <a:gridCol w="1806635"/>
                <a:gridCol w="4282327"/>
                <a:gridCol w="2036850"/>
                <a:gridCol w="764379"/>
              </a:tblGrid>
              <a:tr h="2466013">
                <a:tc>
                  <a:txBody>
                    <a:bodyPr/>
                    <a:lstStyle/>
                    <a:p>
                      <a:pPr>
                        <a:lnSpc>
                          <a:spcPct val="115000"/>
                        </a:lnSpc>
                        <a:spcAft>
                          <a:spcPts val="1200"/>
                        </a:spcAft>
                      </a:pPr>
                      <a:r>
                        <a:rPr lang="tr-TR" sz="1800" kern="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200"/>
                        </a:spcAft>
                      </a:pPr>
                      <a:r>
                        <a:rPr lang="tr-TR" sz="1800" u="sng" kern="120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Kitap Okuma</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200"/>
                        </a:spcAft>
                      </a:pPr>
                      <a:r>
                        <a:rPr lang="tr-TR" sz="1800" kern="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tr-TR" sz="2400" kern="1200" dirty="0">
                          <a:effectLst/>
                          <a:latin typeface="Times New Roman" panose="02020603050405020304" pitchFamily="18" charset="0"/>
                          <a:ea typeface="Times New Roman" panose="02020603050405020304" pitchFamily="18" charset="0"/>
                          <a:cs typeface="Times New Roman" panose="02020603050405020304" pitchFamily="18" charset="0"/>
                        </a:rPr>
                        <a:t>Yetiştirme Programı süresince eğitim ve öğretmenlikle ilgili okuduğu kitaplarla ilgili düşüncelerini kitap okuma değerlendirme formuna yazarak değerlendirir.</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800" kern="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800" kern="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8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200"/>
                        </a:spcAft>
                      </a:pPr>
                      <a:r>
                        <a:rPr lang="tr-TR" sz="1800" kern="1200">
                          <a:effectLst/>
                          <a:latin typeface="Times New Roman" panose="02020603050405020304" pitchFamily="18" charset="0"/>
                          <a:ea typeface="Times New Roman" panose="02020603050405020304" pitchFamily="18" charset="0"/>
                          <a:cs typeface="Times New Roman" panose="02020603050405020304" pitchFamily="18" charset="0"/>
                        </a:rPr>
                        <a:t>5 adet</a:t>
                      </a:r>
                      <a:endParaRPr lang="tr-T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3240">
                <a:tc>
                  <a:txBody>
                    <a:bodyPr/>
                    <a:lstStyle/>
                    <a:p>
                      <a:pPr>
                        <a:lnSpc>
                          <a:spcPct val="115000"/>
                        </a:lnSpc>
                        <a:spcAft>
                          <a:spcPts val="1200"/>
                        </a:spcAft>
                      </a:pPr>
                      <a:r>
                        <a:rPr lang="tr-TR" sz="1800" u="sng" kern="120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Film İzleme</a:t>
                      </a:r>
                      <a:endParaRPr lang="tr-TR" sz="18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200"/>
                        </a:spcAft>
                      </a:pPr>
                      <a:r>
                        <a:rPr lang="tr-TR" sz="1800" kern="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2400" kern="1200" dirty="0">
                          <a:effectLst/>
                          <a:latin typeface="Times New Roman" panose="02020603050405020304" pitchFamily="18" charset="0"/>
                          <a:ea typeface="Times New Roman" panose="02020603050405020304" pitchFamily="18" charset="0"/>
                          <a:cs typeface="Times New Roman" panose="02020603050405020304" pitchFamily="18" charset="0"/>
                        </a:rPr>
                        <a:t>Yetiştirme Programı süresince eğitim ve öğretmenlikle ilgili izlediği filmlerle ilgili düşüncelerini film izleme/değerlendirme formuna yazarak değerlendirir.</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800" kern="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800" kern="1200" dirty="0">
                          <a:effectLst/>
                          <a:latin typeface="Times New Roman" panose="02020603050405020304" pitchFamily="18" charset="0"/>
                          <a:ea typeface="Times New Roman" panose="02020603050405020304" pitchFamily="18" charset="0"/>
                          <a:cs typeface="Times New Roman" panose="02020603050405020304" pitchFamily="18" charset="0"/>
                        </a:rPr>
                        <a:t>10 adet</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8311">
                <a:tc>
                  <a:txBody>
                    <a:bodyPr/>
                    <a:lstStyle/>
                    <a:p>
                      <a:pPr indent="155575" algn="ctr">
                        <a:lnSpc>
                          <a:spcPct val="115000"/>
                        </a:lnSpc>
                        <a:spcAft>
                          <a:spcPts val="1200"/>
                        </a:spcAft>
                      </a:pPr>
                      <a:r>
                        <a:rPr lang="tr-TR" sz="1800" kern="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200"/>
                        </a:spcAft>
                        <a:tabLst>
                          <a:tab pos="1289050" algn="l"/>
                        </a:tabLst>
                      </a:pPr>
                      <a:r>
                        <a:rPr lang="tr-TR" sz="1800" kern="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tr-TR" sz="1800" b="1" kern="1200">
                          <a:effectLst/>
                          <a:latin typeface="Times New Roman" panose="02020603050405020304" pitchFamily="18" charset="0"/>
                          <a:ea typeface="Times New Roman" panose="02020603050405020304" pitchFamily="18" charset="0"/>
                          <a:cs typeface="Times New Roman" panose="02020603050405020304" pitchFamily="18" charset="0"/>
                        </a:rPr>
                        <a:t>Toplam Süre (saat)</a:t>
                      </a:r>
                      <a:endParaRPr lang="tr-T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tr-TR" sz="1800" b="1" kern="1200" dirty="0">
                          <a:effectLst/>
                          <a:latin typeface="Times New Roman" panose="02020603050405020304" pitchFamily="18" charset="0"/>
                          <a:ea typeface="Times New Roman" panose="02020603050405020304" pitchFamily="18" charset="0"/>
                          <a:cs typeface="Times New Roman" panose="02020603050405020304" pitchFamily="18" charset="0"/>
                        </a:rPr>
                        <a:t>474</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8" name="Picture 13" descr="C:\Users\Müdür\Desktop\MEBlogo.jpg"/>
          <p:cNvPicPr>
            <a:picLocks noChangeAspect="1" noChangeArrowheads="1"/>
          </p:cNvPicPr>
          <p:nvPr/>
        </p:nvPicPr>
        <p:blipFill rotWithShape="1">
          <a:blip r:embed="rId5" cstate="print"/>
          <a:srcRect l="4564" t="3447" r="-4564" b="-3447"/>
          <a:stretch/>
        </p:blipFill>
        <p:spPr bwMode="auto">
          <a:xfrm>
            <a:off x="360000" y="216000"/>
            <a:ext cx="792163" cy="785812"/>
          </a:xfrm>
          <a:prstGeom prst="rect">
            <a:avLst/>
          </a:prstGeom>
          <a:noFill/>
          <a:ln w="9525">
            <a:noFill/>
            <a:miter lim="800000"/>
            <a:headEnd/>
            <a:tailEnd/>
          </a:ln>
        </p:spPr>
      </p:pic>
    </p:spTree>
    <p:extLst>
      <p:ext uri="{BB962C8B-B14F-4D97-AF65-F5344CB8AC3E}">
        <p14:creationId xmlns:p14="http://schemas.microsoft.com/office/powerpoint/2010/main" val="1204236028"/>
      </p:ext>
    </p:extLst>
  </p:cSld>
  <p:clrMapOvr>
    <a:masterClrMapping/>
  </p:clrMapOvr>
  <p:transition>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6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6376DE8B-75C8-4064-9F54-71295E2947E9}" type="datetime1">
              <a:rPr lang="tr-TR" smtClean="0"/>
              <a:pPr/>
              <a:t>8.3.2016</a:t>
            </a:fld>
            <a:endParaRPr lang="tr-TR" smtClean="0"/>
          </a:p>
        </p:txBody>
      </p:sp>
      <p:sp>
        <p:nvSpPr>
          <p:cNvPr id="7174" name="7 Altbilgi Yer Tutucusu"/>
          <p:cNvSpPr>
            <a:spLocks noGrp="1"/>
          </p:cNvSpPr>
          <p:nvPr>
            <p:ph type="ftr" sz="quarter" idx="11"/>
          </p:nvPr>
        </p:nvSpPr>
        <p:spPr bwMode="auto">
          <a:xfrm>
            <a:off x="1835696" y="6400800"/>
            <a:ext cx="4233863" cy="457200"/>
          </a:xfrm>
          <a:noFill/>
          <a:ln>
            <a:miter lim="800000"/>
            <a:headEnd/>
            <a:tailEnd/>
          </a:ln>
        </p:spPr>
        <p:txBody>
          <a:bodyPr vert="horz" wrap="square" lIns="91440" tIns="45720" rIns="91440" bIns="45720" numCol="1" compatLnSpc="1">
            <a:prstTxWarp prst="textNoShape">
              <a:avLst/>
            </a:prstTxWarp>
          </a:bodyPr>
          <a:lstStyle/>
          <a:p>
            <a:r>
              <a:rPr lang="tr-TR" sz="1200" dirty="0" smtClean="0"/>
              <a:t>Hazırlayan: Mustafa </a:t>
            </a:r>
            <a:r>
              <a:rPr lang="tr-TR" sz="1200" dirty="0" smtClean="0"/>
              <a:t>AYDIN</a:t>
            </a:r>
            <a:endParaRPr lang="tr-TR" sz="1200" dirty="0" smtClean="0"/>
          </a:p>
        </p:txBody>
      </p:sp>
      <p:sp>
        <p:nvSpPr>
          <p:cNvPr id="6" name="5 Slayt Numarası Yer Tutucusu"/>
          <p:cNvSpPr>
            <a:spLocks noGrp="1"/>
          </p:cNvSpPr>
          <p:nvPr>
            <p:ph type="sldNum" sz="quarter" idx="12"/>
          </p:nvPr>
        </p:nvSpPr>
        <p:spPr/>
        <p:txBody>
          <a:bodyPr/>
          <a:lstStyle/>
          <a:p>
            <a:pPr>
              <a:defRPr/>
            </a:pPr>
            <a:fld id="{4DEA143D-7771-4EA1-8974-E8684EF9A219}" type="slidenum">
              <a:rPr lang="tr-TR"/>
              <a:pPr>
                <a:defRPr/>
              </a:pPr>
              <a:t>31</a:t>
            </a:fld>
            <a:endParaRPr lang="tr-TR"/>
          </a:p>
        </p:txBody>
      </p:sp>
      <p:sp>
        <p:nvSpPr>
          <p:cNvPr id="7177" name="8 Metin kutusu"/>
          <p:cNvSpPr txBox="1">
            <a:spLocks noChangeArrowheads="1"/>
          </p:cNvSpPr>
          <p:nvPr/>
        </p:nvSpPr>
        <p:spPr bwMode="auto">
          <a:xfrm>
            <a:off x="36513" y="260350"/>
            <a:ext cx="9144000" cy="585788"/>
          </a:xfrm>
          <a:prstGeom prst="rect">
            <a:avLst/>
          </a:prstGeom>
          <a:noFill/>
          <a:ln w="9525">
            <a:noFill/>
            <a:miter lim="800000"/>
            <a:headEnd/>
            <a:tailEnd/>
          </a:ln>
        </p:spPr>
        <p:txBody>
          <a:bodyPr>
            <a:spAutoFit/>
          </a:bodyPr>
          <a:lstStyle/>
          <a:p>
            <a:pPr algn="ctr"/>
            <a:r>
              <a:rPr lang="tr-TR" sz="1400" b="1" i="1" dirty="0">
                <a:solidFill>
                  <a:srgbClr val="336699"/>
                </a:solidFill>
                <a:latin typeface="Calibri" pitchFamily="34" charset="0"/>
                <a:cs typeface="Calibri" pitchFamily="34" charset="0"/>
              </a:rPr>
              <a:t>GEBZE İLÇE MİLLİ EĞİTİM MÜDÜRLÜĞÜ ADAY ÖĞRETMENLERİN </a:t>
            </a:r>
            <a:r>
              <a:rPr lang="tr-TR" sz="1400" b="1" i="1" dirty="0" smtClean="0">
                <a:solidFill>
                  <a:srgbClr val="336699"/>
                </a:solidFill>
                <a:latin typeface="Calibri" pitchFamily="34" charset="0"/>
                <a:cs typeface="Calibri" pitchFamily="34" charset="0"/>
              </a:rPr>
              <a:t>YETİŞTİRME SÜRECİ</a:t>
            </a:r>
            <a:endParaRPr lang="tr-TR" sz="1400" b="1" i="1" dirty="0">
              <a:solidFill>
                <a:srgbClr val="336699"/>
              </a:solidFill>
              <a:latin typeface="Calibri" pitchFamily="34" charset="0"/>
              <a:cs typeface="Calibri" pitchFamily="34" charset="0"/>
            </a:endParaRPr>
          </a:p>
          <a:p>
            <a:pPr algn="ctr"/>
            <a:r>
              <a:rPr lang="tr-TR" b="1" i="1" dirty="0">
                <a:solidFill>
                  <a:srgbClr val="FF0000"/>
                </a:solidFill>
                <a:latin typeface="Calibri" pitchFamily="34" charset="0"/>
                <a:cs typeface="Calibri" pitchFamily="34" charset="0"/>
              </a:rPr>
              <a:t>ADAY ÖĞRETMEN YETİŞTİRME </a:t>
            </a:r>
            <a:r>
              <a:rPr lang="tr-TR" b="1" i="1" dirty="0" smtClean="0">
                <a:solidFill>
                  <a:srgbClr val="FF0000"/>
                </a:solidFill>
                <a:latin typeface="Calibri" pitchFamily="34" charset="0"/>
                <a:cs typeface="Calibri" pitchFamily="34" charset="0"/>
              </a:rPr>
              <a:t>PROGRAMI</a:t>
            </a:r>
            <a:endParaRPr lang="tr-TR" b="1" i="1" dirty="0">
              <a:solidFill>
                <a:srgbClr val="FF0000"/>
              </a:solidFill>
              <a:latin typeface="Calibri" pitchFamily="34" charset="0"/>
              <a:cs typeface="Calibri" pitchFamily="34" charset="0"/>
            </a:endParaRPr>
          </a:p>
        </p:txBody>
      </p:sp>
      <p:sp>
        <p:nvSpPr>
          <p:cNvPr id="2" name="Dikdörtgen 1"/>
          <p:cNvSpPr/>
          <p:nvPr/>
        </p:nvSpPr>
        <p:spPr>
          <a:xfrm>
            <a:off x="146304" y="836712"/>
            <a:ext cx="8890192" cy="5736955"/>
          </a:xfrm>
          <a:prstGeom prst="rect">
            <a:avLst/>
          </a:prstGeom>
        </p:spPr>
        <p:txBody>
          <a:bodyPr wrap="square">
            <a:spAutoFit/>
          </a:bodyPr>
          <a:lstStyle/>
          <a:p>
            <a:pPr indent="449580" algn="just">
              <a:lnSpc>
                <a:spcPct val="115000"/>
              </a:lnSpc>
              <a:spcAft>
                <a:spcPts val="1200"/>
              </a:spcAft>
            </a:pP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C. ÖLÇME VE DEĞERLENDİRME</a:t>
            </a:r>
            <a:endParaRPr lang="tr-TR" sz="2800" dirty="0">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r>
              <a:rPr lang="tr-TR" sz="3200" dirty="0">
                <a:latin typeface="Times New Roman" panose="02020603050405020304" pitchFamily="18" charset="0"/>
                <a:ea typeface="Times New Roman" panose="02020603050405020304" pitchFamily="18" charset="0"/>
                <a:cs typeface="Times New Roman" panose="02020603050405020304" pitchFamily="18" charset="0"/>
              </a:rPr>
              <a:t>Aday öğretmen okul içi ve okul dışı faaliyetler kapsamında yapılan çalışmalarda izleme, ölçme ve değerlendirme sürecinin sağlıklı bir şekilde yürütülebilmesi amacıyla </a:t>
            </a:r>
            <a:r>
              <a:rPr lang="tr-TR"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okul içi ve okul dışı her tür faaliyeti ile ilgili standart formları doldurur.  </a:t>
            </a:r>
            <a:r>
              <a:rPr lang="tr-TR"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Bu çalışmalara ait diğer belge ve materyallerle birlikte bu formlar kişisel ve mesleki gelişim dosyasında saklanır.</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 </a:t>
            </a:r>
            <a:r>
              <a:rPr lang="tr-TR" sz="3200" b="1" u="sng" dirty="0">
                <a:solidFill>
                  <a:srgbClr val="00B0F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Bu dosya Performans Değerlendirme sürecinde ve sözlü sınavda veri olarak kullanılabilir.</a:t>
            </a:r>
          </a:p>
        </p:txBody>
      </p:sp>
      <p:pic>
        <p:nvPicPr>
          <p:cNvPr id="8" name="Picture 13" descr="C:\Users\Müdür\Desktop\MEBlogo.jpg"/>
          <p:cNvPicPr>
            <a:picLocks noChangeAspect="1" noChangeArrowheads="1"/>
          </p:cNvPicPr>
          <p:nvPr/>
        </p:nvPicPr>
        <p:blipFill rotWithShape="1">
          <a:blip r:embed="rId3" cstate="print"/>
          <a:srcRect l="4564" t="3447" r="-4564" b="-3447"/>
          <a:stretch/>
        </p:blipFill>
        <p:spPr bwMode="auto">
          <a:xfrm>
            <a:off x="360000" y="216000"/>
            <a:ext cx="792163" cy="785812"/>
          </a:xfrm>
          <a:prstGeom prst="rect">
            <a:avLst/>
          </a:prstGeom>
          <a:noFill/>
          <a:ln w="9525">
            <a:noFill/>
            <a:miter lim="800000"/>
            <a:headEnd/>
            <a:tailEnd/>
          </a:ln>
        </p:spPr>
      </p:pic>
    </p:spTree>
    <p:extLst>
      <p:ext uri="{BB962C8B-B14F-4D97-AF65-F5344CB8AC3E}">
        <p14:creationId xmlns:p14="http://schemas.microsoft.com/office/powerpoint/2010/main" val="2113421778"/>
      </p:ext>
    </p:extLst>
  </p:cSld>
  <p:clrMapOvr>
    <a:masterClrMapping/>
  </p:clrMapOvr>
  <p:transition>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çerik Yer Tutucusu 2"/>
          <p:cNvSpPr>
            <a:spLocks noGrp="1"/>
          </p:cNvSpPr>
          <p:nvPr>
            <p:ph idx="1"/>
          </p:nvPr>
        </p:nvSpPr>
        <p:spPr>
          <a:xfrm>
            <a:off x="323850" y="1228104"/>
            <a:ext cx="8759031" cy="4857403"/>
          </a:xfrm>
        </p:spPr>
        <p:txBody>
          <a:bodyPr>
            <a:normAutofit lnSpcReduction="10000"/>
          </a:bodyPr>
          <a:lstStyle/>
          <a:p>
            <a:pPr marL="0" lvl="0" indent="0">
              <a:buNone/>
            </a:pPr>
            <a:r>
              <a:rPr lang="tr-TR" sz="2400" b="1" dirty="0" smtClean="0">
                <a:solidFill>
                  <a:srgbClr val="00B0F0"/>
                </a:solidFill>
                <a:latin typeface="Times New Roman" panose="02020603050405020304" pitchFamily="18" charset="0"/>
                <a:cs typeface="Times New Roman" panose="02020603050405020304" pitchFamily="18" charset="0"/>
              </a:rPr>
              <a:t>2. BÖLÜM </a:t>
            </a:r>
            <a:r>
              <a:rPr lang="tr-TR" sz="2400" b="1" dirty="0">
                <a:solidFill>
                  <a:srgbClr val="00B0F0"/>
                </a:solidFill>
                <a:latin typeface="Times New Roman" panose="02020603050405020304" pitchFamily="18" charset="0"/>
                <a:cs typeface="Times New Roman" panose="02020603050405020304" pitchFamily="18" charset="0"/>
              </a:rPr>
              <a:t>- HİZMET İÇİ EĞİTİM UYGULAMALARI</a:t>
            </a:r>
            <a:endParaRPr lang="tr-TR" sz="2000" dirty="0">
              <a:solidFill>
                <a:srgbClr val="00B0F0"/>
              </a:solidFill>
              <a:latin typeface="Times New Roman" panose="02020603050405020304" pitchFamily="18" charset="0"/>
              <a:cs typeface="Times New Roman" panose="02020603050405020304" pitchFamily="18" charset="0"/>
            </a:endParaRPr>
          </a:p>
          <a:p>
            <a:pPr marL="0" indent="0">
              <a:buNone/>
            </a:pPr>
            <a:r>
              <a:rPr lang="tr-TR" sz="2000" b="1" dirty="0" smtClean="0">
                <a:latin typeface="Times New Roman" panose="02020603050405020304" pitchFamily="18" charset="0"/>
                <a:cs typeface="Times New Roman" panose="02020603050405020304" pitchFamily="18" charset="0"/>
              </a:rPr>
              <a:t>GİRİŞ</a:t>
            </a:r>
            <a:endParaRPr lang="tr-TR" sz="2000" dirty="0">
              <a:latin typeface="Times New Roman" panose="02020603050405020304" pitchFamily="18" charset="0"/>
              <a:cs typeface="Times New Roman" panose="02020603050405020304" pitchFamily="18" charset="0"/>
            </a:endParaRPr>
          </a:p>
          <a:p>
            <a:pPr marL="0" lvl="0" indent="0">
              <a:buNone/>
            </a:pPr>
            <a:r>
              <a:rPr lang="tr-TR" sz="2000" b="1" dirty="0" smtClean="0">
                <a:latin typeface="Times New Roman" panose="02020603050405020304" pitchFamily="18" charset="0"/>
                <a:cs typeface="Times New Roman" panose="02020603050405020304" pitchFamily="18" charset="0"/>
              </a:rPr>
              <a:t>A. GENEL </a:t>
            </a:r>
            <a:r>
              <a:rPr lang="tr-TR" sz="2000" b="1" dirty="0">
                <a:latin typeface="Times New Roman" panose="02020603050405020304" pitchFamily="18" charset="0"/>
                <a:cs typeface="Times New Roman" panose="02020603050405020304" pitchFamily="18" charset="0"/>
              </a:rPr>
              <a:t>AMAÇLAR</a:t>
            </a:r>
            <a:endParaRPr lang="tr-TR" sz="2000" dirty="0">
              <a:latin typeface="Times New Roman" panose="02020603050405020304" pitchFamily="18" charset="0"/>
              <a:cs typeface="Times New Roman" panose="02020603050405020304" pitchFamily="18" charset="0"/>
            </a:endParaRPr>
          </a:p>
          <a:p>
            <a:pPr marL="0" indent="0">
              <a:buNone/>
            </a:pPr>
            <a:r>
              <a:rPr lang="tr-TR" sz="2000" b="1" dirty="0">
                <a:latin typeface="Times New Roman" panose="02020603050405020304" pitchFamily="18" charset="0"/>
                <a:cs typeface="Times New Roman" panose="02020603050405020304" pitchFamily="18" charset="0"/>
              </a:rPr>
              <a:t>Bu programı alan aday öğretmenler,</a:t>
            </a:r>
            <a:endParaRPr lang="tr-TR" sz="2000" dirty="0">
              <a:latin typeface="Times New Roman" panose="02020603050405020304" pitchFamily="18" charset="0"/>
              <a:cs typeface="Times New Roman" panose="02020603050405020304" pitchFamily="18" charset="0"/>
            </a:endParaRPr>
          </a:p>
          <a:p>
            <a:pPr lvl="0">
              <a:buFont typeface="+mj-lt"/>
              <a:buAutoNum type="arabicPeriod"/>
            </a:pPr>
            <a:r>
              <a:rPr lang="tr-TR" sz="2000" dirty="0">
                <a:latin typeface="Times New Roman" panose="02020603050405020304" pitchFamily="18" charset="0"/>
                <a:cs typeface="Times New Roman" panose="02020603050405020304" pitchFamily="18" charset="0"/>
              </a:rPr>
              <a:t>Öğretmenlik mesleğinin misyonunu bilir, aidiyet ve adanmışlık duygusu gelişir,</a:t>
            </a:r>
          </a:p>
          <a:p>
            <a:pPr lvl="0">
              <a:buFont typeface="+mj-lt"/>
              <a:buAutoNum type="arabicPeriod"/>
            </a:pPr>
            <a:r>
              <a:rPr lang="tr-TR" sz="2000" dirty="0">
                <a:latin typeface="Times New Roman" panose="02020603050405020304" pitchFamily="18" charset="0"/>
                <a:cs typeface="Times New Roman" panose="02020603050405020304" pitchFamily="18" charset="0"/>
              </a:rPr>
              <a:t>Kültür ve medeniyetimizin özündeki/temellerindeki eğitim anlayışının farkında olur,</a:t>
            </a:r>
          </a:p>
          <a:p>
            <a:pPr lvl="0">
              <a:buFont typeface="+mj-lt"/>
              <a:buAutoNum type="arabicPeriod"/>
            </a:pPr>
            <a:r>
              <a:rPr lang="tr-TR" sz="2000" dirty="0">
                <a:latin typeface="Times New Roman" panose="02020603050405020304" pitchFamily="18" charset="0"/>
                <a:cs typeface="Times New Roman" panose="02020603050405020304" pitchFamily="18" charset="0"/>
              </a:rPr>
              <a:t>1739 Sayılı Millî Eğitim Temel Kanununda belirtilen millî, ahlaki, insani, manevi ve kültürel değerlerimizi benimser,</a:t>
            </a:r>
          </a:p>
          <a:p>
            <a:pPr lvl="0">
              <a:buFont typeface="+mj-lt"/>
              <a:buAutoNum type="arabicPeriod"/>
            </a:pPr>
            <a:r>
              <a:rPr lang="tr-TR" sz="2000" dirty="0">
                <a:latin typeface="Times New Roman" panose="02020603050405020304" pitchFamily="18" charset="0"/>
                <a:cs typeface="Times New Roman" panose="02020603050405020304" pitchFamily="18" charset="0"/>
              </a:rPr>
              <a:t>Kültürel çeşitliliklerimizi ve eğitimle olan ilişkisini fark eder,</a:t>
            </a:r>
          </a:p>
          <a:p>
            <a:pPr lvl="0">
              <a:buFont typeface="+mj-lt"/>
              <a:buAutoNum type="arabicPeriod"/>
            </a:pPr>
            <a:r>
              <a:rPr lang="tr-TR" sz="2000" dirty="0">
                <a:latin typeface="Times New Roman" panose="02020603050405020304" pitchFamily="18" charset="0"/>
                <a:cs typeface="Times New Roman" panose="02020603050405020304" pitchFamily="18" charset="0"/>
              </a:rPr>
              <a:t>Öğretmenlik uygulamalarına yönelik bilgi ve becerileri gelişir,</a:t>
            </a:r>
          </a:p>
          <a:p>
            <a:pPr lvl="0">
              <a:buFont typeface="+mj-lt"/>
              <a:buAutoNum type="arabicPeriod"/>
            </a:pPr>
            <a:r>
              <a:rPr lang="tr-TR" sz="2000" dirty="0">
                <a:latin typeface="Times New Roman" panose="02020603050405020304" pitchFamily="18" charset="0"/>
                <a:cs typeface="Times New Roman" panose="02020603050405020304" pitchFamily="18" charset="0"/>
              </a:rPr>
              <a:t>Millî eğitimin genel politikalarını, güncel önceliklerini ve uygulamalarını bilir,</a:t>
            </a:r>
          </a:p>
          <a:p>
            <a:pPr lvl="0">
              <a:buFont typeface="+mj-lt"/>
              <a:buAutoNum type="arabicPeriod"/>
            </a:pPr>
            <a:r>
              <a:rPr lang="tr-TR" sz="2000" dirty="0">
                <a:latin typeface="Times New Roman" panose="02020603050405020304" pitchFamily="18" charset="0"/>
                <a:cs typeface="Times New Roman" panose="02020603050405020304" pitchFamily="18" charset="0"/>
              </a:rPr>
              <a:t>Öğrenme süreçleri ve eğitim etkinlikleri ile ilgili model uygulamaları kavrar.</a:t>
            </a:r>
          </a:p>
          <a:p>
            <a:pPr lvl="0">
              <a:buFont typeface="+mj-lt"/>
              <a:buAutoNum type="arabicPeriod"/>
            </a:pPr>
            <a:r>
              <a:rPr lang="tr-TR" sz="2000" dirty="0">
                <a:latin typeface="Times New Roman" panose="02020603050405020304" pitchFamily="18" charset="0"/>
                <a:cs typeface="Times New Roman" panose="02020603050405020304" pitchFamily="18" charset="0"/>
              </a:rPr>
              <a:t>Eğitim ve öğretim ile ilgili mevzuattaki temel konuları bilir.</a:t>
            </a:r>
          </a:p>
          <a:p>
            <a:endParaRPr lang="tr-TR" sz="1800" dirty="0"/>
          </a:p>
        </p:txBody>
      </p:sp>
      <p:sp>
        <p:nvSpPr>
          <p:cNvPr id="7173" name="6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6376DE8B-75C8-4064-9F54-71295E2947E9}" type="datetime1">
              <a:rPr lang="tr-TR" smtClean="0"/>
              <a:pPr/>
              <a:t>8.3.2016</a:t>
            </a:fld>
            <a:endParaRPr lang="tr-TR" smtClean="0"/>
          </a:p>
        </p:txBody>
      </p:sp>
      <p:sp>
        <p:nvSpPr>
          <p:cNvPr id="7174" name="7 Altbilgi Yer Tutucusu"/>
          <p:cNvSpPr>
            <a:spLocks noGrp="1"/>
          </p:cNvSpPr>
          <p:nvPr>
            <p:ph type="ftr" sz="quarter" idx="11"/>
          </p:nvPr>
        </p:nvSpPr>
        <p:spPr bwMode="auto">
          <a:xfrm>
            <a:off x="1835696" y="6400800"/>
            <a:ext cx="4233863" cy="457200"/>
          </a:xfrm>
          <a:noFill/>
          <a:ln>
            <a:miter lim="800000"/>
            <a:headEnd/>
            <a:tailEnd/>
          </a:ln>
        </p:spPr>
        <p:txBody>
          <a:bodyPr vert="horz" wrap="square" lIns="91440" tIns="45720" rIns="91440" bIns="45720" numCol="1" compatLnSpc="1">
            <a:prstTxWarp prst="textNoShape">
              <a:avLst/>
            </a:prstTxWarp>
          </a:bodyPr>
          <a:lstStyle/>
          <a:p>
            <a:r>
              <a:rPr lang="tr-TR" sz="1200" dirty="0" smtClean="0"/>
              <a:t>Hazırlayan: Mustafa </a:t>
            </a:r>
            <a:r>
              <a:rPr lang="tr-TR" sz="1200" dirty="0" smtClean="0"/>
              <a:t>AYDIN</a:t>
            </a:r>
            <a:endParaRPr lang="tr-TR" sz="1200" dirty="0" smtClean="0"/>
          </a:p>
        </p:txBody>
      </p:sp>
      <p:sp>
        <p:nvSpPr>
          <p:cNvPr id="6" name="5 Slayt Numarası Yer Tutucusu"/>
          <p:cNvSpPr>
            <a:spLocks noGrp="1"/>
          </p:cNvSpPr>
          <p:nvPr>
            <p:ph type="sldNum" sz="quarter" idx="12"/>
          </p:nvPr>
        </p:nvSpPr>
        <p:spPr/>
        <p:txBody>
          <a:bodyPr/>
          <a:lstStyle/>
          <a:p>
            <a:pPr>
              <a:defRPr/>
            </a:pPr>
            <a:fld id="{4DEA143D-7771-4EA1-8974-E8684EF9A219}" type="slidenum">
              <a:rPr lang="tr-TR"/>
              <a:pPr>
                <a:defRPr/>
              </a:pPr>
              <a:t>32</a:t>
            </a:fld>
            <a:endParaRPr lang="tr-TR"/>
          </a:p>
        </p:txBody>
      </p:sp>
      <p:sp>
        <p:nvSpPr>
          <p:cNvPr id="7177" name="8 Metin kutusu"/>
          <p:cNvSpPr txBox="1">
            <a:spLocks noChangeArrowheads="1"/>
          </p:cNvSpPr>
          <p:nvPr/>
        </p:nvSpPr>
        <p:spPr bwMode="auto">
          <a:xfrm>
            <a:off x="36513" y="260350"/>
            <a:ext cx="9144000" cy="585788"/>
          </a:xfrm>
          <a:prstGeom prst="rect">
            <a:avLst/>
          </a:prstGeom>
          <a:noFill/>
          <a:ln w="9525">
            <a:noFill/>
            <a:miter lim="800000"/>
            <a:headEnd/>
            <a:tailEnd/>
          </a:ln>
        </p:spPr>
        <p:txBody>
          <a:bodyPr>
            <a:spAutoFit/>
          </a:bodyPr>
          <a:lstStyle/>
          <a:p>
            <a:pPr algn="ctr"/>
            <a:r>
              <a:rPr lang="tr-TR" sz="1400" b="1" i="1" dirty="0">
                <a:solidFill>
                  <a:srgbClr val="336699"/>
                </a:solidFill>
                <a:latin typeface="Calibri" pitchFamily="34" charset="0"/>
                <a:cs typeface="Calibri" pitchFamily="34" charset="0"/>
              </a:rPr>
              <a:t>GEBZE İLÇE MİLLİ EĞİTİM MÜDÜRLÜĞÜ ADAY ÖĞRETMENLERİN </a:t>
            </a:r>
            <a:r>
              <a:rPr lang="tr-TR" sz="1400" b="1" i="1" dirty="0" smtClean="0">
                <a:solidFill>
                  <a:srgbClr val="336699"/>
                </a:solidFill>
                <a:latin typeface="Calibri" pitchFamily="34" charset="0"/>
                <a:cs typeface="Calibri" pitchFamily="34" charset="0"/>
              </a:rPr>
              <a:t>YETİŞTİRME SÜRECİ</a:t>
            </a:r>
            <a:endParaRPr lang="tr-TR" sz="1400" b="1" i="1" dirty="0">
              <a:solidFill>
                <a:srgbClr val="336699"/>
              </a:solidFill>
              <a:latin typeface="Calibri" pitchFamily="34" charset="0"/>
              <a:cs typeface="Calibri" pitchFamily="34" charset="0"/>
            </a:endParaRPr>
          </a:p>
          <a:p>
            <a:pPr algn="ctr"/>
            <a:r>
              <a:rPr lang="tr-TR" b="1" i="1" dirty="0">
                <a:solidFill>
                  <a:srgbClr val="FF0000"/>
                </a:solidFill>
                <a:latin typeface="Calibri" pitchFamily="34" charset="0"/>
                <a:cs typeface="Calibri" pitchFamily="34" charset="0"/>
              </a:rPr>
              <a:t>ADAY ÖĞRETMEN YETİŞTİRME </a:t>
            </a:r>
            <a:r>
              <a:rPr lang="tr-TR" b="1" i="1" dirty="0" smtClean="0">
                <a:solidFill>
                  <a:srgbClr val="FF0000"/>
                </a:solidFill>
                <a:latin typeface="Calibri" pitchFamily="34" charset="0"/>
                <a:cs typeface="Calibri" pitchFamily="34" charset="0"/>
              </a:rPr>
              <a:t>PROGRAMI</a:t>
            </a:r>
            <a:endParaRPr lang="tr-TR" b="1" i="1" dirty="0">
              <a:solidFill>
                <a:srgbClr val="FF0000"/>
              </a:solidFill>
              <a:latin typeface="Calibri" pitchFamily="34" charset="0"/>
              <a:cs typeface="Calibri" pitchFamily="34" charset="0"/>
            </a:endParaRPr>
          </a:p>
        </p:txBody>
      </p:sp>
      <p:pic>
        <p:nvPicPr>
          <p:cNvPr id="8" name="Picture 13" descr="C:\Users\Müdür\Desktop\MEBlogo.jpg"/>
          <p:cNvPicPr>
            <a:picLocks noChangeAspect="1" noChangeArrowheads="1"/>
          </p:cNvPicPr>
          <p:nvPr/>
        </p:nvPicPr>
        <p:blipFill rotWithShape="1">
          <a:blip r:embed="rId3" cstate="print"/>
          <a:srcRect l="4564" t="3447" r="-4564" b="-3447"/>
          <a:stretch/>
        </p:blipFill>
        <p:spPr bwMode="auto">
          <a:xfrm>
            <a:off x="360000" y="216000"/>
            <a:ext cx="792163" cy="785812"/>
          </a:xfrm>
          <a:prstGeom prst="rect">
            <a:avLst/>
          </a:prstGeom>
          <a:noFill/>
          <a:ln w="9525">
            <a:noFill/>
            <a:miter lim="800000"/>
            <a:headEnd/>
            <a:tailEnd/>
          </a:ln>
        </p:spPr>
      </p:pic>
    </p:spTree>
    <p:extLst>
      <p:ext uri="{BB962C8B-B14F-4D97-AF65-F5344CB8AC3E}">
        <p14:creationId xmlns:p14="http://schemas.microsoft.com/office/powerpoint/2010/main" val="1451650765"/>
      </p:ext>
    </p:extLst>
  </p:cSld>
  <p:clrMapOvr>
    <a:masterClrMapping/>
  </p:clrMapOvr>
  <p:transition>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6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6376DE8B-75C8-4064-9F54-71295E2947E9}" type="datetime1">
              <a:rPr lang="tr-TR" smtClean="0"/>
              <a:pPr/>
              <a:t>8.3.2016</a:t>
            </a:fld>
            <a:endParaRPr lang="tr-TR" smtClean="0"/>
          </a:p>
        </p:txBody>
      </p:sp>
      <p:sp>
        <p:nvSpPr>
          <p:cNvPr id="7174" name="7 Altbilgi Yer Tutucusu"/>
          <p:cNvSpPr>
            <a:spLocks noGrp="1"/>
          </p:cNvSpPr>
          <p:nvPr>
            <p:ph type="ftr" sz="quarter" idx="11"/>
          </p:nvPr>
        </p:nvSpPr>
        <p:spPr bwMode="auto">
          <a:xfrm>
            <a:off x="1835696" y="6400800"/>
            <a:ext cx="4233863" cy="457200"/>
          </a:xfrm>
          <a:noFill/>
          <a:ln>
            <a:miter lim="800000"/>
            <a:headEnd/>
            <a:tailEnd/>
          </a:ln>
        </p:spPr>
        <p:txBody>
          <a:bodyPr vert="horz" wrap="square" lIns="91440" tIns="45720" rIns="91440" bIns="45720" numCol="1" compatLnSpc="1">
            <a:prstTxWarp prst="textNoShape">
              <a:avLst/>
            </a:prstTxWarp>
          </a:bodyPr>
          <a:lstStyle/>
          <a:p>
            <a:r>
              <a:rPr lang="tr-TR" sz="1200" dirty="0" smtClean="0"/>
              <a:t>Hazırlayan: Mustafa </a:t>
            </a:r>
            <a:r>
              <a:rPr lang="tr-TR" sz="1200" dirty="0" smtClean="0"/>
              <a:t>AYDIN</a:t>
            </a:r>
            <a:endParaRPr lang="tr-TR" sz="1200" dirty="0" smtClean="0"/>
          </a:p>
        </p:txBody>
      </p:sp>
      <p:sp>
        <p:nvSpPr>
          <p:cNvPr id="6" name="5 Slayt Numarası Yer Tutucusu"/>
          <p:cNvSpPr>
            <a:spLocks noGrp="1"/>
          </p:cNvSpPr>
          <p:nvPr>
            <p:ph type="sldNum" sz="quarter" idx="12"/>
          </p:nvPr>
        </p:nvSpPr>
        <p:spPr/>
        <p:txBody>
          <a:bodyPr/>
          <a:lstStyle/>
          <a:p>
            <a:pPr>
              <a:defRPr/>
            </a:pPr>
            <a:fld id="{4DEA143D-7771-4EA1-8974-E8684EF9A219}" type="slidenum">
              <a:rPr lang="tr-TR"/>
              <a:pPr>
                <a:defRPr/>
              </a:pPr>
              <a:t>33</a:t>
            </a:fld>
            <a:endParaRPr lang="tr-TR"/>
          </a:p>
        </p:txBody>
      </p:sp>
      <p:sp>
        <p:nvSpPr>
          <p:cNvPr id="7177" name="8 Metin kutusu"/>
          <p:cNvSpPr txBox="1">
            <a:spLocks noChangeArrowheads="1"/>
          </p:cNvSpPr>
          <p:nvPr/>
        </p:nvSpPr>
        <p:spPr bwMode="auto">
          <a:xfrm>
            <a:off x="36513" y="260350"/>
            <a:ext cx="9144000" cy="585788"/>
          </a:xfrm>
          <a:prstGeom prst="rect">
            <a:avLst/>
          </a:prstGeom>
          <a:noFill/>
          <a:ln w="9525">
            <a:noFill/>
            <a:miter lim="800000"/>
            <a:headEnd/>
            <a:tailEnd/>
          </a:ln>
        </p:spPr>
        <p:txBody>
          <a:bodyPr>
            <a:spAutoFit/>
          </a:bodyPr>
          <a:lstStyle/>
          <a:p>
            <a:pPr algn="ctr"/>
            <a:r>
              <a:rPr lang="tr-TR" sz="1400" b="1" i="1" dirty="0">
                <a:solidFill>
                  <a:srgbClr val="336699"/>
                </a:solidFill>
                <a:latin typeface="Calibri" pitchFamily="34" charset="0"/>
                <a:cs typeface="Calibri" pitchFamily="34" charset="0"/>
              </a:rPr>
              <a:t>GEBZE İLÇE MİLLİ EĞİTİM MÜDÜRLÜĞÜ ADAY ÖĞRETMENLERİN </a:t>
            </a:r>
            <a:r>
              <a:rPr lang="tr-TR" sz="1400" b="1" i="1" dirty="0" smtClean="0">
                <a:solidFill>
                  <a:srgbClr val="336699"/>
                </a:solidFill>
                <a:latin typeface="Calibri" pitchFamily="34" charset="0"/>
                <a:cs typeface="Calibri" pitchFamily="34" charset="0"/>
              </a:rPr>
              <a:t>YETİŞTİRME SÜRECİ</a:t>
            </a:r>
            <a:endParaRPr lang="tr-TR" sz="1400" b="1" i="1" dirty="0">
              <a:solidFill>
                <a:srgbClr val="336699"/>
              </a:solidFill>
              <a:latin typeface="Calibri" pitchFamily="34" charset="0"/>
              <a:cs typeface="Calibri" pitchFamily="34" charset="0"/>
            </a:endParaRPr>
          </a:p>
          <a:p>
            <a:pPr algn="ctr"/>
            <a:r>
              <a:rPr lang="tr-TR" b="1" i="1" dirty="0">
                <a:solidFill>
                  <a:srgbClr val="FF0000"/>
                </a:solidFill>
                <a:latin typeface="Calibri" pitchFamily="34" charset="0"/>
                <a:cs typeface="Calibri" pitchFamily="34" charset="0"/>
              </a:rPr>
              <a:t>ADAY ÖĞRETMEN YETİŞTİRME </a:t>
            </a:r>
            <a:r>
              <a:rPr lang="tr-TR" b="1" i="1" dirty="0" smtClean="0">
                <a:solidFill>
                  <a:srgbClr val="FF0000"/>
                </a:solidFill>
                <a:latin typeface="Calibri" pitchFamily="34" charset="0"/>
                <a:cs typeface="Calibri" pitchFamily="34" charset="0"/>
              </a:rPr>
              <a:t>PROGRAMI</a:t>
            </a:r>
            <a:endParaRPr lang="tr-TR" b="1" i="1" dirty="0">
              <a:solidFill>
                <a:srgbClr val="FF0000"/>
              </a:solidFill>
              <a:latin typeface="Calibri" pitchFamily="34" charset="0"/>
              <a:cs typeface="Calibri" pitchFamily="34" charset="0"/>
            </a:endParaRPr>
          </a:p>
        </p:txBody>
      </p:sp>
      <p:sp>
        <p:nvSpPr>
          <p:cNvPr id="8" name="İçerik Yer Tutucusu 2"/>
          <p:cNvSpPr txBox="1">
            <a:spLocks/>
          </p:cNvSpPr>
          <p:nvPr/>
        </p:nvSpPr>
        <p:spPr bwMode="auto">
          <a:xfrm>
            <a:off x="323850" y="1196752"/>
            <a:ext cx="8568630" cy="4929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0" lang="tr-TR" sz="2800" i="0" u="none" strike="noStrike" kern="1200" cap="none" spc="0" normalizeH="0" baseline="0" noProof="0" dirty="0" smtClean="0">
                <a:ln>
                  <a:noFill/>
                </a:ln>
                <a:solidFill>
                  <a:srgbClr val="00B0F0"/>
                </a:solidFill>
                <a:effectLst>
                  <a:outerShdw blurRad="38100" dist="38100" dir="2700000" algn="tl">
                    <a:srgbClr val="000000">
                      <a:alpha val="43137"/>
                    </a:srgbClr>
                  </a:outerShdw>
                </a:effectLst>
                <a:uLnTx/>
                <a:uFillTx/>
                <a:latin typeface="Times New Roman" panose="02020603050405020304" pitchFamily="18" charset="0"/>
                <a:cs typeface="Times New Roman" panose="02020603050405020304" pitchFamily="18" charset="0"/>
              </a:rPr>
              <a:t>B. UYGULAMA İLE İLGİLİ AÇIKLAMALAR</a:t>
            </a:r>
          </a:p>
          <a:p>
            <a:pPr marL="457200" marR="0" lvl="0" indent="-457200" algn="l" defTabSz="914400" rtl="0" eaLnBrk="0" fontAlgn="base" latinLnBrk="0" hangingPunct="0">
              <a:lnSpc>
                <a:spcPct val="100000"/>
              </a:lnSpc>
              <a:spcBef>
                <a:spcPct val="20000"/>
              </a:spcBef>
              <a:spcAft>
                <a:spcPct val="0"/>
              </a:spcAft>
              <a:buClrTx/>
              <a:buSzTx/>
              <a:buFont typeface="+mj-lt"/>
              <a:buAutoNum type="arabicPeriod"/>
              <a:tabLst/>
              <a:defRPr/>
            </a:pPr>
            <a:r>
              <a:rPr kumimoji="0" lang="tr-TR" sz="2400" b="0" i="0" u="none" strike="noStrike" kern="1200" cap="none" spc="0" normalizeH="0" baseline="0" noProof="0" dirty="0" smtClean="0">
                <a:ln>
                  <a:noFill/>
                </a:ln>
                <a:solidFill>
                  <a:sysClr val="windowText" lastClr="000000"/>
                </a:solidFill>
                <a:effectLst/>
                <a:uLnTx/>
                <a:uFillTx/>
                <a:latin typeface="Times New Roman" panose="02020603050405020304" pitchFamily="18" charset="0"/>
                <a:cs typeface="Times New Roman" panose="02020603050405020304" pitchFamily="18" charset="0"/>
              </a:rPr>
              <a:t>Eğitimler merkezden talimatlı mahallî faaliyetler olarak uygulanır. </a:t>
            </a:r>
          </a:p>
          <a:p>
            <a:pPr marL="457200" marR="0" lvl="0" indent="-457200" algn="l" defTabSz="914400" rtl="0" eaLnBrk="0" fontAlgn="base" latinLnBrk="0" hangingPunct="0">
              <a:lnSpc>
                <a:spcPct val="100000"/>
              </a:lnSpc>
              <a:spcBef>
                <a:spcPct val="20000"/>
              </a:spcBef>
              <a:spcAft>
                <a:spcPct val="0"/>
              </a:spcAft>
              <a:buClrTx/>
              <a:buSzTx/>
              <a:buFont typeface="+mj-lt"/>
              <a:buAutoNum type="arabicPeriod"/>
              <a:tabLst/>
              <a:defRPr/>
            </a:pPr>
            <a:r>
              <a:rPr kumimoji="0" lang="tr-TR" sz="2400" b="0" i="0" u="none" strike="noStrike" kern="1200" cap="none" spc="0" normalizeH="0" baseline="0" noProof="0" dirty="0" smtClean="0">
                <a:ln>
                  <a:noFill/>
                </a:ln>
                <a:solidFill>
                  <a:sysClr val="windowText" lastClr="000000"/>
                </a:solidFill>
                <a:effectLst/>
                <a:uLnTx/>
                <a:uFillTx/>
                <a:latin typeface="Times New Roman" panose="02020603050405020304" pitchFamily="18" charset="0"/>
                <a:cs typeface="Times New Roman" panose="02020603050405020304" pitchFamily="18" charset="0"/>
              </a:rPr>
              <a:t>Aday öğretmenlerin tamamının katılacağı uygun eğitim ortamları tercih edilir.</a:t>
            </a:r>
          </a:p>
          <a:p>
            <a:pPr marL="457200" marR="0" lvl="0" indent="-457200" algn="l" defTabSz="914400" rtl="0" eaLnBrk="0" fontAlgn="base" latinLnBrk="0" hangingPunct="0">
              <a:lnSpc>
                <a:spcPct val="100000"/>
              </a:lnSpc>
              <a:spcBef>
                <a:spcPct val="20000"/>
              </a:spcBef>
              <a:spcAft>
                <a:spcPct val="0"/>
              </a:spcAft>
              <a:buClrTx/>
              <a:buSzTx/>
              <a:buFont typeface="+mj-lt"/>
              <a:buAutoNum type="arabicPeriod"/>
              <a:tabLst/>
              <a:defRPr/>
            </a:pPr>
            <a:r>
              <a:rPr kumimoji="0" lang="tr-TR" sz="2400" b="0" i="0" u="none" strike="noStrike" kern="1200" cap="none" spc="0" normalizeH="0" baseline="0" noProof="0" dirty="0" smtClean="0">
                <a:ln>
                  <a:noFill/>
                </a:ln>
                <a:solidFill>
                  <a:sysClr val="windowText" lastClr="000000"/>
                </a:solidFill>
                <a:effectLst/>
                <a:uLnTx/>
                <a:uFillTx/>
                <a:latin typeface="Times New Roman" panose="02020603050405020304" pitchFamily="18" charset="0"/>
                <a:cs typeface="Times New Roman" panose="02020603050405020304" pitchFamily="18" charset="0"/>
              </a:rPr>
              <a:t>Eğitimler faaliyetlerinde üniversiteler, STK’lar ve alan uzmanlarından yararlanılır.</a:t>
            </a:r>
          </a:p>
          <a:p>
            <a:pPr marL="457200" marR="0" lvl="0" indent="-457200" algn="l" defTabSz="914400" rtl="0" eaLnBrk="0" fontAlgn="base" latinLnBrk="0" hangingPunct="0">
              <a:lnSpc>
                <a:spcPct val="100000"/>
              </a:lnSpc>
              <a:spcBef>
                <a:spcPct val="20000"/>
              </a:spcBef>
              <a:spcAft>
                <a:spcPct val="0"/>
              </a:spcAft>
              <a:buClrTx/>
              <a:buSzTx/>
              <a:buFont typeface="+mj-lt"/>
              <a:buAutoNum type="arabicPeriod"/>
              <a:tabLst/>
              <a:defRPr/>
            </a:pPr>
            <a:r>
              <a:rPr kumimoji="0" lang="tr-TR" sz="2400" b="1" i="0" u="none" strike="noStrike" kern="1200" cap="none" spc="0" normalizeH="0" baseline="0" noProof="0" dirty="0" smtClean="0">
                <a:ln>
                  <a:noFill/>
                </a:ln>
                <a:solidFill>
                  <a:srgbClr val="FFC000"/>
                </a:solidFill>
                <a:effectLst/>
                <a:uLnTx/>
                <a:uFillTx/>
                <a:latin typeface="Times New Roman" panose="02020603050405020304" pitchFamily="18" charset="0"/>
                <a:cs typeface="Times New Roman" panose="02020603050405020304" pitchFamily="18" charset="0"/>
              </a:rPr>
              <a:t>Aday öğretmenler 16 haftalık okul içi ve okul dışı uygulamaların sona ermesinden sonra, toplam 8 hafta  (240 saat) sürecek olan </a:t>
            </a:r>
            <a:r>
              <a:rPr kumimoji="0" lang="tr-TR" sz="2400" b="1" i="0" u="none" strike="noStrike" kern="1200" cap="none" spc="0" normalizeH="0" baseline="0" noProof="0" dirty="0" err="1" smtClean="0">
                <a:ln>
                  <a:noFill/>
                </a:ln>
                <a:solidFill>
                  <a:srgbClr val="FFC000"/>
                </a:solidFill>
                <a:effectLst/>
                <a:uLnTx/>
                <a:uFillTx/>
                <a:latin typeface="Times New Roman" panose="02020603050405020304" pitchFamily="18" charset="0"/>
                <a:cs typeface="Times New Roman" panose="02020603050405020304" pitchFamily="18" charset="0"/>
              </a:rPr>
              <a:t>hizmetiçi</a:t>
            </a:r>
            <a:r>
              <a:rPr kumimoji="0" lang="tr-TR" sz="2400" b="1" i="0" u="none" strike="noStrike" kern="1200" cap="none" spc="0" normalizeH="0" baseline="0" noProof="0" dirty="0" smtClean="0">
                <a:ln>
                  <a:noFill/>
                </a:ln>
                <a:solidFill>
                  <a:srgbClr val="FFC000"/>
                </a:solidFill>
                <a:effectLst/>
                <a:uLnTx/>
                <a:uFillTx/>
                <a:latin typeface="Times New Roman" panose="02020603050405020304" pitchFamily="18" charset="0"/>
                <a:cs typeface="Times New Roman" panose="02020603050405020304" pitchFamily="18" charset="0"/>
              </a:rPr>
              <a:t> eğitim faaliyetlerine katılırlar.</a:t>
            </a:r>
          </a:p>
          <a:p>
            <a:pPr marL="457200" marR="0" lvl="0" indent="-457200" algn="l" defTabSz="914400" rtl="0" eaLnBrk="0" fontAlgn="base" latinLnBrk="0" hangingPunct="0">
              <a:lnSpc>
                <a:spcPct val="100000"/>
              </a:lnSpc>
              <a:spcBef>
                <a:spcPct val="20000"/>
              </a:spcBef>
              <a:spcAft>
                <a:spcPct val="0"/>
              </a:spcAft>
              <a:buClrTx/>
              <a:buSzTx/>
              <a:buFont typeface="+mj-lt"/>
              <a:buAutoNum type="arabicPeriod"/>
              <a:tabLst/>
              <a:defRPr/>
            </a:pPr>
            <a:endParaRPr kumimoji="0" lang="tr-TR"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pic>
        <p:nvPicPr>
          <p:cNvPr id="9" name="Picture 13" descr="C:\Users\Müdür\Desktop\MEBlogo.jpg"/>
          <p:cNvPicPr>
            <a:picLocks noChangeAspect="1" noChangeArrowheads="1"/>
          </p:cNvPicPr>
          <p:nvPr/>
        </p:nvPicPr>
        <p:blipFill rotWithShape="1">
          <a:blip r:embed="rId3" cstate="print"/>
          <a:srcRect l="4564" t="3447" r="-4564" b="-3447"/>
          <a:stretch/>
        </p:blipFill>
        <p:spPr bwMode="auto">
          <a:xfrm>
            <a:off x="360000" y="216000"/>
            <a:ext cx="792163" cy="785812"/>
          </a:xfrm>
          <a:prstGeom prst="rect">
            <a:avLst/>
          </a:prstGeom>
          <a:noFill/>
          <a:ln w="9525">
            <a:noFill/>
            <a:miter lim="800000"/>
            <a:headEnd/>
            <a:tailEnd/>
          </a:ln>
        </p:spPr>
      </p:pic>
    </p:spTree>
    <p:extLst>
      <p:ext uri="{BB962C8B-B14F-4D97-AF65-F5344CB8AC3E}">
        <p14:creationId xmlns:p14="http://schemas.microsoft.com/office/powerpoint/2010/main" val="1989691075"/>
      </p:ext>
    </p:extLst>
  </p:cSld>
  <p:clrMapOvr>
    <a:masterClrMapping/>
  </p:clrMapOvr>
  <p:transition>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6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6376DE8B-75C8-4064-9F54-71295E2947E9}" type="datetime1">
              <a:rPr lang="tr-TR" smtClean="0"/>
              <a:pPr/>
              <a:t>8.3.2016</a:t>
            </a:fld>
            <a:endParaRPr lang="tr-TR" smtClean="0"/>
          </a:p>
        </p:txBody>
      </p:sp>
      <p:sp>
        <p:nvSpPr>
          <p:cNvPr id="7174" name="7 Altbilgi Yer Tutucusu"/>
          <p:cNvSpPr>
            <a:spLocks noGrp="1"/>
          </p:cNvSpPr>
          <p:nvPr>
            <p:ph type="ftr" sz="quarter" idx="11"/>
          </p:nvPr>
        </p:nvSpPr>
        <p:spPr bwMode="auto">
          <a:xfrm>
            <a:off x="1835696" y="6400800"/>
            <a:ext cx="4233863" cy="457200"/>
          </a:xfrm>
          <a:noFill/>
          <a:ln>
            <a:miter lim="800000"/>
            <a:headEnd/>
            <a:tailEnd/>
          </a:ln>
        </p:spPr>
        <p:txBody>
          <a:bodyPr vert="horz" wrap="square" lIns="91440" tIns="45720" rIns="91440" bIns="45720" numCol="1" compatLnSpc="1">
            <a:prstTxWarp prst="textNoShape">
              <a:avLst/>
            </a:prstTxWarp>
          </a:bodyPr>
          <a:lstStyle/>
          <a:p>
            <a:r>
              <a:rPr lang="tr-TR" sz="1200" dirty="0" smtClean="0"/>
              <a:t>Hazırlayan: Mustafa </a:t>
            </a:r>
            <a:r>
              <a:rPr lang="tr-TR" sz="1200" dirty="0" smtClean="0"/>
              <a:t>AYDIN</a:t>
            </a:r>
            <a:endParaRPr lang="tr-TR" sz="1200" dirty="0" smtClean="0"/>
          </a:p>
        </p:txBody>
      </p:sp>
      <p:sp>
        <p:nvSpPr>
          <p:cNvPr id="6" name="5 Slayt Numarası Yer Tutucusu"/>
          <p:cNvSpPr>
            <a:spLocks noGrp="1"/>
          </p:cNvSpPr>
          <p:nvPr>
            <p:ph type="sldNum" sz="quarter" idx="12"/>
          </p:nvPr>
        </p:nvSpPr>
        <p:spPr/>
        <p:txBody>
          <a:bodyPr/>
          <a:lstStyle/>
          <a:p>
            <a:pPr>
              <a:defRPr/>
            </a:pPr>
            <a:fld id="{4DEA143D-7771-4EA1-8974-E8684EF9A219}" type="slidenum">
              <a:rPr lang="tr-TR"/>
              <a:pPr>
                <a:defRPr/>
              </a:pPr>
              <a:t>34</a:t>
            </a:fld>
            <a:endParaRPr lang="tr-TR"/>
          </a:p>
        </p:txBody>
      </p:sp>
      <p:sp>
        <p:nvSpPr>
          <p:cNvPr id="7177" name="8 Metin kutusu"/>
          <p:cNvSpPr txBox="1">
            <a:spLocks noChangeArrowheads="1"/>
          </p:cNvSpPr>
          <p:nvPr/>
        </p:nvSpPr>
        <p:spPr bwMode="auto">
          <a:xfrm>
            <a:off x="36513" y="260350"/>
            <a:ext cx="9144000" cy="585788"/>
          </a:xfrm>
          <a:prstGeom prst="rect">
            <a:avLst/>
          </a:prstGeom>
          <a:noFill/>
          <a:ln w="9525">
            <a:noFill/>
            <a:miter lim="800000"/>
            <a:headEnd/>
            <a:tailEnd/>
          </a:ln>
        </p:spPr>
        <p:txBody>
          <a:bodyPr>
            <a:spAutoFit/>
          </a:bodyPr>
          <a:lstStyle/>
          <a:p>
            <a:pPr algn="ctr"/>
            <a:r>
              <a:rPr lang="tr-TR" sz="1400" b="1" i="1" dirty="0">
                <a:solidFill>
                  <a:srgbClr val="336699"/>
                </a:solidFill>
                <a:latin typeface="Calibri" pitchFamily="34" charset="0"/>
                <a:cs typeface="Calibri" pitchFamily="34" charset="0"/>
              </a:rPr>
              <a:t>GEBZE İLÇE MİLLİ EĞİTİM MÜDÜRLÜĞÜ ADAY ÖĞRETMENLERİN </a:t>
            </a:r>
            <a:r>
              <a:rPr lang="tr-TR" sz="1400" b="1" i="1" dirty="0" smtClean="0">
                <a:solidFill>
                  <a:srgbClr val="336699"/>
                </a:solidFill>
                <a:latin typeface="Calibri" pitchFamily="34" charset="0"/>
                <a:cs typeface="Calibri" pitchFamily="34" charset="0"/>
              </a:rPr>
              <a:t>YETİŞTİRME SÜRECİ</a:t>
            </a:r>
            <a:endParaRPr lang="tr-TR" sz="1400" b="1" i="1" dirty="0">
              <a:solidFill>
                <a:srgbClr val="336699"/>
              </a:solidFill>
              <a:latin typeface="Calibri" pitchFamily="34" charset="0"/>
              <a:cs typeface="Calibri" pitchFamily="34" charset="0"/>
            </a:endParaRPr>
          </a:p>
          <a:p>
            <a:pPr algn="ctr"/>
            <a:r>
              <a:rPr lang="tr-TR" b="1" i="1" dirty="0">
                <a:solidFill>
                  <a:srgbClr val="FF0000"/>
                </a:solidFill>
                <a:latin typeface="Calibri" pitchFamily="34" charset="0"/>
                <a:cs typeface="Calibri" pitchFamily="34" charset="0"/>
              </a:rPr>
              <a:t>ADAY ÖĞRETMEN YETİŞTİRME </a:t>
            </a:r>
            <a:r>
              <a:rPr lang="tr-TR" b="1" i="1" dirty="0" smtClean="0">
                <a:solidFill>
                  <a:srgbClr val="FF0000"/>
                </a:solidFill>
                <a:latin typeface="Calibri" pitchFamily="34" charset="0"/>
                <a:cs typeface="Calibri" pitchFamily="34" charset="0"/>
              </a:rPr>
              <a:t>PROGRAMI</a:t>
            </a:r>
            <a:endParaRPr lang="tr-TR" b="1" i="1" dirty="0">
              <a:solidFill>
                <a:srgbClr val="FF0000"/>
              </a:solidFill>
              <a:latin typeface="Calibri" pitchFamily="34" charset="0"/>
              <a:cs typeface="Calibri" pitchFamily="34" charset="0"/>
            </a:endParaRPr>
          </a:p>
        </p:txBody>
      </p:sp>
      <p:graphicFrame>
        <p:nvGraphicFramePr>
          <p:cNvPr id="7" name="İçerik Yer Tutucusu 5"/>
          <p:cNvGraphicFramePr>
            <a:graphicFrameLocks/>
          </p:cNvGraphicFramePr>
          <p:nvPr>
            <p:extLst>
              <p:ext uri="{D42A27DB-BD31-4B8C-83A1-F6EECF244321}">
                <p14:modId xmlns:p14="http://schemas.microsoft.com/office/powerpoint/2010/main" val="2634058101"/>
              </p:ext>
            </p:extLst>
          </p:nvPr>
        </p:nvGraphicFramePr>
        <p:xfrm>
          <a:off x="146304" y="908720"/>
          <a:ext cx="8890192" cy="5635794"/>
        </p:xfrm>
        <a:graphic>
          <a:graphicData uri="http://schemas.openxmlformats.org/drawingml/2006/table">
            <a:tbl>
              <a:tblPr firstRow="1" firstCol="1" bandRow="1"/>
              <a:tblGrid>
                <a:gridCol w="1705148"/>
                <a:gridCol w="3220640"/>
                <a:gridCol w="3097410"/>
                <a:gridCol w="866994"/>
              </a:tblGrid>
              <a:tr h="519183">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ctr">
                        <a:lnSpc>
                          <a:spcPct val="115000"/>
                        </a:lnSpc>
                        <a:spcAft>
                          <a:spcPts val="0"/>
                        </a:spcAft>
                      </a:pPr>
                      <a:r>
                        <a:rPr lang="tr-TR" sz="1600" b="1" kern="1200" dirty="0">
                          <a:effectLst/>
                          <a:latin typeface="Times New Roman" panose="02020603050405020304" pitchFamily="18" charset="0"/>
                          <a:ea typeface="Times New Roman"/>
                          <a:cs typeface="Times New Roman" panose="02020603050405020304" pitchFamily="18" charset="0"/>
                        </a:rPr>
                        <a:t>GENEL</a:t>
                      </a:r>
                      <a:br>
                        <a:rPr lang="tr-TR" sz="1600" b="1" kern="1200" dirty="0">
                          <a:effectLst/>
                          <a:latin typeface="Times New Roman" panose="02020603050405020304" pitchFamily="18" charset="0"/>
                          <a:ea typeface="Times New Roman"/>
                          <a:cs typeface="Times New Roman" panose="02020603050405020304" pitchFamily="18" charset="0"/>
                        </a:rPr>
                      </a:br>
                      <a:r>
                        <a:rPr lang="tr-TR" sz="1600" b="1" kern="1200" dirty="0">
                          <a:effectLst/>
                          <a:latin typeface="Times New Roman" panose="02020603050405020304" pitchFamily="18" charset="0"/>
                          <a:ea typeface="Times New Roman"/>
                          <a:cs typeface="Times New Roman" panose="02020603050405020304" pitchFamily="18" charset="0"/>
                        </a:rPr>
                        <a:t>AMAÇLAR</a:t>
                      </a:r>
                      <a:endParaRPr lang="tr-TR" sz="1600" dirty="0">
                        <a:effectLst/>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ctr">
                        <a:lnSpc>
                          <a:spcPct val="115000"/>
                        </a:lnSpc>
                        <a:spcAft>
                          <a:spcPts val="0"/>
                        </a:spcAft>
                      </a:pPr>
                      <a:r>
                        <a:rPr lang="tr-TR" sz="1600" b="1" kern="1200">
                          <a:effectLst/>
                          <a:latin typeface="Times New Roman" panose="02020603050405020304" pitchFamily="18" charset="0"/>
                          <a:ea typeface="Times New Roman"/>
                          <a:cs typeface="Times New Roman" panose="02020603050405020304" pitchFamily="18" charset="0"/>
                        </a:rPr>
                        <a:t>SEMİNER KONULARI</a:t>
                      </a:r>
                      <a:endParaRPr lang="tr-TR" sz="1600">
                        <a:effectLst/>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ctr">
                        <a:lnSpc>
                          <a:spcPct val="115000"/>
                        </a:lnSpc>
                        <a:spcAft>
                          <a:spcPts val="0"/>
                        </a:spcAft>
                      </a:pPr>
                      <a:r>
                        <a:rPr lang="tr-TR" sz="1600" b="1" kern="1200">
                          <a:effectLst/>
                          <a:latin typeface="Times New Roman" panose="02020603050405020304" pitchFamily="18" charset="0"/>
                          <a:ea typeface="Times New Roman"/>
                          <a:cs typeface="Times New Roman" panose="02020603050405020304" pitchFamily="18" charset="0"/>
                        </a:rPr>
                        <a:t>KAZANIMLAR</a:t>
                      </a:r>
                      <a:endParaRPr lang="tr-TR" sz="1600">
                        <a:effectLst/>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ctr">
                        <a:lnSpc>
                          <a:spcPct val="115000"/>
                        </a:lnSpc>
                        <a:spcAft>
                          <a:spcPts val="0"/>
                        </a:spcAft>
                      </a:pPr>
                      <a:r>
                        <a:rPr lang="tr-TR" sz="1600" b="1" kern="1200">
                          <a:effectLst/>
                          <a:latin typeface="Times New Roman" panose="02020603050405020304" pitchFamily="18" charset="0"/>
                          <a:ea typeface="Times New Roman"/>
                          <a:cs typeface="Times New Roman" panose="02020603050405020304" pitchFamily="18" charset="0"/>
                        </a:rPr>
                        <a:t>SÜRE</a:t>
                      </a:r>
                      <a:endParaRPr lang="tr-TR" sz="1600">
                        <a:effectLst/>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5097441">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nSpc>
                          <a:spcPct val="115000"/>
                        </a:lnSpc>
                        <a:spcAft>
                          <a:spcPts val="0"/>
                        </a:spcAft>
                      </a:pPr>
                      <a:r>
                        <a:rPr lang="tr-TR" sz="1600" kern="1200">
                          <a:effectLst/>
                          <a:latin typeface="Times New Roman" panose="02020603050405020304" pitchFamily="18" charset="0"/>
                          <a:ea typeface="Times New Roman"/>
                          <a:cs typeface="Times New Roman" panose="02020603050405020304" pitchFamily="18" charset="0"/>
                        </a:rPr>
                        <a:t>Öğretmenlik mesleğinin misyonunu bilir, aidiyet ve adanmışlık duygusu gelişir.</a:t>
                      </a:r>
                      <a:endParaRPr lang="tr-TR" sz="16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marL="342900" lvl="0" indent="-342900">
                        <a:lnSpc>
                          <a:spcPct val="115000"/>
                        </a:lnSpc>
                        <a:spcAft>
                          <a:spcPts val="0"/>
                        </a:spcAft>
                        <a:tabLst>
                          <a:tab pos="457200" algn="l"/>
                        </a:tabLst>
                      </a:pPr>
                      <a:r>
                        <a:rPr lang="tr-TR" sz="1600" kern="1200" dirty="0" smtClean="0">
                          <a:effectLst/>
                          <a:latin typeface="Times New Roman" panose="02020603050405020304" pitchFamily="18" charset="0"/>
                          <a:ea typeface="Times New Roman"/>
                          <a:cs typeface="Times New Roman" panose="02020603050405020304" pitchFamily="18" charset="0"/>
                        </a:rPr>
                        <a:t>1.   Öğretmenlik </a:t>
                      </a:r>
                      <a:r>
                        <a:rPr lang="tr-TR" sz="1600" kern="1200" dirty="0">
                          <a:effectLst/>
                          <a:latin typeface="Times New Roman" panose="02020603050405020304" pitchFamily="18" charset="0"/>
                          <a:ea typeface="Times New Roman"/>
                          <a:cs typeface="Times New Roman" panose="02020603050405020304" pitchFamily="18" charset="0"/>
                        </a:rPr>
                        <a:t>mesleğinin tarihî temelleri ve misyonu</a:t>
                      </a:r>
                      <a:endParaRPr lang="tr-TR" sz="1600" dirty="0">
                        <a:effectLst/>
                        <a:latin typeface="Times New Roman" panose="02020603050405020304" pitchFamily="18" charset="0"/>
                        <a:ea typeface="Times New Roman"/>
                        <a:cs typeface="Times New Roman" panose="02020603050405020304" pitchFamily="18" charset="0"/>
                      </a:endParaRPr>
                    </a:p>
                    <a:p>
                      <a:pPr marL="342900" lvl="0" indent="-342900">
                        <a:lnSpc>
                          <a:spcPct val="115000"/>
                        </a:lnSpc>
                        <a:spcAft>
                          <a:spcPts val="0"/>
                        </a:spcAft>
                        <a:buFont typeface="+mj-lt"/>
                        <a:buAutoNum type="alphaLcPeriod"/>
                        <a:tabLst>
                          <a:tab pos="457200" algn="l"/>
                        </a:tabLst>
                      </a:pPr>
                      <a:r>
                        <a:rPr lang="tr-TR" sz="1600" kern="1200" dirty="0">
                          <a:effectLst/>
                          <a:latin typeface="Times New Roman" panose="02020603050405020304" pitchFamily="18" charset="0"/>
                          <a:ea typeface="Times New Roman"/>
                          <a:cs typeface="Times New Roman" panose="02020603050405020304" pitchFamily="18" charset="0"/>
                        </a:rPr>
                        <a:t>Eğitimin gayesi ve öğretmenliğin misyonu</a:t>
                      </a:r>
                      <a:endParaRPr lang="tr-TR" sz="1600" dirty="0">
                        <a:effectLst/>
                        <a:latin typeface="Times New Roman" panose="02020603050405020304" pitchFamily="18" charset="0"/>
                        <a:ea typeface="Times New Roman"/>
                        <a:cs typeface="Times New Roman" panose="02020603050405020304" pitchFamily="18" charset="0"/>
                      </a:endParaRPr>
                    </a:p>
                    <a:p>
                      <a:pPr marL="342900" lvl="0" indent="-342900">
                        <a:lnSpc>
                          <a:spcPct val="115000"/>
                        </a:lnSpc>
                        <a:spcAft>
                          <a:spcPts val="0"/>
                        </a:spcAft>
                        <a:buFont typeface="+mj-lt"/>
                        <a:buAutoNum type="alphaLcPeriod"/>
                        <a:tabLst>
                          <a:tab pos="457200" algn="l"/>
                        </a:tabLst>
                      </a:pPr>
                      <a:r>
                        <a:rPr lang="tr-TR" sz="1600" kern="1200" dirty="0">
                          <a:effectLst/>
                          <a:latin typeface="Times New Roman" panose="02020603050405020304" pitchFamily="18" charset="0"/>
                          <a:ea typeface="Times New Roman"/>
                          <a:cs typeface="Times New Roman" panose="02020603050405020304" pitchFamily="18" charset="0"/>
                        </a:rPr>
                        <a:t>Geçmişten günümüze öğretmenlik</a:t>
                      </a:r>
                      <a:endParaRPr lang="tr-TR" sz="1600" dirty="0">
                        <a:effectLst/>
                        <a:latin typeface="Times New Roman" panose="02020603050405020304" pitchFamily="18" charset="0"/>
                        <a:ea typeface="Times New Roman"/>
                        <a:cs typeface="Times New Roman" panose="02020603050405020304" pitchFamily="18" charset="0"/>
                      </a:endParaRPr>
                    </a:p>
                    <a:p>
                      <a:pPr marL="342900" lvl="0" indent="-342900">
                        <a:lnSpc>
                          <a:spcPct val="115000"/>
                        </a:lnSpc>
                        <a:spcAft>
                          <a:spcPts val="0"/>
                        </a:spcAft>
                        <a:buFont typeface="+mj-lt"/>
                        <a:buAutoNum type="alphaLcPeriod"/>
                        <a:tabLst>
                          <a:tab pos="457200" algn="l"/>
                        </a:tabLst>
                      </a:pPr>
                      <a:r>
                        <a:rPr lang="tr-TR" sz="1600" kern="1200" dirty="0">
                          <a:effectLst/>
                          <a:latin typeface="Times New Roman" panose="02020603050405020304" pitchFamily="18" charset="0"/>
                          <a:ea typeface="Times New Roman"/>
                          <a:cs typeface="Times New Roman" panose="02020603050405020304" pitchFamily="18" charset="0"/>
                        </a:rPr>
                        <a:t>Öğretmenliğin millî ve evrensel sorumlulukları</a:t>
                      </a:r>
                      <a:endParaRPr lang="tr-TR" sz="1600" dirty="0">
                        <a:effectLst/>
                        <a:latin typeface="Times New Roman" panose="02020603050405020304" pitchFamily="18" charset="0"/>
                        <a:ea typeface="Times New Roman"/>
                        <a:cs typeface="Times New Roman" panose="02020603050405020304" pitchFamily="18" charset="0"/>
                      </a:endParaRPr>
                    </a:p>
                    <a:p>
                      <a:pPr marL="342900" lvl="0" indent="-342900">
                        <a:lnSpc>
                          <a:spcPct val="115000"/>
                        </a:lnSpc>
                        <a:spcAft>
                          <a:spcPts val="0"/>
                        </a:spcAft>
                        <a:buFont typeface="+mj-lt"/>
                        <a:buAutoNum type="arabicPeriod" startAt="2"/>
                      </a:pPr>
                      <a:r>
                        <a:rPr lang="tr-TR" sz="1600" kern="1200" dirty="0">
                          <a:effectLst/>
                          <a:latin typeface="Times New Roman" panose="02020603050405020304" pitchFamily="18" charset="0"/>
                          <a:ea typeface="Times New Roman"/>
                          <a:cs typeface="Times New Roman" panose="02020603050405020304" pitchFamily="18" charset="0"/>
                        </a:rPr>
                        <a:t>İlham Veren Öğretmenler ve Unutulmayan Öğretmenlik Hatıraları</a:t>
                      </a:r>
                      <a:endParaRPr lang="tr-TR" sz="1600" dirty="0">
                        <a:effectLst/>
                        <a:latin typeface="Times New Roman" panose="02020603050405020304" pitchFamily="18" charset="0"/>
                        <a:ea typeface="Times New Roman"/>
                        <a:cs typeface="Times New Roman" panose="02020603050405020304" pitchFamily="18" charset="0"/>
                      </a:endParaRPr>
                    </a:p>
                    <a:p>
                      <a:pPr marL="342900" lvl="0" indent="-342900">
                        <a:lnSpc>
                          <a:spcPct val="115000"/>
                        </a:lnSpc>
                        <a:spcAft>
                          <a:spcPts val="0"/>
                        </a:spcAft>
                        <a:buFont typeface="+mj-lt"/>
                        <a:buAutoNum type="alphaLcPeriod"/>
                        <a:tabLst>
                          <a:tab pos="457200" algn="l"/>
                        </a:tabLst>
                      </a:pPr>
                      <a:r>
                        <a:rPr lang="tr-TR" sz="1600" kern="1200" dirty="0">
                          <a:effectLst/>
                          <a:latin typeface="Times New Roman" panose="02020603050405020304" pitchFamily="18" charset="0"/>
                          <a:ea typeface="Times New Roman"/>
                          <a:cs typeface="Times New Roman" panose="02020603050405020304" pitchFamily="18" charset="0"/>
                        </a:rPr>
                        <a:t>İlham veren öğretmenin özellikleri</a:t>
                      </a:r>
                      <a:endParaRPr lang="tr-TR" sz="1600" dirty="0">
                        <a:effectLst/>
                        <a:latin typeface="Times New Roman" panose="02020603050405020304" pitchFamily="18" charset="0"/>
                        <a:ea typeface="Times New Roman"/>
                        <a:cs typeface="Times New Roman" panose="02020603050405020304" pitchFamily="18" charset="0"/>
                      </a:endParaRPr>
                    </a:p>
                    <a:p>
                      <a:pPr marL="342900" lvl="0" indent="-342900">
                        <a:lnSpc>
                          <a:spcPct val="115000"/>
                        </a:lnSpc>
                        <a:spcAft>
                          <a:spcPts val="0"/>
                        </a:spcAft>
                        <a:buFont typeface="+mj-lt"/>
                        <a:buAutoNum type="alphaLcPeriod"/>
                        <a:tabLst>
                          <a:tab pos="457200" algn="l"/>
                        </a:tabLst>
                      </a:pPr>
                      <a:r>
                        <a:rPr lang="tr-TR" sz="1600" kern="1200" dirty="0">
                          <a:effectLst/>
                          <a:latin typeface="Times New Roman" panose="02020603050405020304" pitchFamily="18" charset="0"/>
                          <a:ea typeface="Times New Roman"/>
                          <a:cs typeface="Times New Roman" panose="02020603050405020304" pitchFamily="18" charset="0"/>
                        </a:rPr>
                        <a:t>Öğretmenlik sanatı ve lider öğretmenlik</a:t>
                      </a:r>
                      <a:endParaRPr lang="tr-TR" sz="1600" dirty="0">
                        <a:effectLst/>
                        <a:latin typeface="Times New Roman" panose="02020603050405020304" pitchFamily="18" charset="0"/>
                        <a:ea typeface="Times New Roman"/>
                        <a:cs typeface="Times New Roman" panose="02020603050405020304" pitchFamily="18" charset="0"/>
                      </a:endParaRPr>
                    </a:p>
                    <a:p>
                      <a:pPr marL="342900" lvl="0" indent="-342900">
                        <a:lnSpc>
                          <a:spcPct val="115000"/>
                        </a:lnSpc>
                        <a:spcAft>
                          <a:spcPts val="0"/>
                        </a:spcAft>
                        <a:buFont typeface="+mj-lt"/>
                        <a:buAutoNum type="alphaLcPeriod"/>
                        <a:tabLst>
                          <a:tab pos="457200" algn="l"/>
                        </a:tabLst>
                      </a:pPr>
                      <a:r>
                        <a:rPr lang="tr-TR" sz="1600" kern="1200" dirty="0">
                          <a:effectLst/>
                          <a:latin typeface="Times New Roman" panose="02020603050405020304" pitchFamily="18" charset="0"/>
                          <a:ea typeface="Times New Roman"/>
                          <a:cs typeface="Times New Roman" panose="02020603050405020304" pitchFamily="18" charset="0"/>
                        </a:rPr>
                        <a:t>İz bırakan öğretmenlerden unutulmayan öğretmenlik hatıraları</a:t>
                      </a:r>
                      <a:endParaRPr lang="tr-TR" sz="16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nSpc>
                          <a:spcPct val="115000"/>
                        </a:lnSpc>
                        <a:spcAft>
                          <a:spcPts val="0"/>
                        </a:spcAft>
                      </a:pPr>
                      <a:r>
                        <a:rPr lang="tr-TR" sz="1600" kern="1200" dirty="0">
                          <a:effectLst/>
                          <a:latin typeface="Times New Roman" panose="02020603050405020304" pitchFamily="18" charset="0"/>
                          <a:ea typeface="Times New Roman"/>
                          <a:cs typeface="Times New Roman" panose="02020603050405020304" pitchFamily="18" charset="0"/>
                        </a:rPr>
                        <a:t>Bu seminerin sonunda öğretmenler,</a:t>
                      </a:r>
                      <a:endParaRPr lang="tr-TR" sz="1600" dirty="0">
                        <a:effectLst/>
                        <a:latin typeface="Times New Roman" panose="02020603050405020304" pitchFamily="18" charset="0"/>
                        <a:ea typeface="Times New Roman"/>
                        <a:cs typeface="Times New Roman" panose="02020603050405020304" pitchFamily="18" charset="0"/>
                      </a:endParaRPr>
                    </a:p>
                    <a:p>
                      <a:pPr marL="342900" lvl="0" indent="-342900">
                        <a:lnSpc>
                          <a:spcPct val="115000"/>
                        </a:lnSpc>
                        <a:spcAft>
                          <a:spcPts val="0"/>
                        </a:spcAft>
                        <a:buFont typeface="+mj-lt"/>
                        <a:buAutoNum type="arabicPeriod"/>
                        <a:tabLst>
                          <a:tab pos="457200" algn="l"/>
                        </a:tabLst>
                      </a:pPr>
                      <a:r>
                        <a:rPr lang="tr-TR" sz="1600" kern="1200" dirty="0">
                          <a:effectLst/>
                          <a:latin typeface="Times New Roman" panose="02020603050405020304" pitchFamily="18" charset="0"/>
                          <a:ea typeface="Times New Roman"/>
                          <a:cs typeface="Times New Roman" panose="02020603050405020304" pitchFamily="18" charset="0"/>
                        </a:rPr>
                        <a:t>Ana hatlarıyla eğitimin gayesini ve misyonunu bilir.</a:t>
                      </a:r>
                      <a:endParaRPr lang="tr-TR" sz="1600" dirty="0">
                        <a:effectLst/>
                        <a:latin typeface="Times New Roman" panose="02020603050405020304" pitchFamily="18" charset="0"/>
                        <a:ea typeface="Times New Roman"/>
                        <a:cs typeface="Times New Roman" panose="02020603050405020304" pitchFamily="18" charset="0"/>
                      </a:endParaRPr>
                    </a:p>
                    <a:p>
                      <a:pPr marL="342900" lvl="0" indent="-342900">
                        <a:lnSpc>
                          <a:spcPct val="115000"/>
                        </a:lnSpc>
                        <a:spcAft>
                          <a:spcPts val="0"/>
                        </a:spcAft>
                        <a:buFont typeface="+mj-lt"/>
                        <a:buAutoNum type="arabicPeriod"/>
                        <a:tabLst>
                          <a:tab pos="457200" algn="l"/>
                        </a:tabLst>
                      </a:pPr>
                      <a:r>
                        <a:rPr lang="tr-TR" sz="1600" kern="1200" dirty="0">
                          <a:effectLst/>
                          <a:latin typeface="Times New Roman" panose="02020603050405020304" pitchFamily="18" charset="0"/>
                          <a:ea typeface="Times New Roman"/>
                          <a:cs typeface="Times New Roman" panose="02020603050405020304" pitchFamily="18" charset="0"/>
                        </a:rPr>
                        <a:t>Geçmişten günümüze öğretmenlik mesleğinin tarihi serüvenini özetler.</a:t>
                      </a:r>
                      <a:endParaRPr lang="tr-TR" sz="1600" dirty="0">
                        <a:effectLst/>
                        <a:latin typeface="Times New Roman" panose="02020603050405020304" pitchFamily="18" charset="0"/>
                        <a:ea typeface="Times New Roman"/>
                        <a:cs typeface="Times New Roman" panose="02020603050405020304" pitchFamily="18" charset="0"/>
                      </a:endParaRPr>
                    </a:p>
                    <a:p>
                      <a:pPr marL="342900" lvl="0" indent="-342900">
                        <a:lnSpc>
                          <a:spcPct val="115000"/>
                        </a:lnSpc>
                        <a:spcAft>
                          <a:spcPts val="0"/>
                        </a:spcAft>
                        <a:buFont typeface="+mj-lt"/>
                        <a:buAutoNum type="arabicPeriod"/>
                        <a:tabLst>
                          <a:tab pos="457200" algn="l"/>
                        </a:tabLst>
                      </a:pPr>
                      <a:r>
                        <a:rPr lang="tr-TR" sz="1600" kern="1200" dirty="0">
                          <a:effectLst/>
                          <a:latin typeface="Times New Roman" panose="02020603050405020304" pitchFamily="18" charset="0"/>
                          <a:ea typeface="Times New Roman"/>
                          <a:cs typeface="Times New Roman" panose="02020603050405020304" pitchFamily="18" charset="0"/>
                        </a:rPr>
                        <a:t>Öğretmenliğin millî ve evrensel sorumluluklarının farkında olur.</a:t>
                      </a:r>
                      <a:endParaRPr lang="tr-TR" sz="1600" dirty="0">
                        <a:effectLst/>
                        <a:latin typeface="Times New Roman" panose="02020603050405020304" pitchFamily="18" charset="0"/>
                        <a:ea typeface="Times New Roman"/>
                        <a:cs typeface="Times New Roman" panose="02020603050405020304" pitchFamily="18" charset="0"/>
                      </a:endParaRPr>
                    </a:p>
                    <a:p>
                      <a:pPr marL="342900" lvl="0" indent="-342900">
                        <a:lnSpc>
                          <a:spcPct val="115000"/>
                        </a:lnSpc>
                        <a:spcAft>
                          <a:spcPts val="0"/>
                        </a:spcAft>
                        <a:buFont typeface="+mj-lt"/>
                        <a:buAutoNum type="arabicPeriod"/>
                        <a:tabLst>
                          <a:tab pos="457200" algn="l"/>
                        </a:tabLst>
                      </a:pPr>
                      <a:r>
                        <a:rPr lang="tr-TR" sz="1600" kern="1200" dirty="0">
                          <a:effectLst/>
                          <a:latin typeface="Times New Roman" panose="02020603050405020304" pitchFamily="18" charset="0"/>
                          <a:ea typeface="Times New Roman"/>
                          <a:cs typeface="Times New Roman" panose="02020603050405020304" pitchFamily="18" charset="0"/>
                        </a:rPr>
                        <a:t>İlham veren öğretmenlerin temel özelliklerini açıklar.</a:t>
                      </a:r>
                      <a:endParaRPr lang="tr-TR" sz="1600" dirty="0">
                        <a:effectLst/>
                        <a:latin typeface="Times New Roman" panose="02020603050405020304" pitchFamily="18" charset="0"/>
                        <a:ea typeface="Times New Roman"/>
                        <a:cs typeface="Times New Roman" panose="02020603050405020304" pitchFamily="18" charset="0"/>
                      </a:endParaRPr>
                    </a:p>
                    <a:p>
                      <a:pPr marL="342900" lvl="0" indent="-342900">
                        <a:lnSpc>
                          <a:spcPct val="115000"/>
                        </a:lnSpc>
                        <a:spcAft>
                          <a:spcPts val="0"/>
                        </a:spcAft>
                        <a:buFont typeface="+mj-lt"/>
                        <a:buAutoNum type="arabicPeriod"/>
                        <a:tabLst>
                          <a:tab pos="457200" algn="l"/>
                        </a:tabLst>
                      </a:pPr>
                      <a:r>
                        <a:rPr lang="tr-TR" sz="1600" kern="1200" dirty="0">
                          <a:effectLst/>
                          <a:latin typeface="Times New Roman" panose="02020603050405020304" pitchFamily="18" charset="0"/>
                          <a:ea typeface="Times New Roman"/>
                          <a:cs typeface="Times New Roman" panose="02020603050405020304" pitchFamily="18" charset="0"/>
                        </a:rPr>
                        <a:t>Öğretmenliğin insan yetiştirme sanatı olduğunu bilir.</a:t>
                      </a:r>
                      <a:endParaRPr lang="tr-TR" sz="1600" dirty="0">
                        <a:effectLst/>
                        <a:latin typeface="Times New Roman" panose="02020603050405020304" pitchFamily="18" charset="0"/>
                        <a:ea typeface="Times New Roman"/>
                        <a:cs typeface="Times New Roman" panose="02020603050405020304" pitchFamily="18" charset="0"/>
                      </a:endParaRPr>
                    </a:p>
                    <a:p>
                      <a:pPr marL="342900" lvl="0" indent="-342900">
                        <a:lnSpc>
                          <a:spcPct val="115000"/>
                        </a:lnSpc>
                        <a:spcAft>
                          <a:spcPts val="0"/>
                        </a:spcAft>
                        <a:buFont typeface="+mj-lt"/>
                        <a:buAutoNum type="arabicPeriod"/>
                        <a:tabLst>
                          <a:tab pos="457200" algn="l"/>
                        </a:tabLst>
                      </a:pPr>
                      <a:r>
                        <a:rPr lang="tr-TR" sz="1600" kern="1200" dirty="0">
                          <a:effectLst/>
                          <a:latin typeface="Times New Roman" panose="02020603050405020304" pitchFamily="18" charset="0"/>
                          <a:ea typeface="Times New Roman"/>
                          <a:cs typeface="Times New Roman" panose="02020603050405020304" pitchFamily="18" charset="0"/>
                        </a:rPr>
                        <a:t> Başarılı bir öğretmenin </a:t>
                      </a:r>
                      <a:r>
                        <a:rPr lang="tr-TR" sz="1600" kern="1200" dirty="0" smtClean="0">
                          <a:effectLst/>
                          <a:latin typeface="Times New Roman" panose="02020603050405020304" pitchFamily="18" charset="0"/>
                          <a:ea typeface="Times New Roman"/>
                          <a:cs typeface="Times New Roman" panose="02020603050405020304" pitchFamily="18" charset="0"/>
                        </a:rPr>
                        <a:t>örnek davranışlarını</a:t>
                      </a:r>
                      <a:r>
                        <a:rPr lang="tr-TR" sz="1600" kern="1200" baseline="0" dirty="0" smtClean="0">
                          <a:effectLst/>
                          <a:latin typeface="Times New Roman" panose="02020603050405020304" pitchFamily="18" charset="0"/>
                          <a:ea typeface="Times New Roman"/>
                          <a:cs typeface="Times New Roman" panose="02020603050405020304" pitchFamily="18" charset="0"/>
                        </a:rPr>
                        <a:t> </a:t>
                      </a:r>
                      <a:r>
                        <a:rPr lang="tr-TR" sz="1600" kern="1200" dirty="0" smtClean="0">
                          <a:effectLst/>
                          <a:latin typeface="Times New Roman" panose="02020603050405020304" pitchFamily="18" charset="0"/>
                          <a:ea typeface="Times New Roman"/>
                          <a:cs typeface="Times New Roman" panose="02020603050405020304" pitchFamily="18" charset="0"/>
                        </a:rPr>
                        <a:t>misallerle </a:t>
                      </a:r>
                      <a:r>
                        <a:rPr lang="tr-TR" sz="1600" kern="1200" dirty="0">
                          <a:effectLst/>
                          <a:latin typeface="Times New Roman" panose="02020603050405020304" pitchFamily="18" charset="0"/>
                          <a:ea typeface="Times New Roman"/>
                          <a:cs typeface="Times New Roman" panose="02020603050405020304" pitchFamily="18" charset="0"/>
                        </a:rPr>
                        <a:t>açıklar.</a:t>
                      </a:r>
                      <a:endParaRPr lang="tr-TR" sz="16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nSpc>
                          <a:spcPct val="115000"/>
                        </a:lnSpc>
                        <a:spcAft>
                          <a:spcPts val="0"/>
                        </a:spcAft>
                      </a:pPr>
                      <a:r>
                        <a:rPr lang="tr-TR" sz="1600" kern="1200" dirty="0" smtClean="0">
                          <a:effectLst/>
                          <a:latin typeface="Times New Roman" panose="02020603050405020304" pitchFamily="18" charset="0"/>
                          <a:ea typeface="Times New Roman"/>
                          <a:cs typeface="Times New Roman" panose="02020603050405020304" pitchFamily="18" charset="0"/>
                        </a:rPr>
                        <a:t>24</a:t>
                      </a:r>
                      <a:endParaRPr lang="tr-TR" sz="16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pic>
        <p:nvPicPr>
          <p:cNvPr id="8" name="Picture 13" descr="C:\Users\Müdür\Desktop\MEBlogo.jpg"/>
          <p:cNvPicPr>
            <a:picLocks noChangeAspect="1" noChangeArrowheads="1"/>
          </p:cNvPicPr>
          <p:nvPr/>
        </p:nvPicPr>
        <p:blipFill rotWithShape="1">
          <a:blip r:embed="rId3" cstate="print"/>
          <a:srcRect l="4564" t="3447" r="-4564" b="-3447"/>
          <a:stretch/>
        </p:blipFill>
        <p:spPr bwMode="auto">
          <a:xfrm>
            <a:off x="360000" y="216000"/>
            <a:ext cx="792163" cy="785812"/>
          </a:xfrm>
          <a:prstGeom prst="rect">
            <a:avLst/>
          </a:prstGeom>
          <a:noFill/>
          <a:ln w="9525">
            <a:noFill/>
            <a:miter lim="800000"/>
            <a:headEnd/>
            <a:tailEnd/>
          </a:ln>
        </p:spPr>
      </p:pic>
    </p:spTree>
    <p:extLst>
      <p:ext uri="{BB962C8B-B14F-4D97-AF65-F5344CB8AC3E}">
        <p14:creationId xmlns:p14="http://schemas.microsoft.com/office/powerpoint/2010/main" val="3884191766"/>
      </p:ext>
    </p:extLst>
  </p:cSld>
  <p:clrMapOvr>
    <a:masterClrMapping/>
  </p:clrMapOvr>
  <p:transition>
    <p:cu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çerik Yer Tutucusu 5"/>
          <p:cNvGraphicFramePr>
            <a:graphicFrameLocks noGrp="1"/>
          </p:cNvGraphicFramePr>
          <p:nvPr>
            <p:ph idx="1"/>
            <p:extLst>
              <p:ext uri="{D42A27DB-BD31-4B8C-83A1-F6EECF244321}">
                <p14:modId xmlns:p14="http://schemas.microsoft.com/office/powerpoint/2010/main" val="2406927945"/>
              </p:ext>
            </p:extLst>
          </p:nvPr>
        </p:nvGraphicFramePr>
        <p:xfrm>
          <a:off x="251522" y="1052736"/>
          <a:ext cx="8821241" cy="5544616"/>
        </p:xfrm>
        <a:graphic>
          <a:graphicData uri="http://schemas.openxmlformats.org/drawingml/2006/table">
            <a:tbl>
              <a:tblPr firstRow="1" firstCol="1" bandRow="1"/>
              <a:tblGrid>
                <a:gridCol w="2004829"/>
                <a:gridCol w="2882755"/>
                <a:gridCol w="3452500"/>
                <a:gridCol w="481157"/>
              </a:tblGrid>
              <a:tr h="5544616">
                <a:tc>
                  <a:txBody>
                    <a:bodyPr/>
                    <a:lstStyle/>
                    <a:p>
                      <a:pPr>
                        <a:lnSpc>
                          <a:spcPct val="115000"/>
                        </a:lnSpc>
                        <a:spcAft>
                          <a:spcPts val="0"/>
                        </a:spcAft>
                      </a:pPr>
                      <a:r>
                        <a:rPr lang="tr-TR" sz="1800" kern="1200" dirty="0">
                          <a:effectLst/>
                          <a:latin typeface="Calibri"/>
                          <a:ea typeface="Times New Roman"/>
                        </a:rPr>
                        <a:t>Kültür ve medeniyetimizin özündeki/temelindeki eğitim anlayışının farkında olur.</a:t>
                      </a:r>
                      <a:endParaRPr lang="tr-TR" sz="18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l">
                        <a:lnSpc>
                          <a:spcPct val="115000"/>
                        </a:lnSpc>
                        <a:spcAft>
                          <a:spcPts val="0"/>
                        </a:spcAft>
                        <a:tabLst>
                          <a:tab pos="457200" algn="l"/>
                        </a:tabLst>
                      </a:pPr>
                      <a:r>
                        <a:rPr lang="tr-TR" sz="1800" kern="1200" dirty="0" smtClean="0">
                          <a:effectLst/>
                          <a:latin typeface="Times New Roman"/>
                          <a:ea typeface="Times New Roman"/>
                          <a:cs typeface="Times New Roman"/>
                        </a:rPr>
                        <a:t>1.   Kültür </a:t>
                      </a:r>
                      <a:r>
                        <a:rPr lang="tr-TR" sz="1800" kern="1200" dirty="0">
                          <a:effectLst/>
                          <a:latin typeface="Times New Roman"/>
                          <a:ea typeface="Times New Roman"/>
                          <a:cs typeface="Times New Roman"/>
                        </a:rPr>
                        <a:t>ve </a:t>
                      </a:r>
                      <a:r>
                        <a:rPr lang="tr-TR" sz="1800" kern="1200" dirty="0" smtClean="0">
                          <a:effectLst/>
                          <a:latin typeface="Times New Roman"/>
                          <a:ea typeface="Times New Roman"/>
                          <a:cs typeface="Times New Roman"/>
                        </a:rPr>
                        <a:t>Medeniyetimizde </a:t>
                      </a:r>
                      <a:r>
                        <a:rPr lang="tr-TR" sz="1800" kern="1200" dirty="0">
                          <a:effectLst/>
                          <a:latin typeface="Times New Roman"/>
                          <a:ea typeface="Times New Roman"/>
                          <a:cs typeface="Times New Roman"/>
                        </a:rPr>
                        <a:t>Eğitim Anlayışının Temelleri</a:t>
                      </a:r>
                      <a:endParaRPr lang="tr-TR" sz="1800" dirty="0">
                        <a:effectLst/>
                        <a:latin typeface="Calibri"/>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800" kern="1200" dirty="0">
                          <a:effectLst/>
                          <a:latin typeface="Times New Roman"/>
                          <a:ea typeface="Times New Roman"/>
                          <a:cs typeface="Times New Roman"/>
                        </a:rPr>
                        <a:t>Kültür ve medeniyetimizde eğitimle ilgili özgün düşünceler ve tespitler</a:t>
                      </a:r>
                      <a:endParaRPr lang="tr-TR" sz="1800" dirty="0">
                        <a:effectLst/>
                        <a:latin typeface="Calibri"/>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800" kern="1200" dirty="0">
                          <a:effectLst/>
                          <a:latin typeface="Times New Roman"/>
                          <a:ea typeface="Times New Roman"/>
                          <a:cs typeface="Times New Roman"/>
                        </a:rPr>
                        <a:t>Eğitimin terbiye ve irfan boyutu</a:t>
                      </a:r>
                      <a:endParaRPr lang="tr-TR" sz="1800" dirty="0">
                        <a:effectLst/>
                        <a:latin typeface="Calibri"/>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800" kern="1200" dirty="0">
                          <a:effectLst/>
                          <a:latin typeface="Times New Roman"/>
                          <a:ea typeface="Times New Roman"/>
                          <a:cs typeface="Times New Roman"/>
                        </a:rPr>
                        <a:t>Eğitimde sevgi, şefkat, merhamet temelli yaklaşımı</a:t>
                      </a:r>
                      <a:endParaRPr lang="tr-TR" sz="1800" dirty="0">
                        <a:effectLst/>
                        <a:latin typeface="Calibri"/>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800" kern="1200" dirty="0">
                          <a:effectLst/>
                          <a:latin typeface="Times New Roman"/>
                          <a:ea typeface="Times New Roman"/>
                          <a:cs typeface="Times New Roman"/>
                        </a:rPr>
                        <a:t>Medeniyet öncülerimizden eğitimde örnek davranışlar</a:t>
                      </a:r>
                      <a:endParaRPr lang="tr-TR" sz="1800" dirty="0">
                        <a:effectLst/>
                        <a:latin typeface="Calibri"/>
                        <a:ea typeface="Times New Roman"/>
                        <a:cs typeface="Times New Roman"/>
                      </a:endParaRPr>
                    </a:p>
                    <a:p>
                      <a:pPr>
                        <a:lnSpc>
                          <a:spcPct val="115000"/>
                        </a:lnSpc>
                        <a:spcAft>
                          <a:spcPts val="0"/>
                        </a:spcAft>
                      </a:pPr>
                      <a:r>
                        <a:rPr lang="tr-TR" sz="1800" kern="1200" dirty="0">
                          <a:effectLst/>
                          <a:latin typeface="Calibri"/>
                          <a:ea typeface="Times New Roman"/>
                        </a:rPr>
                        <a:t> </a:t>
                      </a:r>
                      <a:endParaRPr lang="tr-TR" sz="18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800" kern="1200" dirty="0">
                          <a:effectLst/>
                          <a:latin typeface="Calibri"/>
                          <a:ea typeface="Times New Roman"/>
                        </a:rPr>
                        <a:t>Bu seminerin sonunda öğretmenler,</a:t>
                      </a:r>
                      <a:endParaRPr lang="tr-TR" sz="1800" dirty="0">
                        <a:effectLst/>
                        <a:latin typeface="Calibri"/>
                        <a:ea typeface="Times New Roman"/>
                      </a:endParaRPr>
                    </a:p>
                    <a:p>
                      <a:pPr marL="342900" lvl="0" indent="-342900">
                        <a:lnSpc>
                          <a:spcPct val="115000"/>
                        </a:lnSpc>
                        <a:spcAft>
                          <a:spcPts val="0"/>
                        </a:spcAft>
                        <a:buFont typeface="+mj-lt"/>
                        <a:buAutoNum type="arabicPeriod"/>
                        <a:tabLst>
                          <a:tab pos="457200" algn="l"/>
                        </a:tabLst>
                      </a:pPr>
                      <a:r>
                        <a:rPr lang="tr-TR" sz="1800" kern="1200" dirty="0">
                          <a:effectLst/>
                          <a:latin typeface="Times New Roman"/>
                          <a:ea typeface="Times New Roman"/>
                          <a:cs typeface="Times New Roman"/>
                        </a:rPr>
                        <a:t>Kültür ve medeniyetimizde eğitimle ilgili öne çıkan özgün düşünceleri ve anlayışları fark eder.</a:t>
                      </a:r>
                      <a:endParaRPr lang="tr-TR" sz="1800" dirty="0">
                        <a:effectLst/>
                        <a:latin typeface="Calibri"/>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800" kern="1200" dirty="0">
                          <a:effectLst/>
                          <a:latin typeface="Times New Roman"/>
                          <a:ea typeface="Times New Roman"/>
                          <a:cs typeface="Times New Roman"/>
                        </a:rPr>
                        <a:t>Eğitimin terbiye ve irfan boyutunu açıklar.</a:t>
                      </a:r>
                      <a:endParaRPr lang="tr-TR" sz="1800" dirty="0">
                        <a:effectLst/>
                        <a:latin typeface="Calibri"/>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800" kern="1200" dirty="0">
                          <a:effectLst/>
                          <a:latin typeface="Times New Roman"/>
                          <a:ea typeface="Times New Roman"/>
                          <a:cs typeface="Times New Roman"/>
                        </a:rPr>
                        <a:t>Eğitimde sevgi, şefkat ve merhamet temelli yaklaşımı kavrar.</a:t>
                      </a:r>
                      <a:endParaRPr lang="tr-TR" sz="1800" dirty="0">
                        <a:effectLst/>
                        <a:latin typeface="Calibri"/>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800" kern="1200" dirty="0">
                          <a:effectLst/>
                          <a:latin typeface="Times New Roman"/>
                          <a:ea typeface="Times New Roman"/>
                          <a:cs typeface="Times New Roman"/>
                        </a:rPr>
                        <a:t>Eğitimde, medeniyet öncülerimizden günümüze yansıyan örnek davranışları yorumlar.</a:t>
                      </a:r>
                      <a:endParaRPr lang="tr-TR" sz="1800" dirty="0">
                        <a:effectLst/>
                        <a:latin typeface="Calibri"/>
                        <a:ea typeface="Times New Roman"/>
                        <a:cs typeface="Times New Roman"/>
                      </a:endParaRPr>
                    </a:p>
                    <a:p>
                      <a:pPr>
                        <a:lnSpc>
                          <a:spcPct val="115000"/>
                        </a:lnSpc>
                        <a:spcAft>
                          <a:spcPts val="0"/>
                        </a:spcAft>
                      </a:pPr>
                      <a:r>
                        <a:rPr lang="tr-TR" sz="1800" dirty="0">
                          <a:effectLst/>
                          <a:latin typeface="Calibri"/>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800" kern="1200" dirty="0">
                          <a:effectLst/>
                          <a:latin typeface="Calibri"/>
                          <a:ea typeface="Times New Roman"/>
                        </a:rPr>
                        <a:t> </a:t>
                      </a:r>
                      <a:r>
                        <a:rPr lang="tr-TR" sz="1800" kern="1200" dirty="0" smtClean="0">
                          <a:effectLst/>
                          <a:latin typeface="Calibri"/>
                          <a:ea typeface="Times New Roman"/>
                        </a:rPr>
                        <a:t>      </a:t>
                      </a:r>
                      <a:r>
                        <a:rPr lang="tr-TR" sz="1800" kern="1200" dirty="0" smtClean="0">
                          <a:effectLst/>
                          <a:latin typeface="Calibri"/>
                          <a:ea typeface="Times New Roman"/>
                        </a:rPr>
                        <a:t>24</a:t>
                      </a:r>
                      <a:endParaRPr lang="tr-TR" sz="18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173" name="6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6376DE8B-75C8-4064-9F54-71295E2947E9}" type="datetime1">
              <a:rPr lang="tr-TR" smtClean="0"/>
              <a:pPr/>
              <a:t>8.3.2016</a:t>
            </a:fld>
            <a:endParaRPr lang="tr-TR" smtClean="0"/>
          </a:p>
        </p:txBody>
      </p:sp>
      <p:sp>
        <p:nvSpPr>
          <p:cNvPr id="7174" name="7 Altbilgi Yer Tutucusu"/>
          <p:cNvSpPr>
            <a:spLocks noGrp="1"/>
          </p:cNvSpPr>
          <p:nvPr>
            <p:ph type="ftr" sz="quarter" idx="11"/>
          </p:nvPr>
        </p:nvSpPr>
        <p:spPr bwMode="auto">
          <a:xfrm>
            <a:off x="1835696" y="6400800"/>
            <a:ext cx="4233863" cy="457200"/>
          </a:xfrm>
          <a:noFill/>
          <a:ln>
            <a:miter lim="800000"/>
            <a:headEnd/>
            <a:tailEnd/>
          </a:ln>
        </p:spPr>
        <p:txBody>
          <a:bodyPr vert="horz" wrap="square" lIns="91440" tIns="45720" rIns="91440" bIns="45720" numCol="1" compatLnSpc="1">
            <a:prstTxWarp prst="textNoShape">
              <a:avLst/>
            </a:prstTxWarp>
          </a:bodyPr>
          <a:lstStyle/>
          <a:p>
            <a:r>
              <a:rPr lang="tr-TR" sz="1200" dirty="0" smtClean="0"/>
              <a:t>Hazırlayan: Mustafa </a:t>
            </a:r>
            <a:r>
              <a:rPr lang="tr-TR" sz="1200" dirty="0" smtClean="0"/>
              <a:t>AYDIN</a:t>
            </a:r>
            <a:endParaRPr lang="tr-TR" sz="1200" dirty="0" smtClean="0"/>
          </a:p>
        </p:txBody>
      </p:sp>
      <p:sp>
        <p:nvSpPr>
          <p:cNvPr id="6" name="5 Slayt Numarası Yer Tutucusu"/>
          <p:cNvSpPr>
            <a:spLocks noGrp="1"/>
          </p:cNvSpPr>
          <p:nvPr>
            <p:ph type="sldNum" sz="quarter" idx="12"/>
          </p:nvPr>
        </p:nvSpPr>
        <p:spPr/>
        <p:txBody>
          <a:bodyPr/>
          <a:lstStyle/>
          <a:p>
            <a:pPr>
              <a:defRPr/>
            </a:pPr>
            <a:fld id="{4DEA143D-7771-4EA1-8974-E8684EF9A219}" type="slidenum">
              <a:rPr lang="tr-TR"/>
              <a:pPr>
                <a:defRPr/>
              </a:pPr>
              <a:t>35</a:t>
            </a:fld>
            <a:endParaRPr lang="tr-TR"/>
          </a:p>
        </p:txBody>
      </p:sp>
      <p:sp>
        <p:nvSpPr>
          <p:cNvPr id="7177" name="8 Metin kutusu"/>
          <p:cNvSpPr txBox="1">
            <a:spLocks noChangeArrowheads="1"/>
          </p:cNvSpPr>
          <p:nvPr/>
        </p:nvSpPr>
        <p:spPr bwMode="auto">
          <a:xfrm>
            <a:off x="36513" y="260350"/>
            <a:ext cx="9144000" cy="585788"/>
          </a:xfrm>
          <a:prstGeom prst="rect">
            <a:avLst/>
          </a:prstGeom>
          <a:noFill/>
          <a:ln w="9525">
            <a:noFill/>
            <a:miter lim="800000"/>
            <a:headEnd/>
            <a:tailEnd/>
          </a:ln>
        </p:spPr>
        <p:txBody>
          <a:bodyPr>
            <a:spAutoFit/>
          </a:bodyPr>
          <a:lstStyle/>
          <a:p>
            <a:pPr algn="ctr"/>
            <a:r>
              <a:rPr lang="tr-TR" sz="1400" b="1" i="1" dirty="0">
                <a:solidFill>
                  <a:srgbClr val="336699"/>
                </a:solidFill>
                <a:latin typeface="Calibri" pitchFamily="34" charset="0"/>
                <a:cs typeface="Calibri" pitchFamily="34" charset="0"/>
              </a:rPr>
              <a:t>GEBZE İLÇE MİLLİ EĞİTİM MÜDÜRLÜĞÜ ADAY ÖĞRETMENLERİN </a:t>
            </a:r>
            <a:r>
              <a:rPr lang="tr-TR" sz="1400" b="1" i="1" dirty="0" smtClean="0">
                <a:solidFill>
                  <a:srgbClr val="336699"/>
                </a:solidFill>
                <a:latin typeface="Calibri" pitchFamily="34" charset="0"/>
                <a:cs typeface="Calibri" pitchFamily="34" charset="0"/>
              </a:rPr>
              <a:t>YETİŞTİRME SÜRECİ</a:t>
            </a:r>
            <a:endParaRPr lang="tr-TR" sz="1400" b="1" i="1" dirty="0">
              <a:solidFill>
                <a:srgbClr val="336699"/>
              </a:solidFill>
              <a:latin typeface="Calibri" pitchFamily="34" charset="0"/>
              <a:cs typeface="Calibri" pitchFamily="34" charset="0"/>
            </a:endParaRPr>
          </a:p>
          <a:p>
            <a:pPr algn="ctr"/>
            <a:r>
              <a:rPr lang="tr-TR" b="1" i="1" dirty="0">
                <a:solidFill>
                  <a:srgbClr val="FF0000"/>
                </a:solidFill>
                <a:latin typeface="Calibri" pitchFamily="34" charset="0"/>
                <a:cs typeface="Calibri" pitchFamily="34" charset="0"/>
              </a:rPr>
              <a:t>ADAY ÖĞRETMEN YETİŞTİRME </a:t>
            </a:r>
            <a:r>
              <a:rPr lang="tr-TR" b="1" i="1" dirty="0" smtClean="0">
                <a:solidFill>
                  <a:srgbClr val="FF0000"/>
                </a:solidFill>
                <a:latin typeface="Calibri" pitchFamily="34" charset="0"/>
                <a:cs typeface="Calibri" pitchFamily="34" charset="0"/>
              </a:rPr>
              <a:t>PROGRAMI</a:t>
            </a:r>
            <a:endParaRPr lang="tr-TR" b="1" i="1" dirty="0">
              <a:solidFill>
                <a:srgbClr val="FF0000"/>
              </a:solidFill>
              <a:latin typeface="Calibri" pitchFamily="34" charset="0"/>
              <a:cs typeface="Calibri" pitchFamily="34" charset="0"/>
            </a:endParaRPr>
          </a:p>
        </p:txBody>
      </p:sp>
      <p:pic>
        <p:nvPicPr>
          <p:cNvPr id="8" name="Picture 13" descr="C:\Users\Müdür\Desktop\MEBlogo.jpg"/>
          <p:cNvPicPr>
            <a:picLocks noChangeAspect="1" noChangeArrowheads="1"/>
          </p:cNvPicPr>
          <p:nvPr/>
        </p:nvPicPr>
        <p:blipFill rotWithShape="1">
          <a:blip r:embed="rId3" cstate="print"/>
          <a:srcRect l="4564" t="3447" r="-4564" b="-3447"/>
          <a:stretch/>
        </p:blipFill>
        <p:spPr bwMode="auto">
          <a:xfrm>
            <a:off x="360000" y="216000"/>
            <a:ext cx="792163" cy="785812"/>
          </a:xfrm>
          <a:prstGeom prst="rect">
            <a:avLst/>
          </a:prstGeom>
          <a:noFill/>
          <a:ln w="9525">
            <a:noFill/>
            <a:miter lim="800000"/>
            <a:headEnd/>
            <a:tailEnd/>
          </a:ln>
        </p:spPr>
      </p:pic>
    </p:spTree>
    <p:extLst>
      <p:ext uri="{BB962C8B-B14F-4D97-AF65-F5344CB8AC3E}">
        <p14:creationId xmlns:p14="http://schemas.microsoft.com/office/powerpoint/2010/main" val="2290053342"/>
      </p:ext>
    </p:extLst>
  </p:cSld>
  <p:clrMapOvr>
    <a:masterClrMapping/>
  </p:clrMapOvr>
  <p:transition>
    <p:cu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çerik Yer Tutucusu 6"/>
          <p:cNvGraphicFramePr>
            <a:graphicFrameLocks noGrp="1"/>
          </p:cNvGraphicFramePr>
          <p:nvPr>
            <p:ph idx="1"/>
            <p:extLst>
              <p:ext uri="{D42A27DB-BD31-4B8C-83A1-F6EECF244321}">
                <p14:modId xmlns:p14="http://schemas.microsoft.com/office/powerpoint/2010/main" val="965263229"/>
              </p:ext>
            </p:extLst>
          </p:nvPr>
        </p:nvGraphicFramePr>
        <p:xfrm>
          <a:off x="179512" y="764704"/>
          <a:ext cx="8712967" cy="6213983"/>
        </p:xfrm>
        <a:graphic>
          <a:graphicData uri="http://schemas.openxmlformats.org/drawingml/2006/table">
            <a:tbl>
              <a:tblPr firstRow="1" firstCol="1" bandRow="1"/>
              <a:tblGrid>
                <a:gridCol w="1671156"/>
                <a:gridCol w="3156438"/>
                <a:gridCol w="3035663"/>
                <a:gridCol w="849710"/>
              </a:tblGrid>
              <a:tr h="5544616">
                <a:tc>
                  <a:txBody>
                    <a:bodyPr/>
                    <a:lstStyle/>
                    <a:p>
                      <a:pPr>
                        <a:lnSpc>
                          <a:spcPct val="115000"/>
                        </a:lnSpc>
                        <a:spcAft>
                          <a:spcPts val="0"/>
                        </a:spcAft>
                      </a:pPr>
                      <a:r>
                        <a:rPr lang="tr-TR" sz="1800" kern="1200" dirty="0">
                          <a:effectLst/>
                          <a:latin typeface="Times New Roman" panose="02020603050405020304" pitchFamily="18" charset="0"/>
                          <a:ea typeface="Times New Roman"/>
                          <a:cs typeface="Times New Roman" panose="02020603050405020304" pitchFamily="18" charset="0"/>
                        </a:rPr>
                        <a:t>1739 sayılı Millî Eğitim Temel Kanununda belirtilen millî, manevi, ahlaki, insani, ve kültürel değerlerimizi benimser.</a:t>
                      </a:r>
                      <a:endParaRPr lang="tr-TR" sz="18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tabLst>
                          <a:tab pos="457200" algn="l"/>
                        </a:tabLst>
                      </a:pPr>
                      <a:r>
                        <a:rPr lang="tr-TR" sz="1800" kern="1200" dirty="0" smtClean="0">
                          <a:effectLst/>
                          <a:latin typeface="Times New Roman" panose="02020603050405020304" pitchFamily="18" charset="0"/>
                          <a:ea typeface="Times New Roman"/>
                          <a:cs typeface="Times New Roman" panose="02020603050405020304" pitchFamily="18" charset="0"/>
                        </a:rPr>
                        <a:t>1.     İnsan </a:t>
                      </a:r>
                      <a:r>
                        <a:rPr lang="tr-TR" sz="1800" kern="1200" dirty="0">
                          <a:effectLst/>
                          <a:latin typeface="Times New Roman" panose="02020603050405020304" pitchFamily="18" charset="0"/>
                          <a:ea typeface="Times New Roman"/>
                          <a:cs typeface="Times New Roman" panose="02020603050405020304" pitchFamily="18" charset="0"/>
                        </a:rPr>
                        <a:t>ve </a:t>
                      </a:r>
                      <a:r>
                        <a:rPr lang="tr-TR" sz="1800" kern="1200" dirty="0" smtClean="0">
                          <a:effectLst/>
                          <a:latin typeface="Times New Roman" panose="02020603050405020304" pitchFamily="18" charset="0"/>
                          <a:ea typeface="Times New Roman"/>
                          <a:cs typeface="Times New Roman" panose="02020603050405020304" pitchFamily="18" charset="0"/>
                        </a:rPr>
                        <a:t>Değerler</a:t>
                      </a:r>
                    </a:p>
                    <a:p>
                      <a:pPr marL="342900" lvl="0" indent="-342900">
                        <a:lnSpc>
                          <a:spcPct val="115000"/>
                        </a:lnSpc>
                        <a:spcAft>
                          <a:spcPts val="0"/>
                        </a:spcAft>
                        <a:tabLst>
                          <a:tab pos="457200" algn="l"/>
                        </a:tabLst>
                      </a:pPr>
                      <a:endParaRPr lang="tr-TR" sz="1800" dirty="0">
                        <a:effectLst/>
                        <a:latin typeface="Times New Roman" panose="02020603050405020304" pitchFamily="18" charset="0"/>
                        <a:ea typeface="Times New Roman"/>
                        <a:cs typeface="Times New Roman" panose="02020603050405020304" pitchFamily="18" charset="0"/>
                      </a:endParaRPr>
                    </a:p>
                    <a:p>
                      <a:pPr marL="342900" lvl="0" indent="-342900">
                        <a:lnSpc>
                          <a:spcPct val="115000"/>
                        </a:lnSpc>
                        <a:spcAft>
                          <a:spcPts val="0"/>
                        </a:spcAft>
                        <a:buFont typeface="+mj-lt"/>
                        <a:buAutoNum type="alphaLcPeriod"/>
                        <a:tabLst>
                          <a:tab pos="457200" algn="l"/>
                        </a:tabLst>
                      </a:pPr>
                      <a:r>
                        <a:rPr lang="tr-TR" sz="1800" kern="1200" dirty="0">
                          <a:effectLst/>
                          <a:latin typeface="Times New Roman" panose="02020603050405020304" pitchFamily="18" charset="0"/>
                          <a:ea typeface="Times New Roman"/>
                          <a:cs typeface="Times New Roman" panose="02020603050405020304" pitchFamily="18" charset="0"/>
                        </a:rPr>
                        <a:t>Eğitimde varlık,  hayat, bilgi, insan ve değer bütünselliği</a:t>
                      </a:r>
                      <a:endParaRPr lang="tr-TR" sz="1800" dirty="0">
                        <a:effectLst/>
                        <a:latin typeface="Times New Roman" panose="02020603050405020304" pitchFamily="18" charset="0"/>
                        <a:ea typeface="Times New Roman"/>
                        <a:cs typeface="Times New Roman" panose="02020603050405020304" pitchFamily="18" charset="0"/>
                      </a:endParaRPr>
                    </a:p>
                    <a:p>
                      <a:pPr marL="342900" lvl="0" indent="-342900">
                        <a:lnSpc>
                          <a:spcPct val="115000"/>
                        </a:lnSpc>
                        <a:spcAft>
                          <a:spcPts val="0"/>
                        </a:spcAft>
                        <a:buFont typeface="+mj-lt"/>
                        <a:buAutoNum type="alphaLcPeriod"/>
                        <a:tabLst>
                          <a:tab pos="457200" algn="l"/>
                        </a:tabLst>
                      </a:pPr>
                      <a:r>
                        <a:rPr lang="tr-TR" sz="1800" kern="1200" dirty="0">
                          <a:effectLst/>
                          <a:latin typeface="Times New Roman" panose="02020603050405020304" pitchFamily="18" charset="0"/>
                          <a:ea typeface="Times New Roman"/>
                          <a:cs typeface="Times New Roman" panose="02020603050405020304" pitchFamily="18" charset="0"/>
                        </a:rPr>
                        <a:t>Eğitimde duygu, düşünce ve davranış uyumu</a:t>
                      </a:r>
                      <a:endParaRPr lang="tr-TR" sz="1800" dirty="0">
                        <a:effectLst/>
                        <a:latin typeface="Times New Roman" panose="02020603050405020304" pitchFamily="18" charset="0"/>
                        <a:ea typeface="Times New Roman"/>
                        <a:cs typeface="Times New Roman" panose="02020603050405020304" pitchFamily="18" charset="0"/>
                      </a:endParaRPr>
                    </a:p>
                    <a:p>
                      <a:pPr marL="342900" lvl="0" indent="-342900">
                        <a:lnSpc>
                          <a:spcPct val="115000"/>
                        </a:lnSpc>
                        <a:spcAft>
                          <a:spcPts val="0"/>
                        </a:spcAft>
                        <a:buFont typeface="+mj-lt"/>
                        <a:buAutoNum type="alphaLcPeriod"/>
                        <a:tabLst>
                          <a:tab pos="457200" algn="l"/>
                        </a:tabLst>
                      </a:pPr>
                      <a:r>
                        <a:rPr lang="tr-TR" sz="1800" kern="1200" dirty="0">
                          <a:effectLst/>
                          <a:latin typeface="Times New Roman" panose="02020603050405020304" pitchFamily="18" charset="0"/>
                          <a:ea typeface="Times New Roman"/>
                          <a:cs typeface="Times New Roman" panose="02020603050405020304" pitchFamily="18" charset="0"/>
                        </a:rPr>
                        <a:t>Millî, evrensel, ahlaki ve kültürel değerler</a:t>
                      </a:r>
                      <a:endParaRPr lang="tr-TR" sz="1800" dirty="0">
                        <a:effectLst/>
                        <a:latin typeface="Times New Roman" panose="02020603050405020304" pitchFamily="18" charset="0"/>
                        <a:ea typeface="Times New Roman"/>
                        <a:cs typeface="Times New Roman" panose="02020603050405020304" pitchFamily="18" charset="0"/>
                      </a:endParaRPr>
                    </a:p>
                    <a:p>
                      <a:pPr marL="342900" lvl="0" indent="-342900">
                        <a:lnSpc>
                          <a:spcPct val="115000"/>
                        </a:lnSpc>
                        <a:spcAft>
                          <a:spcPts val="0"/>
                        </a:spcAft>
                        <a:buFont typeface="+mj-lt"/>
                        <a:buAutoNum type="alphaLcPeriod"/>
                        <a:tabLst>
                          <a:tab pos="457200" algn="l"/>
                        </a:tabLst>
                      </a:pPr>
                      <a:r>
                        <a:rPr lang="tr-TR" sz="1800" kern="1200" dirty="0">
                          <a:effectLst/>
                          <a:latin typeface="Times New Roman" panose="02020603050405020304" pitchFamily="18" charset="0"/>
                          <a:ea typeface="Times New Roman"/>
                          <a:cs typeface="Times New Roman" panose="02020603050405020304" pitchFamily="18" charset="0"/>
                        </a:rPr>
                        <a:t>Değerlerin insan eğitimindeki etkisi ve </a:t>
                      </a:r>
                      <a:r>
                        <a:rPr lang="tr-TR" sz="1800" kern="1200" dirty="0" smtClean="0">
                          <a:effectLst/>
                          <a:latin typeface="Times New Roman" panose="02020603050405020304" pitchFamily="18" charset="0"/>
                          <a:ea typeface="Times New Roman"/>
                          <a:cs typeface="Times New Roman" panose="02020603050405020304" pitchFamily="18" charset="0"/>
                        </a:rPr>
                        <a:t>kazandırdıkları</a:t>
                      </a:r>
                    </a:p>
                    <a:p>
                      <a:pPr marL="342900" lvl="0" indent="-342900">
                        <a:lnSpc>
                          <a:spcPct val="115000"/>
                        </a:lnSpc>
                        <a:spcAft>
                          <a:spcPts val="0"/>
                        </a:spcAft>
                        <a:buFont typeface="+mj-lt"/>
                        <a:buAutoNum type="alphaLcPeriod"/>
                        <a:tabLst>
                          <a:tab pos="457200" algn="l"/>
                        </a:tabLst>
                      </a:pPr>
                      <a:endParaRPr lang="tr-TR" sz="1800" dirty="0">
                        <a:effectLst/>
                        <a:latin typeface="Times New Roman" panose="02020603050405020304" pitchFamily="18" charset="0"/>
                        <a:ea typeface="Times New Roman"/>
                        <a:cs typeface="Times New Roman" panose="02020603050405020304" pitchFamily="18" charset="0"/>
                      </a:endParaRPr>
                    </a:p>
                    <a:p>
                      <a:pPr marL="342900" lvl="0" indent="-342900">
                        <a:lnSpc>
                          <a:spcPct val="115000"/>
                        </a:lnSpc>
                        <a:spcAft>
                          <a:spcPts val="0"/>
                        </a:spcAft>
                        <a:buFont typeface="+mj-lt"/>
                        <a:buAutoNum type="arabicPeriod" startAt="2"/>
                        <a:tabLst>
                          <a:tab pos="379095" algn="l"/>
                        </a:tabLst>
                      </a:pPr>
                      <a:r>
                        <a:rPr lang="tr-TR" sz="1800" kern="1200" dirty="0">
                          <a:effectLst/>
                          <a:latin typeface="Times New Roman" panose="02020603050405020304" pitchFamily="18" charset="0"/>
                          <a:ea typeface="Times New Roman"/>
                          <a:cs typeface="Times New Roman" panose="02020603050405020304" pitchFamily="18" charset="0"/>
                        </a:rPr>
                        <a:t>Öğretmenlik Mesleğinin Temel Değerleri ve </a:t>
                      </a:r>
                      <a:r>
                        <a:rPr lang="tr-TR" sz="1800" kern="1200" dirty="0" smtClean="0">
                          <a:effectLst/>
                          <a:latin typeface="Times New Roman" panose="02020603050405020304" pitchFamily="18" charset="0"/>
                          <a:ea typeface="Times New Roman"/>
                          <a:cs typeface="Times New Roman" panose="02020603050405020304" pitchFamily="18" charset="0"/>
                        </a:rPr>
                        <a:t>Etik </a:t>
                      </a:r>
                      <a:r>
                        <a:rPr lang="tr-TR" sz="1800" kern="1200" dirty="0">
                          <a:effectLst/>
                          <a:latin typeface="Times New Roman" panose="02020603050405020304" pitchFamily="18" charset="0"/>
                          <a:ea typeface="Times New Roman"/>
                          <a:cs typeface="Times New Roman" panose="02020603050405020304" pitchFamily="18" charset="0"/>
                        </a:rPr>
                        <a:t>İlkeleri</a:t>
                      </a:r>
                      <a:endParaRPr lang="tr-TR" sz="1800" dirty="0">
                        <a:effectLst/>
                        <a:latin typeface="Times New Roman" panose="02020603050405020304" pitchFamily="18" charset="0"/>
                        <a:ea typeface="Times New Roman"/>
                        <a:cs typeface="Times New Roman" panose="02020603050405020304" pitchFamily="18" charset="0"/>
                      </a:endParaRPr>
                    </a:p>
                    <a:p>
                      <a:pPr>
                        <a:lnSpc>
                          <a:spcPct val="115000"/>
                        </a:lnSpc>
                        <a:spcAft>
                          <a:spcPts val="0"/>
                        </a:spcAft>
                      </a:pPr>
                      <a:r>
                        <a:rPr lang="tr-TR" sz="1800" kern="1200" dirty="0">
                          <a:effectLst/>
                          <a:latin typeface="Times New Roman" panose="02020603050405020304" pitchFamily="18" charset="0"/>
                          <a:ea typeface="Times New Roman"/>
                          <a:cs typeface="Times New Roman" panose="02020603050405020304" pitchFamily="18" charset="0"/>
                        </a:rPr>
                        <a:t> </a:t>
                      </a:r>
                      <a:endParaRPr lang="tr-TR" sz="18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kern="1200" dirty="0">
                          <a:effectLst/>
                          <a:latin typeface="Times New Roman" panose="02020603050405020304" pitchFamily="18" charset="0"/>
                          <a:ea typeface="Times New Roman"/>
                          <a:cs typeface="Times New Roman" panose="02020603050405020304" pitchFamily="18" charset="0"/>
                        </a:rPr>
                        <a:t>Bu seminerin sonunda öğretmenler</a:t>
                      </a:r>
                      <a:r>
                        <a:rPr lang="tr-TR" sz="1400" kern="1200" dirty="0" smtClean="0">
                          <a:effectLst/>
                          <a:latin typeface="Times New Roman" panose="02020603050405020304" pitchFamily="18" charset="0"/>
                          <a:ea typeface="Times New Roman"/>
                          <a:cs typeface="Times New Roman" panose="02020603050405020304" pitchFamily="18" charset="0"/>
                        </a:rPr>
                        <a:t>,</a:t>
                      </a:r>
                    </a:p>
                    <a:p>
                      <a:pPr marL="342900" lvl="0" indent="-342900">
                        <a:lnSpc>
                          <a:spcPct val="115000"/>
                        </a:lnSpc>
                        <a:spcAft>
                          <a:spcPts val="0"/>
                        </a:spcAft>
                        <a:buFont typeface="+mj-lt"/>
                        <a:buAutoNum type="arabicPeriod"/>
                        <a:tabLst>
                          <a:tab pos="457200" algn="l"/>
                        </a:tabLst>
                      </a:pPr>
                      <a:r>
                        <a:rPr lang="tr-TR" sz="1800" kern="1200" dirty="0" smtClean="0">
                          <a:effectLst/>
                          <a:latin typeface="Times New Roman" panose="02020603050405020304" pitchFamily="18" charset="0"/>
                          <a:ea typeface="Times New Roman"/>
                          <a:cs typeface="Times New Roman" panose="02020603050405020304" pitchFamily="18" charset="0"/>
                        </a:rPr>
                        <a:t>Varlık</a:t>
                      </a:r>
                      <a:r>
                        <a:rPr lang="tr-TR" sz="1800" kern="1200" dirty="0">
                          <a:effectLst/>
                          <a:latin typeface="Times New Roman" panose="02020603050405020304" pitchFamily="18" charset="0"/>
                          <a:ea typeface="Times New Roman"/>
                          <a:cs typeface="Times New Roman" panose="02020603050405020304" pitchFamily="18" charset="0"/>
                        </a:rPr>
                        <a:t>, hayat, bilgi, insan ve değer ilişkisini eğitim açısından bütünsellik boyutu ile açıklar.</a:t>
                      </a:r>
                      <a:endParaRPr lang="tr-TR" sz="1800" dirty="0">
                        <a:effectLst/>
                        <a:latin typeface="Times New Roman" panose="02020603050405020304" pitchFamily="18" charset="0"/>
                        <a:ea typeface="Times New Roman"/>
                        <a:cs typeface="Times New Roman" panose="02020603050405020304" pitchFamily="18" charset="0"/>
                      </a:endParaRPr>
                    </a:p>
                    <a:p>
                      <a:pPr marL="342900" lvl="0" indent="-342900">
                        <a:lnSpc>
                          <a:spcPct val="115000"/>
                        </a:lnSpc>
                        <a:spcAft>
                          <a:spcPts val="0"/>
                        </a:spcAft>
                        <a:buFont typeface="+mj-lt"/>
                        <a:buAutoNum type="arabicPeriod"/>
                        <a:tabLst>
                          <a:tab pos="457200" algn="l"/>
                        </a:tabLst>
                      </a:pPr>
                      <a:r>
                        <a:rPr lang="tr-TR" sz="1800" kern="1200" dirty="0">
                          <a:effectLst/>
                          <a:latin typeface="Times New Roman" panose="02020603050405020304" pitchFamily="18" charset="0"/>
                          <a:ea typeface="Times New Roman"/>
                          <a:cs typeface="Times New Roman" panose="02020603050405020304" pitchFamily="18" charset="0"/>
                        </a:rPr>
                        <a:t>Eğitimde duygu, düşünce ve davranış uyumunun önemini fark eder.</a:t>
                      </a:r>
                      <a:endParaRPr lang="tr-TR" sz="1800" dirty="0">
                        <a:effectLst/>
                        <a:latin typeface="Times New Roman" panose="02020603050405020304" pitchFamily="18" charset="0"/>
                        <a:ea typeface="Times New Roman"/>
                        <a:cs typeface="Times New Roman" panose="02020603050405020304" pitchFamily="18" charset="0"/>
                      </a:endParaRPr>
                    </a:p>
                    <a:p>
                      <a:pPr marL="342900" lvl="0" indent="-342900">
                        <a:lnSpc>
                          <a:spcPct val="115000"/>
                        </a:lnSpc>
                        <a:spcAft>
                          <a:spcPts val="0"/>
                        </a:spcAft>
                        <a:buFont typeface="+mj-lt"/>
                        <a:buAutoNum type="arabicPeriod"/>
                        <a:tabLst>
                          <a:tab pos="457200" algn="l"/>
                        </a:tabLst>
                      </a:pPr>
                      <a:r>
                        <a:rPr lang="tr-TR" sz="1800" kern="1200" dirty="0">
                          <a:effectLst/>
                          <a:latin typeface="Times New Roman" panose="02020603050405020304" pitchFamily="18" charset="0"/>
                          <a:ea typeface="Times New Roman"/>
                          <a:cs typeface="Times New Roman" panose="02020603050405020304" pitchFamily="18" charset="0"/>
                        </a:rPr>
                        <a:t>Millî, evrensel, ahlaki ve kültürel değerleri açıklar.</a:t>
                      </a:r>
                      <a:endParaRPr lang="tr-TR" sz="1800" dirty="0">
                        <a:effectLst/>
                        <a:latin typeface="Times New Roman" panose="02020603050405020304" pitchFamily="18" charset="0"/>
                        <a:ea typeface="Times New Roman"/>
                        <a:cs typeface="Times New Roman" panose="02020603050405020304" pitchFamily="18" charset="0"/>
                      </a:endParaRPr>
                    </a:p>
                    <a:p>
                      <a:pPr marL="342900" lvl="0" indent="-342900">
                        <a:lnSpc>
                          <a:spcPct val="115000"/>
                        </a:lnSpc>
                        <a:spcAft>
                          <a:spcPts val="0"/>
                        </a:spcAft>
                        <a:buFont typeface="+mj-lt"/>
                        <a:buAutoNum type="arabicPeriod"/>
                        <a:tabLst>
                          <a:tab pos="457200" algn="l"/>
                        </a:tabLst>
                      </a:pPr>
                      <a:r>
                        <a:rPr lang="tr-TR" sz="1800" kern="1200" dirty="0">
                          <a:effectLst/>
                          <a:latin typeface="Times New Roman" panose="02020603050405020304" pitchFamily="18" charset="0"/>
                          <a:ea typeface="Times New Roman"/>
                          <a:cs typeface="Times New Roman" panose="02020603050405020304" pitchFamily="18" charset="0"/>
                        </a:rPr>
                        <a:t>Değerlerin insan eğitimindeki etkisini ve kazanımlarını söyler. </a:t>
                      </a:r>
                      <a:endParaRPr lang="tr-TR" sz="1800" dirty="0">
                        <a:effectLst/>
                        <a:latin typeface="Times New Roman" panose="02020603050405020304" pitchFamily="18" charset="0"/>
                        <a:ea typeface="Times New Roman"/>
                        <a:cs typeface="Times New Roman" panose="02020603050405020304" pitchFamily="18" charset="0"/>
                      </a:endParaRPr>
                    </a:p>
                    <a:p>
                      <a:pPr marL="342900" lvl="0" indent="-342900">
                        <a:lnSpc>
                          <a:spcPct val="115000"/>
                        </a:lnSpc>
                        <a:spcAft>
                          <a:spcPts val="0"/>
                        </a:spcAft>
                        <a:buFont typeface="+mj-lt"/>
                        <a:buAutoNum type="arabicPeriod"/>
                        <a:tabLst>
                          <a:tab pos="457200" algn="l"/>
                        </a:tabLst>
                      </a:pPr>
                      <a:r>
                        <a:rPr lang="tr-TR" sz="1800" kern="1200" dirty="0">
                          <a:effectLst/>
                          <a:latin typeface="Times New Roman" panose="02020603050405020304" pitchFamily="18" charset="0"/>
                          <a:ea typeface="Times New Roman"/>
                          <a:cs typeface="Times New Roman" panose="02020603050405020304" pitchFamily="18" charset="0"/>
                        </a:rPr>
                        <a:t>Öğretmenlik mesleğinin temel değerlerini ve etik ilkelerini örneklerle açıklar.</a:t>
                      </a:r>
                      <a:endParaRPr lang="tr-TR" sz="1800" dirty="0">
                        <a:effectLst/>
                        <a:latin typeface="Times New Roman" panose="02020603050405020304" pitchFamily="18" charset="0"/>
                        <a:ea typeface="Times New Roman"/>
                        <a:cs typeface="Times New Roman" panose="02020603050405020304" pitchFamily="18" charset="0"/>
                      </a:endParaRPr>
                    </a:p>
                    <a:p>
                      <a:pPr marL="342900" lvl="0" indent="-342900">
                        <a:lnSpc>
                          <a:spcPct val="115000"/>
                        </a:lnSpc>
                        <a:spcAft>
                          <a:spcPts val="0"/>
                        </a:spcAft>
                        <a:buFont typeface="+mj-lt"/>
                        <a:buAutoNum type="arabicPeriod"/>
                        <a:tabLst>
                          <a:tab pos="457200" algn="l"/>
                        </a:tabLst>
                      </a:pPr>
                      <a:r>
                        <a:rPr lang="tr-TR" sz="1800" kern="1200" dirty="0">
                          <a:effectLst/>
                          <a:latin typeface="Times New Roman" panose="02020603050405020304" pitchFamily="18" charset="0"/>
                          <a:ea typeface="Times New Roman"/>
                          <a:cs typeface="Times New Roman" panose="02020603050405020304" pitchFamily="18" charset="0"/>
                        </a:rPr>
                        <a:t>Öğretmenlik mesleği ile bağdaşmayan davranışları örneklendirir.</a:t>
                      </a:r>
                      <a:endParaRPr lang="tr-TR" sz="1800" dirty="0">
                        <a:effectLst/>
                        <a:latin typeface="Times New Roman" panose="02020603050405020304" pitchFamily="18" charset="0"/>
                        <a:ea typeface="Times New Roman"/>
                        <a:cs typeface="Times New Roman" panose="02020603050405020304" pitchFamily="18" charset="0"/>
                      </a:endParaRPr>
                    </a:p>
                    <a:p>
                      <a:pPr marL="0" indent="0">
                        <a:lnSpc>
                          <a:spcPct val="115000"/>
                        </a:lnSpc>
                        <a:spcAft>
                          <a:spcPts val="0"/>
                        </a:spcAft>
                        <a:buFont typeface="+mj-lt"/>
                        <a:buNone/>
                      </a:pPr>
                      <a:r>
                        <a:rPr lang="tr-TR" sz="1800" kern="1200" dirty="0">
                          <a:effectLst/>
                          <a:latin typeface="Times New Roman" panose="02020603050405020304" pitchFamily="18" charset="0"/>
                          <a:ea typeface="Times New Roman"/>
                          <a:cs typeface="Times New Roman" panose="02020603050405020304" pitchFamily="18" charset="0"/>
                        </a:rPr>
                        <a:t> </a:t>
                      </a:r>
                      <a:endParaRPr lang="tr-TR" sz="18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800" kern="1200" dirty="0" smtClean="0">
                          <a:effectLst/>
                          <a:latin typeface="Times New Roman" panose="02020603050405020304" pitchFamily="18" charset="0"/>
                          <a:ea typeface="Times New Roman"/>
                          <a:cs typeface="Times New Roman" panose="02020603050405020304" pitchFamily="18" charset="0"/>
                        </a:rPr>
                        <a:t>24</a:t>
                      </a:r>
                      <a:endParaRPr lang="tr-TR" sz="18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173" name="6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6376DE8B-75C8-4064-9F54-71295E2947E9}" type="datetime1">
              <a:rPr lang="tr-TR" smtClean="0"/>
              <a:pPr/>
              <a:t>8.3.2016</a:t>
            </a:fld>
            <a:endParaRPr lang="tr-TR" smtClean="0"/>
          </a:p>
        </p:txBody>
      </p:sp>
      <p:sp>
        <p:nvSpPr>
          <p:cNvPr id="7174" name="7 Altbilgi Yer Tutucusu"/>
          <p:cNvSpPr>
            <a:spLocks noGrp="1"/>
          </p:cNvSpPr>
          <p:nvPr>
            <p:ph type="ftr" sz="quarter" idx="11"/>
          </p:nvPr>
        </p:nvSpPr>
        <p:spPr bwMode="auto">
          <a:xfrm>
            <a:off x="1835696" y="6400800"/>
            <a:ext cx="4233863" cy="457200"/>
          </a:xfrm>
          <a:noFill/>
          <a:ln>
            <a:miter lim="800000"/>
            <a:headEnd/>
            <a:tailEnd/>
          </a:ln>
        </p:spPr>
        <p:txBody>
          <a:bodyPr vert="horz" wrap="square" lIns="91440" tIns="45720" rIns="91440" bIns="45720" numCol="1" compatLnSpc="1">
            <a:prstTxWarp prst="textNoShape">
              <a:avLst/>
            </a:prstTxWarp>
          </a:bodyPr>
          <a:lstStyle/>
          <a:p>
            <a:r>
              <a:rPr lang="tr-TR" sz="1200" dirty="0" smtClean="0"/>
              <a:t>Hazırlayan: Mustafa </a:t>
            </a:r>
            <a:r>
              <a:rPr lang="tr-TR" sz="1200" dirty="0" smtClean="0"/>
              <a:t>AYDIN</a:t>
            </a:r>
            <a:endParaRPr lang="tr-TR" sz="1200" dirty="0" smtClean="0"/>
          </a:p>
        </p:txBody>
      </p:sp>
      <p:sp>
        <p:nvSpPr>
          <p:cNvPr id="6" name="5 Slayt Numarası Yer Tutucusu"/>
          <p:cNvSpPr>
            <a:spLocks noGrp="1"/>
          </p:cNvSpPr>
          <p:nvPr>
            <p:ph type="sldNum" sz="quarter" idx="12"/>
          </p:nvPr>
        </p:nvSpPr>
        <p:spPr/>
        <p:txBody>
          <a:bodyPr/>
          <a:lstStyle/>
          <a:p>
            <a:pPr>
              <a:defRPr/>
            </a:pPr>
            <a:fld id="{4DEA143D-7771-4EA1-8974-E8684EF9A219}" type="slidenum">
              <a:rPr lang="tr-TR"/>
              <a:pPr>
                <a:defRPr/>
              </a:pPr>
              <a:t>36</a:t>
            </a:fld>
            <a:endParaRPr lang="tr-TR"/>
          </a:p>
        </p:txBody>
      </p:sp>
      <p:sp>
        <p:nvSpPr>
          <p:cNvPr id="7177" name="8 Metin kutusu"/>
          <p:cNvSpPr txBox="1">
            <a:spLocks noChangeArrowheads="1"/>
          </p:cNvSpPr>
          <p:nvPr/>
        </p:nvSpPr>
        <p:spPr bwMode="auto">
          <a:xfrm>
            <a:off x="36513" y="260350"/>
            <a:ext cx="9144000" cy="585788"/>
          </a:xfrm>
          <a:prstGeom prst="rect">
            <a:avLst/>
          </a:prstGeom>
          <a:noFill/>
          <a:ln w="9525">
            <a:noFill/>
            <a:miter lim="800000"/>
            <a:headEnd/>
            <a:tailEnd/>
          </a:ln>
        </p:spPr>
        <p:txBody>
          <a:bodyPr>
            <a:spAutoFit/>
          </a:bodyPr>
          <a:lstStyle/>
          <a:p>
            <a:pPr algn="ctr"/>
            <a:r>
              <a:rPr lang="tr-TR" sz="1400" b="1" i="1" dirty="0">
                <a:solidFill>
                  <a:srgbClr val="336699"/>
                </a:solidFill>
                <a:latin typeface="Calibri" pitchFamily="34" charset="0"/>
                <a:cs typeface="Calibri" pitchFamily="34" charset="0"/>
              </a:rPr>
              <a:t>GEBZE İLÇE MİLLİ EĞİTİM MÜDÜRLÜĞÜ ADAY ÖĞRETMENLERİN </a:t>
            </a:r>
            <a:r>
              <a:rPr lang="tr-TR" sz="1400" b="1" i="1" dirty="0" smtClean="0">
                <a:solidFill>
                  <a:srgbClr val="336699"/>
                </a:solidFill>
                <a:latin typeface="Calibri" pitchFamily="34" charset="0"/>
                <a:cs typeface="Calibri" pitchFamily="34" charset="0"/>
              </a:rPr>
              <a:t>YETİŞTİRME SÜRECİ</a:t>
            </a:r>
            <a:endParaRPr lang="tr-TR" sz="1400" b="1" i="1" dirty="0">
              <a:solidFill>
                <a:srgbClr val="336699"/>
              </a:solidFill>
              <a:latin typeface="Calibri" pitchFamily="34" charset="0"/>
              <a:cs typeface="Calibri" pitchFamily="34" charset="0"/>
            </a:endParaRPr>
          </a:p>
          <a:p>
            <a:pPr algn="ctr"/>
            <a:r>
              <a:rPr lang="tr-TR" b="1" i="1" dirty="0">
                <a:solidFill>
                  <a:srgbClr val="FF0000"/>
                </a:solidFill>
                <a:latin typeface="Calibri" pitchFamily="34" charset="0"/>
                <a:cs typeface="Calibri" pitchFamily="34" charset="0"/>
              </a:rPr>
              <a:t>ADAY ÖĞRETMEN YETİŞTİRME </a:t>
            </a:r>
            <a:r>
              <a:rPr lang="tr-TR" b="1" i="1" dirty="0" smtClean="0">
                <a:solidFill>
                  <a:srgbClr val="FF0000"/>
                </a:solidFill>
                <a:latin typeface="Calibri" pitchFamily="34" charset="0"/>
                <a:cs typeface="Calibri" pitchFamily="34" charset="0"/>
              </a:rPr>
              <a:t>PROGRAMI</a:t>
            </a:r>
            <a:endParaRPr lang="tr-TR" b="1" i="1" dirty="0">
              <a:solidFill>
                <a:srgbClr val="FF0000"/>
              </a:solidFill>
              <a:latin typeface="Calibri" pitchFamily="34" charset="0"/>
              <a:cs typeface="Calibri" pitchFamily="34" charset="0"/>
            </a:endParaRPr>
          </a:p>
        </p:txBody>
      </p:sp>
      <p:pic>
        <p:nvPicPr>
          <p:cNvPr id="8" name="Picture 13" descr="C:\Users\Müdür\Desktop\MEBlogo.jpg"/>
          <p:cNvPicPr>
            <a:picLocks noChangeAspect="1" noChangeArrowheads="1"/>
          </p:cNvPicPr>
          <p:nvPr/>
        </p:nvPicPr>
        <p:blipFill rotWithShape="1">
          <a:blip r:embed="rId3" cstate="print"/>
          <a:srcRect l="4564" t="3447" r="-4564" b="-3447"/>
          <a:stretch/>
        </p:blipFill>
        <p:spPr bwMode="auto">
          <a:xfrm>
            <a:off x="360000" y="216000"/>
            <a:ext cx="792163" cy="785812"/>
          </a:xfrm>
          <a:prstGeom prst="rect">
            <a:avLst/>
          </a:prstGeom>
          <a:noFill/>
          <a:ln w="9525">
            <a:noFill/>
            <a:miter lim="800000"/>
            <a:headEnd/>
            <a:tailEnd/>
          </a:ln>
        </p:spPr>
      </p:pic>
    </p:spTree>
    <p:extLst>
      <p:ext uri="{BB962C8B-B14F-4D97-AF65-F5344CB8AC3E}">
        <p14:creationId xmlns:p14="http://schemas.microsoft.com/office/powerpoint/2010/main" val="162683347"/>
      </p:ext>
    </p:extLst>
  </p:cSld>
  <p:clrMapOvr>
    <a:masterClrMapping/>
  </p:clrMapOvr>
  <p:transition>
    <p:cu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çerik Yer Tutucusu 5"/>
          <p:cNvGraphicFramePr>
            <a:graphicFrameLocks noGrp="1"/>
          </p:cNvGraphicFramePr>
          <p:nvPr>
            <p:ph idx="1"/>
            <p:extLst>
              <p:ext uri="{D42A27DB-BD31-4B8C-83A1-F6EECF244321}">
                <p14:modId xmlns:p14="http://schemas.microsoft.com/office/powerpoint/2010/main" val="3666939719"/>
              </p:ext>
            </p:extLst>
          </p:nvPr>
        </p:nvGraphicFramePr>
        <p:xfrm>
          <a:off x="146304" y="1052736"/>
          <a:ext cx="8890192" cy="5930710"/>
        </p:xfrm>
        <a:graphic>
          <a:graphicData uri="http://schemas.openxmlformats.org/drawingml/2006/table">
            <a:tbl>
              <a:tblPr firstRow="1" firstCol="1" bandRow="1"/>
              <a:tblGrid>
                <a:gridCol w="1705148"/>
                <a:gridCol w="3220641"/>
                <a:gridCol w="3097409"/>
                <a:gridCol w="866994"/>
              </a:tblGrid>
              <a:tr h="5328592">
                <a:tc>
                  <a:txBody>
                    <a:bodyPr/>
                    <a:lstStyle/>
                    <a:p>
                      <a:pPr>
                        <a:lnSpc>
                          <a:spcPct val="115000"/>
                        </a:lnSpc>
                        <a:spcAft>
                          <a:spcPts val="0"/>
                        </a:spcAft>
                      </a:pPr>
                      <a:r>
                        <a:rPr lang="tr-TR" sz="2000" kern="1200" dirty="0">
                          <a:effectLst/>
                          <a:latin typeface="Times New Roman" panose="02020603050405020304" pitchFamily="18" charset="0"/>
                          <a:ea typeface="Times New Roman"/>
                          <a:cs typeface="Times New Roman" panose="02020603050405020304" pitchFamily="18" charset="0"/>
                        </a:rPr>
                        <a:t>Kültürel çeşitliliklerimizi ve eğitimle olan ilişkisini fark eder.</a:t>
                      </a:r>
                      <a:endParaRPr lang="tr-TR" sz="20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AutoNum type="arabicPeriod"/>
                        <a:tabLst>
                          <a:tab pos="457200" algn="l"/>
                        </a:tabLst>
                      </a:pPr>
                      <a:r>
                        <a:rPr lang="tr-TR" sz="2000" kern="1200" dirty="0" smtClean="0">
                          <a:effectLst/>
                          <a:latin typeface="Times New Roman" panose="02020603050405020304" pitchFamily="18" charset="0"/>
                          <a:ea typeface="Times New Roman"/>
                          <a:cs typeface="Times New Roman" panose="02020603050405020304" pitchFamily="18" charset="0"/>
                        </a:rPr>
                        <a:t>Anadolu’da </a:t>
                      </a:r>
                      <a:r>
                        <a:rPr lang="tr-TR" sz="2000" kern="1200" dirty="0">
                          <a:effectLst/>
                          <a:latin typeface="Times New Roman" panose="02020603050405020304" pitchFamily="18" charset="0"/>
                          <a:ea typeface="Times New Roman"/>
                          <a:cs typeface="Times New Roman" panose="02020603050405020304" pitchFamily="18" charset="0"/>
                        </a:rPr>
                        <a:t>Çok Kültürlülük, Kaynakları ve Eğitime </a:t>
                      </a:r>
                      <a:r>
                        <a:rPr lang="tr-TR" sz="2000" kern="1200" dirty="0" smtClean="0">
                          <a:effectLst/>
                          <a:latin typeface="Times New Roman" panose="02020603050405020304" pitchFamily="18" charset="0"/>
                          <a:ea typeface="Times New Roman"/>
                          <a:cs typeface="Times New Roman" panose="02020603050405020304" pitchFamily="18" charset="0"/>
                        </a:rPr>
                        <a:t>Yansımaları</a:t>
                      </a:r>
                    </a:p>
                    <a:p>
                      <a:pPr marL="342900" lvl="0" indent="-342900">
                        <a:lnSpc>
                          <a:spcPct val="115000"/>
                        </a:lnSpc>
                        <a:spcAft>
                          <a:spcPts val="0"/>
                        </a:spcAft>
                        <a:buAutoNum type="arabicPeriod"/>
                        <a:tabLst>
                          <a:tab pos="457200" algn="l"/>
                        </a:tabLst>
                      </a:pPr>
                      <a:endParaRPr lang="tr-TR" sz="2000" dirty="0">
                        <a:effectLst/>
                        <a:latin typeface="Times New Roman" panose="02020603050405020304" pitchFamily="18" charset="0"/>
                        <a:ea typeface="Times New Roman"/>
                        <a:cs typeface="Times New Roman" panose="02020603050405020304" pitchFamily="18" charset="0"/>
                      </a:endParaRPr>
                    </a:p>
                    <a:p>
                      <a:pPr marL="342900" lvl="0" indent="-342900">
                        <a:lnSpc>
                          <a:spcPct val="115000"/>
                        </a:lnSpc>
                        <a:spcAft>
                          <a:spcPts val="0"/>
                        </a:spcAft>
                        <a:buFont typeface="+mj-lt"/>
                        <a:buAutoNum type="alphaLcPeriod"/>
                        <a:tabLst>
                          <a:tab pos="457200" algn="l"/>
                        </a:tabLst>
                      </a:pPr>
                      <a:r>
                        <a:rPr lang="tr-TR" sz="2000" kern="1200" dirty="0">
                          <a:effectLst/>
                          <a:latin typeface="Times New Roman" panose="02020603050405020304" pitchFamily="18" charset="0"/>
                          <a:ea typeface="Times New Roman"/>
                          <a:cs typeface="Times New Roman" panose="02020603050405020304" pitchFamily="18" charset="0"/>
                        </a:rPr>
                        <a:t>Kültürel çeşitliliklerimiz</a:t>
                      </a:r>
                      <a:endParaRPr lang="tr-TR" sz="2000" dirty="0">
                        <a:effectLst/>
                        <a:latin typeface="Times New Roman" panose="02020603050405020304" pitchFamily="18" charset="0"/>
                        <a:ea typeface="Times New Roman"/>
                        <a:cs typeface="Times New Roman" panose="02020603050405020304" pitchFamily="18" charset="0"/>
                      </a:endParaRPr>
                    </a:p>
                    <a:p>
                      <a:pPr marL="342900" lvl="0" indent="-342900">
                        <a:lnSpc>
                          <a:spcPct val="115000"/>
                        </a:lnSpc>
                        <a:spcAft>
                          <a:spcPts val="0"/>
                        </a:spcAft>
                        <a:buFont typeface="+mj-lt"/>
                        <a:buAutoNum type="alphaLcPeriod"/>
                        <a:tabLst>
                          <a:tab pos="457200" algn="l"/>
                        </a:tabLst>
                      </a:pPr>
                      <a:r>
                        <a:rPr lang="tr-TR" sz="2000" kern="1200" dirty="0">
                          <a:effectLst/>
                          <a:latin typeface="Times New Roman" panose="02020603050405020304" pitchFamily="18" charset="0"/>
                          <a:ea typeface="Times New Roman"/>
                          <a:cs typeface="Times New Roman" panose="02020603050405020304" pitchFamily="18" charset="0"/>
                        </a:rPr>
                        <a:t>Bir arada yaşama kültürü</a:t>
                      </a:r>
                      <a:endParaRPr lang="tr-TR" sz="2000" dirty="0">
                        <a:effectLst/>
                        <a:latin typeface="Times New Roman" panose="02020603050405020304" pitchFamily="18" charset="0"/>
                        <a:ea typeface="Times New Roman"/>
                        <a:cs typeface="Times New Roman" panose="02020603050405020304" pitchFamily="18" charset="0"/>
                      </a:endParaRPr>
                    </a:p>
                    <a:p>
                      <a:pPr marL="342900" lvl="0" indent="-342900">
                        <a:lnSpc>
                          <a:spcPct val="115000"/>
                        </a:lnSpc>
                        <a:spcAft>
                          <a:spcPts val="0"/>
                        </a:spcAft>
                        <a:buFont typeface="+mj-lt"/>
                        <a:buAutoNum type="alphaLcPeriod"/>
                        <a:tabLst>
                          <a:tab pos="457200" algn="l"/>
                        </a:tabLst>
                      </a:pPr>
                      <a:r>
                        <a:rPr lang="tr-TR" sz="2000" kern="1200" dirty="0">
                          <a:effectLst/>
                          <a:latin typeface="Times New Roman" panose="02020603050405020304" pitchFamily="18" charset="0"/>
                          <a:ea typeface="Times New Roman"/>
                          <a:cs typeface="Times New Roman" panose="02020603050405020304" pitchFamily="18" charset="0"/>
                        </a:rPr>
                        <a:t>Yaşayan dil ve lehçeler</a:t>
                      </a:r>
                      <a:endParaRPr lang="tr-TR" sz="2000" dirty="0">
                        <a:effectLst/>
                        <a:latin typeface="Times New Roman" panose="02020603050405020304" pitchFamily="18" charset="0"/>
                        <a:ea typeface="Times New Roman"/>
                        <a:cs typeface="Times New Roman" panose="02020603050405020304" pitchFamily="18" charset="0"/>
                      </a:endParaRPr>
                    </a:p>
                    <a:p>
                      <a:pPr>
                        <a:lnSpc>
                          <a:spcPct val="115000"/>
                        </a:lnSpc>
                        <a:spcAft>
                          <a:spcPts val="0"/>
                        </a:spcAft>
                      </a:pPr>
                      <a:r>
                        <a:rPr lang="tr-TR" sz="2000" dirty="0">
                          <a:effectLst/>
                          <a:latin typeface="Times New Roman" panose="02020603050405020304" pitchFamily="18" charset="0"/>
                          <a:ea typeface="Times New Roman"/>
                          <a:cs typeface="Times New Roman" panose="02020603050405020304" pitchFamily="18" charset="0"/>
                        </a:rPr>
                        <a:t> </a:t>
                      </a:r>
                    </a:p>
                    <a:p>
                      <a:pPr>
                        <a:lnSpc>
                          <a:spcPct val="115000"/>
                        </a:lnSpc>
                        <a:spcAft>
                          <a:spcPts val="0"/>
                        </a:spcAft>
                        <a:tabLst>
                          <a:tab pos="1597025" algn="l"/>
                        </a:tabLst>
                      </a:pPr>
                      <a:r>
                        <a:rPr lang="tr-TR" sz="2000" dirty="0">
                          <a:effectLst/>
                          <a:latin typeface="Times New Roman" panose="02020603050405020304" pitchFamily="18" charset="0"/>
                          <a:ea typeface="Times New Roman"/>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2000" kern="1200" dirty="0">
                          <a:effectLst/>
                          <a:latin typeface="Times New Roman" panose="02020603050405020304" pitchFamily="18" charset="0"/>
                          <a:ea typeface="Times New Roman"/>
                          <a:cs typeface="Times New Roman" panose="02020603050405020304" pitchFamily="18" charset="0"/>
                        </a:rPr>
                        <a:t>Bu seminerin sonunda öğretmenler</a:t>
                      </a:r>
                      <a:r>
                        <a:rPr lang="tr-TR" sz="2000" kern="1200" dirty="0" smtClean="0">
                          <a:effectLst/>
                          <a:latin typeface="Times New Roman" panose="02020603050405020304" pitchFamily="18" charset="0"/>
                          <a:ea typeface="Times New Roman"/>
                          <a:cs typeface="Times New Roman" panose="02020603050405020304" pitchFamily="18" charset="0"/>
                        </a:rPr>
                        <a:t>,</a:t>
                      </a:r>
                    </a:p>
                    <a:p>
                      <a:pPr marL="342900" lvl="0" indent="-342900">
                        <a:lnSpc>
                          <a:spcPct val="115000"/>
                        </a:lnSpc>
                        <a:spcAft>
                          <a:spcPts val="0"/>
                        </a:spcAft>
                        <a:buFont typeface="+mj-lt"/>
                        <a:buAutoNum type="arabicPeriod"/>
                      </a:pPr>
                      <a:r>
                        <a:rPr lang="tr-TR" sz="2000" kern="1200" dirty="0" smtClean="0">
                          <a:effectLst/>
                          <a:latin typeface="Times New Roman" panose="02020603050405020304" pitchFamily="18" charset="0"/>
                          <a:ea typeface="Times New Roman"/>
                          <a:cs typeface="Times New Roman" panose="02020603050405020304" pitchFamily="18" charset="0"/>
                        </a:rPr>
                        <a:t>Ülkemizdeki </a:t>
                      </a:r>
                      <a:r>
                        <a:rPr lang="tr-TR" sz="2000" kern="1200" dirty="0">
                          <a:effectLst/>
                          <a:latin typeface="Times New Roman" panose="02020603050405020304" pitchFamily="18" charset="0"/>
                          <a:ea typeface="Times New Roman"/>
                          <a:cs typeface="Times New Roman" panose="02020603050405020304" pitchFamily="18" charset="0"/>
                        </a:rPr>
                        <a:t>kültürel çeşitliliklerimizi açıklar.</a:t>
                      </a:r>
                      <a:endParaRPr lang="tr-TR" sz="2000" dirty="0">
                        <a:effectLst/>
                        <a:latin typeface="Times New Roman" panose="02020603050405020304" pitchFamily="18" charset="0"/>
                        <a:ea typeface="Times New Roman"/>
                        <a:cs typeface="Times New Roman" panose="02020603050405020304" pitchFamily="18" charset="0"/>
                      </a:endParaRPr>
                    </a:p>
                    <a:p>
                      <a:pPr marL="342900" lvl="0" indent="-342900">
                        <a:lnSpc>
                          <a:spcPct val="115000"/>
                        </a:lnSpc>
                        <a:spcAft>
                          <a:spcPts val="0"/>
                        </a:spcAft>
                        <a:buFont typeface="+mj-lt"/>
                        <a:buAutoNum type="arabicPeriod"/>
                      </a:pPr>
                      <a:r>
                        <a:rPr lang="tr-TR" sz="2000" kern="1200" dirty="0">
                          <a:effectLst/>
                          <a:latin typeface="Times New Roman" panose="02020603050405020304" pitchFamily="18" charset="0"/>
                          <a:ea typeface="Times New Roman"/>
                          <a:cs typeface="Times New Roman" panose="02020603050405020304" pitchFamily="18" charset="0"/>
                        </a:rPr>
                        <a:t>Bir arada yaşama kültürünü ve yansımalarını yorumlar.</a:t>
                      </a:r>
                      <a:endParaRPr lang="tr-TR" sz="2000" dirty="0">
                        <a:effectLst/>
                        <a:latin typeface="Times New Roman" panose="02020603050405020304" pitchFamily="18" charset="0"/>
                        <a:ea typeface="Times New Roman"/>
                        <a:cs typeface="Times New Roman" panose="02020603050405020304" pitchFamily="18" charset="0"/>
                      </a:endParaRPr>
                    </a:p>
                    <a:p>
                      <a:pPr marL="342900" lvl="0" indent="-342900">
                        <a:lnSpc>
                          <a:spcPct val="115000"/>
                        </a:lnSpc>
                        <a:spcAft>
                          <a:spcPts val="0"/>
                        </a:spcAft>
                        <a:buFont typeface="+mj-lt"/>
                        <a:buAutoNum type="arabicPeriod"/>
                      </a:pPr>
                      <a:r>
                        <a:rPr lang="tr-TR" sz="2000" kern="1200" dirty="0">
                          <a:effectLst/>
                          <a:latin typeface="Times New Roman" panose="02020603050405020304" pitchFamily="18" charset="0"/>
                          <a:ea typeface="Times New Roman"/>
                          <a:cs typeface="Times New Roman" panose="02020603050405020304" pitchFamily="18" charset="0"/>
                        </a:rPr>
                        <a:t>Yaşayan dil ve lehçelerin farkında olur.</a:t>
                      </a:r>
                      <a:endParaRPr lang="tr-TR" sz="2000" dirty="0">
                        <a:effectLst/>
                        <a:latin typeface="Times New Roman" panose="02020603050405020304" pitchFamily="18" charset="0"/>
                        <a:ea typeface="Times New Roman"/>
                        <a:cs typeface="Times New Roman" panose="02020603050405020304" pitchFamily="18" charset="0"/>
                      </a:endParaRPr>
                    </a:p>
                    <a:p>
                      <a:pPr marL="342900" lvl="0" indent="-342900">
                        <a:lnSpc>
                          <a:spcPct val="115000"/>
                        </a:lnSpc>
                        <a:spcAft>
                          <a:spcPts val="0"/>
                        </a:spcAft>
                        <a:buFont typeface="+mj-lt"/>
                        <a:buAutoNum type="arabicPeriod"/>
                      </a:pPr>
                      <a:r>
                        <a:rPr lang="tr-TR" sz="2000" kern="1200" dirty="0">
                          <a:effectLst/>
                          <a:latin typeface="Times New Roman" panose="02020603050405020304" pitchFamily="18" charset="0"/>
                          <a:ea typeface="Times New Roman"/>
                          <a:cs typeface="Times New Roman" panose="02020603050405020304" pitchFamily="18" charset="0"/>
                        </a:rPr>
                        <a:t>Görev yapacağı yörede Türkçe dışında yaygın olarak kullanılan dil hakkında bilgi sahibi olur ve bu dilde kendini temel düzeyde ifade edebilir.</a:t>
                      </a:r>
                      <a:endParaRPr lang="tr-TR" sz="2000" dirty="0">
                        <a:effectLst/>
                        <a:latin typeface="Times New Roman" panose="02020603050405020304" pitchFamily="18" charset="0"/>
                        <a:ea typeface="Times New Roman"/>
                        <a:cs typeface="Times New Roman" panose="02020603050405020304" pitchFamily="18" charset="0"/>
                      </a:endParaRPr>
                    </a:p>
                    <a:p>
                      <a:pPr>
                        <a:lnSpc>
                          <a:spcPct val="115000"/>
                        </a:lnSpc>
                        <a:spcAft>
                          <a:spcPts val="0"/>
                        </a:spcAft>
                      </a:pPr>
                      <a:r>
                        <a:rPr lang="tr-TR" sz="2000" dirty="0">
                          <a:effectLst/>
                          <a:latin typeface="Times New Roman" panose="02020603050405020304" pitchFamily="18" charset="0"/>
                          <a:ea typeface="Times New Roman"/>
                          <a:cs typeface="Times New Roman" panose="02020603050405020304" pitchFamily="18" charset="0"/>
                        </a:rPr>
                        <a:t> </a:t>
                      </a:r>
                    </a:p>
                    <a:p>
                      <a:pPr>
                        <a:lnSpc>
                          <a:spcPct val="115000"/>
                        </a:lnSpc>
                        <a:spcAft>
                          <a:spcPts val="0"/>
                        </a:spcAft>
                      </a:pPr>
                      <a:r>
                        <a:rPr lang="tr-TR" sz="2000" dirty="0">
                          <a:effectLst/>
                          <a:latin typeface="Times New Roman" panose="02020603050405020304" pitchFamily="18" charset="0"/>
                          <a:ea typeface="Times New Roman"/>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2000" kern="1200" dirty="0" smtClean="0">
                          <a:effectLst/>
                          <a:latin typeface="Times New Roman" panose="02020603050405020304" pitchFamily="18" charset="0"/>
                          <a:ea typeface="Times New Roman"/>
                          <a:cs typeface="Times New Roman" panose="02020603050405020304" pitchFamily="18" charset="0"/>
                        </a:rPr>
                        <a:t>48</a:t>
                      </a:r>
                      <a:endParaRPr lang="tr-TR" sz="2000" dirty="0">
                        <a:effectLst/>
                        <a:latin typeface="Times New Roman" panose="02020603050405020304" pitchFamily="18" charset="0"/>
                        <a:ea typeface="Times New Roman"/>
                        <a:cs typeface="Times New Roman" panose="02020603050405020304" pitchFamily="18" charset="0"/>
                      </a:endParaRPr>
                    </a:p>
                    <a:p>
                      <a:pPr>
                        <a:lnSpc>
                          <a:spcPct val="115000"/>
                        </a:lnSpc>
                        <a:spcAft>
                          <a:spcPts val="0"/>
                        </a:spcAft>
                      </a:pPr>
                      <a:r>
                        <a:rPr lang="tr-TR" sz="2000" dirty="0">
                          <a:effectLst/>
                          <a:latin typeface="Times New Roman" panose="02020603050405020304" pitchFamily="18" charset="0"/>
                          <a:ea typeface="Times New Roman"/>
                          <a:cs typeface="Times New Roman" panose="02020603050405020304" pitchFamily="18" charset="0"/>
                        </a:rPr>
                        <a:t> </a:t>
                      </a:r>
                    </a:p>
                    <a:p>
                      <a:pPr>
                        <a:lnSpc>
                          <a:spcPct val="115000"/>
                        </a:lnSpc>
                        <a:spcAft>
                          <a:spcPts val="0"/>
                        </a:spcAft>
                      </a:pPr>
                      <a:r>
                        <a:rPr lang="tr-TR" sz="2000" dirty="0">
                          <a:effectLst/>
                          <a:latin typeface="Times New Roman" panose="02020603050405020304" pitchFamily="18" charset="0"/>
                          <a:ea typeface="Times New Roman"/>
                          <a:cs typeface="Times New Roman" panose="02020603050405020304" pitchFamily="18" charset="0"/>
                        </a:rPr>
                        <a:t> </a:t>
                      </a:r>
                    </a:p>
                    <a:p>
                      <a:pPr>
                        <a:lnSpc>
                          <a:spcPct val="115000"/>
                        </a:lnSpc>
                        <a:spcAft>
                          <a:spcPts val="0"/>
                        </a:spcAft>
                      </a:pPr>
                      <a:r>
                        <a:rPr lang="tr-TR" sz="2000" dirty="0">
                          <a:effectLst/>
                          <a:latin typeface="Times New Roman" panose="02020603050405020304" pitchFamily="18" charset="0"/>
                          <a:ea typeface="Times New Roman"/>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173" name="6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6376DE8B-75C8-4064-9F54-71295E2947E9}" type="datetime1">
              <a:rPr lang="tr-TR" smtClean="0"/>
              <a:pPr/>
              <a:t>8.3.2016</a:t>
            </a:fld>
            <a:endParaRPr lang="tr-TR" smtClean="0"/>
          </a:p>
        </p:txBody>
      </p:sp>
      <p:sp>
        <p:nvSpPr>
          <p:cNvPr id="7174" name="7 Altbilgi Yer Tutucusu"/>
          <p:cNvSpPr>
            <a:spLocks noGrp="1"/>
          </p:cNvSpPr>
          <p:nvPr>
            <p:ph type="ftr" sz="quarter" idx="11"/>
          </p:nvPr>
        </p:nvSpPr>
        <p:spPr bwMode="auto">
          <a:xfrm>
            <a:off x="1835696" y="6400800"/>
            <a:ext cx="4233863" cy="457200"/>
          </a:xfrm>
          <a:noFill/>
          <a:ln>
            <a:miter lim="800000"/>
            <a:headEnd/>
            <a:tailEnd/>
          </a:ln>
        </p:spPr>
        <p:txBody>
          <a:bodyPr vert="horz" wrap="square" lIns="91440" tIns="45720" rIns="91440" bIns="45720" numCol="1" compatLnSpc="1">
            <a:prstTxWarp prst="textNoShape">
              <a:avLst/>
            </a:prstTxWarp>
          </a:bodyPr>
          <a:lstStyle/>
          <a:p>
            <a:r>
              <a:rPr lang="tr-TR" sz="1200" dirty="0" smtClean="0"/>
              <a:t>Hazırlayan: Mustafa </a:t>
            </a:r>
            <a:r>
              <a:rPr lang="tr-TR" sz="1200" dirty="0" smtClean="0"/>
              <a:t>AYDIN</a:t>
            </a:r>
            <a:endParaRPr lang="tr-TR" sz="1200" dirty="0" smtClean="0"/>
          </a:p>
        </p:txBody>
      </p:sp>
      <p:sp>
        <p:nvSpPr>
          <p:cNvPr id="6" name="5 Slayt Numarası Yer Tutucusu"/>
          <p:cNvSpPr>
            <a:spLocks noGrp="1"/>
          </p:cNvSpPr>
          <p:nvPr>
            <p:ph type="sldNum" sz="quarter" idx="12"/>
          </p:nvPr>
        </p:nvSpPr>
        <p:spPr/>
        <p:txBody>
          <a:bodyPr/>
          <a:lstStyle/>
          <a:p>
            <a:pPr>
              <a:defRPr/>
            </a:pPr>
            <a:fld id="{4DEA143D-7771-4EA1-8974-E8684EF9A219}" type="slidenum">
              <a:rPr lang="tr-TR"/>
              <a:pPr>
                <a:defRPr/>
              </a:pPr>
              <a:t>37</a:t>
            </a:fld>
            <a:endParaRPr lang="tr-TR"/>
          </a:p>
        </p:txBody>
      </p:sp>
      <p:sp>
        <p:nvSpPr>
          <p:cNvPr id="7177" name="8 Metin kutusu"/>
          <p:cNvSpPr txBox="1">
            <a:spLocks noChangeArrowheads="1"/>
          </p:cNvSpPr>
          <p:nvPr/>
        </p:nvSpPr>
        <p:spPr bwMode="auto">
          <a:xfrm>
            <a:off x="36513" y="260350"/>
            <a:ext cx="9144000" cy="585788"/>
          </a:xfrm>
          <a:prstGeom prst="rect">
            <a:avLst/>
          </a:prstGeom>
          <a:noFill/>
          <a:ln w="9525">
            <a:noFill/>
            <a:miter lim="800000"/>
            <a:headEnd/>
            <a:tailEnd/>
          </a:ln>
        </p:spPr>
        <p:txBody>
          <a:bodyPr>
            <a:spAutoFit/>
          </a:bodyPr>
          <a:lstStyle/>
          <a:p>
            <a:pPr algn="ctr"/>
            <a:r>
              <a:rPr lang="tr-TR" sz="1400" b="1" i="1" dirty="0">
                <a:solidFill>
                  <a:srgbClr val="336699"/>
                </a:solidFill>
                <a:latin typeface="Calibri" pitchFamily="34" charset="0"/>
                <a:cs typeface="Calibri" pitchFamily="34" charset="0"/>
              </a:rPr>
              <a:t>GEBZE İLÇE MİLLİ EĞİTİM MÜDÜRLÜĞÜ ADAY ÖĞRETMENLERİN </a:t>
            </a:r>
            <a:r>
              <a:rPr lang="tr-TR" sz="1400" b="1" i="1" dirty="0" smtClean="0">
                <a:solidFill>
                  <a:srgbClr val="336699"/>
                </a:solidFill>
                <a:latin typeface="Calibri" pitchFamily="34" charset="0"/>
                <a:cs typeface="Calibri" pitchFamily="34" charset="0"/>
              </a:rPr>
              <a:t>YETİŞTİRME SÜRECİ</a:t>
            </a:r>
            <a:endParaRPr lang="tr-TR" sz="1400" b="1" i="1" dirty="0">
              <a:solidFill>
                <a:srgbClr val="336699"/>
              </a:solidFill>
              <a:latin typeface="Calibri" pitchFamily="34" charset="0"/>
              <a:cs typeface="Calibri" pitchFamily="34" charset="0"/>
            </a:endParaRPr>
          </a:p>
          <a:p>
            <a:pPr algn="ctr"/>
            <a:r>
              <a:rPr lang="tr-TR" b="1" i="1" dirty="0">
                <a:solidFill>
                  <a:srgbClr val="FF0000"/>
                </a:solidFill>
                <a:latin typeface="Calibri" pitchFamily="34" charset="0"/>
                <a:cs typeface="Calibri" pitchFamily="34" charset="0"/>
              </a:rPr>
              <a:t>ADAY ÖĞRETMEN YETİŞTİRME </a:t>
            </a:r>
            <a:r>
              <a:rPr lang="tr-TR" b="1" i="1" dirty="0" smtClean="0">
                <a:solidFill>
                  <a:srgbClr val="FF0000"/>
                </a:solidFill>
                <a:latin typeface="Calibri" pitchFamily="34" charset="0"/>
                <a:cs typeface="Calibri" pitchFamily="34" charset="0"/>
              </a:rPr>
              <a:t>PROGRAMI</a:t>
            </a:r>
            <a:endParaRPr lang="tr-TR" b="1" i="1" dirty="0">
              <a:solidFill>
                <a:srgbClr val="FF0000"/>
              </a:solidFill>
              <a:latin typeface="Calibri" pitchFamily="34" charset="0"/>
              <a:cs typeface="Calibri" pitchFamily="34" charset="0"/>
            </a:endParaRPr>
          </a:p>
        </p:txBody>
      </p:sp>
      <p:pic>
        <p:nvPicPr>
          <p:cNvPr id="8" name="Picture 13" descr="C:\Users\Müdür\Desktop\MEBlogo.jpg"/>
          <p:cNvPicPr>
            <a:picLocks noChangeAspect="1" noChangeArrowheads="1"/>
          </p:cNvPicPr>
          <p:nvPr/>
        </p:nvPicPr>
        <p:blipFill rotWithShape="1">
          <a:blip r:embed="rId3" cstate="print"/>
          <a:srcRect l="4564" t="3447" r="-4564" b="-3447"/>
          <a:stretch/>
        </p:blipFill>
        <p:spPr bwMode="auto">
          <a:xfrm>
            <a:off x="360000" y="216000"/>
            <a:ext cx="792163" cy="785812"/>
          </a:xfrm>
          <a:prstGeom prst="rect">
            <a:avLst/>
          </a:prstGeom>
          <a:noFill/>
          <a:ln w="9525">
            <a:noFill/>
            <a:miter lim="800000"/>
            <a:headEnd/>
            <a:tailEnd/>
          </a:ln>
        </p:spPr>
      </p:pic>
    </p:spTree>
    <p:extLst>
      <p:ext uri="{BB962C8B-B14F-4D97-AF65-F5344CB8AC3E}">
        <p14:creationId xmlns:p14="http://schemas.microsoft.com/office/powerpoint/2010/main" val="1936510476"/>
      </p:ext>
    </p:extLst>
  </p:cSld>
  <p:clrMapOvr>
    <a:masterClrMapping/>
  </p:clrMapOvr>
  <p:transition>
    <p:cu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6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6376DE8B-75C8-4064-9F54-71295E2947E9}" type="datetime1">
              <a:rPr lang="tr-TR" smtClean="0"/>
              <a:pPr/>
              <a:t>8.3.2016</a:t>
            </a:fld>
            <a:endParaRPr lang="tr-TR" smtClean="0"/>
          </a:p>
        </p:txBody>
      </p:sp>
      <p:sp>
        <p:nvSpPr>
          <p:cNvPr id="7174" name="7 Altbilgi Yer Tutucusu"/>
          <p:cNvSpPr>
            <a:spLocks noGrp="1"/>
          </p:cNvSpPr>
          <p:nvPr>
            <p:ph type="ftr" sz="quarter" idx="11"/>
          </p:nvPr>
        </p:nvSpPr>
        <p:spPr bwMode="auto">
          <a:xfrm>
            <a:off x="1835696" y="6400800"/>
            <a:ext cx="4233863" cy="457200"/>
          </a:xfrm>
          <a:noFill/>
          <a:ln>
            <a:miter lim="800000"/>
            <a:headEnd/>
            <a:tailEnd/>
          </a:ln>
        </p:spPr>
        <p:txBody>
          <a:bodyPr vert="horz" wrap="square" lIns="91440" tIns="45720" rIns="91440" bIns="45720" numCol="1" compatLnSpc="1">
            <a:prstTxWarp prst="textNoShape">
              <a:avLst/>
            </a:prstTxWarp>
          </a:bodyPr>
          <a:lstStyle/>
          <a:p>
            <a:r>
              <a:rPr lang="tr-TR" sz="1200" dirty="0" smtClean="0"/>
              <a:t>Hazırlayan: Mustafa </a:t>
            </a:r>
            <a:r>
              <a:rPr lang="tr-TR" sz="1200" dirty="0" smtClean="0"/>
              <a:t>AYDIN</a:t>
            </a:r>
            <a:endParaRPr lang="tr-TR" sz="1200" dirty="0" smtClean="0"/>
          </a:p>
        </p:txBody>
      </p:sp>
      <p:sp>
        <p:nvSpPr>
          <p:cNvPr id="6" name="5 Slayt Numarası Yer Tutucusu"/>
          <p:cNvSpPr>
            <a:spLocks noGrp="1"/>
          </p:cNvSpPr>
          <p:nvPr>
            <p:ph type="sldNum" sz="quarter" idx="12"/>
          </p:nvPr>
        </p:nvSpPr>
        <p:spPr/>
        <p:txBody>
          <a:bodyPr/>
          <a:lstStyle/>
          <a:p>
            <a:pPr>
              <a:defRPr/>
            </a:pPr>
            <a:fld id="{4DEA143D-7771-4EA1-8974-E8684EF9A219}" type="slidenum">
              <a:rPr lang="tr-TR"/>
              <a:pPr>
                <a:defRPr/>
              </a:pPr>
              <a:t>38</a:t>
            </a:fld>
            <a:endParaRPr lang="tr-TR"/>
          </a:p>
        </p:txBody>
      </p:sp>
      <p:sp>
        <p:nvSpPr>
          <p:cNvPr id="7177" name="8 Metin kutusu"/>
          <p:cNvSpPr txBox="1">
            <a:spLocks noChangeArrowheads="1"/>
          </p:cNvSpPr>
          <p:nvPr/>
        </p:nvSpPr>
        <p:spPr bwMode="auto">
          <a:xfrm>
            <a:off x="36513" y="260350"/>
            <a:ext cx="9144000" cy="585788"/>
          </a:xfrm>
          <a:prstGeom prst="rect">
            <a:avLst/>
          </a:prstGeom>
          <a:noFill/>
          <a:ln w="9525">
            <a:noFill/>
            <a:miter lim="800000"/>
            <a:headEnd/>
            <a:tailEnd/>
          </a:ln>
        </p:spPr>
        <p:txBody>
          <a:bodyPr>
            <a:spAutoFit/>
          </a:bodyPr>
          <a:lstStyle/>
          <a:p>
            <a:pPr algn="ctr"/>
            <a:r>
              <a:rPr lang="tr-TR" sz="1400" b="1" i="1" dirty="0">
                <a:solidFill>
                  <a:srgbClr val="336699"/>
                </a:solidFill>
                <a:latin typeface="Calibri" pitchFamily="34" charset="0"/>
                <a:cs typeface="Calibri" pitchFamily="34" charset="0"/>
              </a:rPr>
              <a:t>GEBZE İLÇE MİLLİ EĞİTİM MÜDÜRLÜĞÜ ADAY ÖĞRETMENLERİN </a:t>
            </a:r>
            <a:r>
              <a:rPr lang="tr-TR" sz="1400" b="1" i="1" dirty="0" smtClean="0">
                <a:solidFill>
                  <a:srgbClr val="336699"/>
                </a:solidFill>
                <a:latin typeface="Calibri" pitchFamily="34" charset="0"/>
                <a:cs typeface="Calibri" pitchFamily="34" charset="0"/>
              </a:rPr>
              <a:t>YETİŞTİRME SÜRECİ</a:t>
            </a:r>
            <a:endParaRPr lang="tr-TR" sz="1400" b="1" i="1" dirty="0">
              <a:solidFill>
                <a:srgbClr val="336699"/>
              </a:solidFill>
              <a:latin typeface="Calibri" pitchFamily="34" charset="0"/>
              <a:cs typeface="Calibri" pitchFamily="34" charset="0"/>
            </a:endParaRPr>
          </a:p>
          <a:p>
            <a:pPr algn="ctr"/>
            <a:r>
              <a:rPr lang="tr-TR" b="1" i="1" dirty="0">
                <a:solidFill>
                  <a:srgbClr val="FF0000"/>
                </a:solidFill>
                <a:latin typeface="Calibri" pitchFamily="34" charset="0"/>
                <a:cs typeface="Calibri" pitchFamily="34" charset="0"/>
              </a:rPr>
              <a:t>ADAY ÖĞRETMEN YETİŞTİRME </a:t>
            </a:r>
            <a:r>
              <a:rPr lang="tr-TR" b="1" i="1" dirty="0" smtClean="0">
                <a:solidFill>
                  <a:srgbClr val="FF0000"/>
                </a:solidFill>
                <a:latin typeface="Calibri" pitchFamily="34" charset="0"/>
                <a:cs typeface="Calibri" pitchFamily="34" charset="0"/>
              </a:rPr>
              <a:t>PROGRAMI</a:t>
            </a:r>
            <a:endParaRPr lang="tr-TR" b="1" i="1" dirty="0">
              <a:solidFill>
                <a:srgbClr val="FF0000"/>
              </a:solidFill>
              <a:latin typeface="Calibri" pitchFamily="34" charset="0"/>
              <a:cs typeface="Calibri" pitchFamily="34" charset="0"/>
            </a:endParaRPr>
          </a:p>
        </p:txBody>
      </p:sp>
      <p:graphicFrame>
        <p:nvGraphicFramePr>
          <p:cNvPr id="2" name="Tablo 1"/>
          <p:cNvGraphicFramePr>
            <a:graphicFrameLocks noGrp="1"/>
          </p:cNvGraphicFramePr>
          <p:nvPr>
            <p:extLst>
              <p:ext uri="{D42A27DB-BD31-4B8C-83A1-F6EECF244321}">
                <p14:modId xmlns:p14="http://schemas.microsoft.com/office/powerpoint/2010/main" val="2484982969"/>
              </p:ext>
            </p:extLst>
          </p:nvPr>
        </p:nvGraphicFramePr>
        <p:xfrm>
          <a:off x="147091" y="1005202"/>
          <a:ext cx="8856983" cy="5877272"/>
        </p:xfrm>
        <a:graphic>
          <a:graphicData uri="http://schemas.openxmlformats.org/drawingml/2006/table">
            <a:tbl>
              <a:tblPr firstRow="1" firstCol="1" bandRow="1"/>
              <a:tblGrid>
                <a:gridCol w="1698778"/>
                <a:gridCol w="3208611"/>
                <a:gridCol w="3621976"/>
                <a:gridCol w="327618"/>
              </a:tblGrid>
              <a:tr h="5877272">
                <a:tc>
                  <a:txBody>
                    <a:bodyPr/>
                    <a:lstStyle/>
                    <a:p>
                      <a:pPr>
                        <a:lnSpc>
                          <a:spcPct val="115000"/>
                        </a:lnSpc>
                        <a:spcAft>
                          <a:spcPts val="0"/>
                        </a:spcAft>
                      </a:pPr>
                      <a:r>
                        <a:rPr lang="tr-TR" sz="1600" kern="1200" dirty="0">
                          <a:effectLst/>
                          <a:latin typeface="Times New Roman" panose="02020603050405020304" pitchFamily="18" charset="0"/>
                          <a:ea typeface="Times New Roman"/>
                          <a:cs typeface="Times New Roman" panose="02020603050405020304" pitchFamily="18" charset="0"/>
                        </a:rPr>
                        <a:t>Öğretmenlik uygulamalarına yönelik bilgi ve becerileri gelişir.</a:t>
                      </a:r>
                      <a:endParaRPr lang="tr-TR" sz="1600" dirty="0">
                        <a:effectLst/>
                        <a:latin typeface="Times New Roman" panose="02020603050405020304" pitchFamily="18" charset="0"/>
                        <a:ea typeface="Times New Roman"/>
                        <a:cs typeface="Times New Roman" panose="02020603050405020304" pitchFamily="18" charset="0"/>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tabLst>
                          <a:tab pos="457200" algn="l"/>
                        </a:tabLst>
                      </a:pPr>
                      <a:r>
                        <a:rPr lang="tr-TR" sz="1600" kern="1200" dirty="0" smtClean="0">
                          <a:effectLst/>
                          <a:latin typeface="Times New Roman" panose="02020603050405020304" pitchFamily="18" charset="0"/>
                          <a:ea typeface="Times New Roman"/>
                          <a:cs typeface="Times New Roman" panose="02020603050405020304" pitchFamily="18" charset="0"/>
                        </a:rPr>
                        <a:t>1.    Örnek </a:t>
                      </a:r>
                      <a:r>
                        <a:rPr lang="tr-TR" sz="1600" kern="1200" dirty="0">
                          <a:effectLst/>
                          <a:latin typeface="Times New Roman" panose="02020603050405020304" pitchFamily="18" charset="0"/>
                          <a:ea typeface="Times New Roman"/>
                          <a:cs typeface="Times New Roman" panose="02020603050405020304" pitchFamily="18" charset="0"/>
                        </a:rPr>
                        <a:t>Uygulamalarla Etkili İletişim Becerileri </a:t>
                      </a:r>
                      <a:endParaRPr lang="tr-TR" sz="1600" dirty="0">
                        <a:effectLst/>
                        <a:latin typeface="Times New Roman" panose="02020603050405020304" pitchFamily="18" charset="0"/>
                        <a:ea typeface="Times New Roman"/>
                        <a:cs typeface="Times New Roman" panose="02020603050405020304" pitchFamily="18" charset="0"/>
                      </a:endParaRPr>
                    </a:p>
                    <a:p>
                      <a:pPr indent="201295">
                        <a:lnSpc>
                          <a:spcPct val="115000"/>
                        </a:lnSpc>
                        <a:spcAft>
                          <a:spcPts val="0"/>
                        </a:spcAft>
                      </a:pPr>
                      <a:r>
                        <a:rPr lang="tr-TR" sz="1600" kern="1200" dirty="0">
                          <a:effectLst/>
                          <a:latin typeface="Times New Roman" panose="02020603050405020304" pitchFamily="18" charset="0"/>
                          <a:ea typeface="Times New Roman"/>
                          <a:cs typeface="Times New Roman" panose="02020603050405020304" pitchFamily="18" charset="0"/>
                        </a:rPr>
                        <a:t>a. Genel iletişim becerileri</a:t>
                      </a:r>
                      <a:endParaRPr lang="tr-TR" sz="1600" dirty="0">
                        <a:effectLst/>
                        <a:latin typeface="Times New Roman" panose="02020603050405020304" pitchFamily="18" charset="0"/>
                        <a:ea typeface="Times New Roman"/>
                        <a:cs typeface="Times New Roman" panose="02020603050405020304" pitchFamily="18" charset="0"/>
                      </a:endParaRPr>
                    </a:p>
                    <a:p>
                      <a:pPr indent="201295">
                        <a:lnSpc>
                          <a:spcPct val="115000"/>
                        </a:lnSpc>
                        <a:spcAft>
                          <a:spcPts val="0"/>
                        </a:spcAft>
                      </a:pPr>
                      <a:r>
                        <a:rPr lang="tr-TR" sz="1600" kern="1200" dirty="0">
                          <a:effectLst/>
                          <a:latin typeface="Times New Roman" panose="02020603050405020304" pitchFamily="18" charset="0"/>
                          <a:ea typeface="Times New Roman"/>
                          <a:cs typeface="Times New Roman" panose="02020603050405020304" pitchFamily="18" charset="0"/>
                        </a:rPr>
                        <a:t>b. Öğrencilerle iletişim</a:t>
                      </a:r>
                      <a:endParaRPr lang="tr-TR" sz="1600" dirty="0">
                        <a:effectLst/>
                        <a:latin typeface="Times New Roman" panose="02020603050405020304" pitchFamily="18" charset="0"/>
                        <a:ea typeface="Times New Roman"/>
                        <a:cs typeface="Times New Roman" panose="02020603050405020304" pitchFamily="18" charset="0"/>
                      </a:endParaRPr>
                    </a:p>
                    <a:p>
                      <a:pPr indent="201295">
                        <a:lnSpc>
                          <a:spcPct val="115000"/>
                        </a:lnSpc>
                        <a:spcAft>
                          <a:spcPts val="0"/>
                        </a:spcAft>
                      </a:pPr>
                      <a:r>
                        <a:rPr lang="tr-TR" sz="1600" kern="1200" dirty="0">
                          <a:effectLst/>
                          <a:latin typeface="Times New Roman" panose="02020603050405020304" pitchFamily="18" charset="0"/>
                          <a:ea typeface="Times New Roman"/>
                          <a:cs typeface="Times New Roman" panose="02020603050405020304" pitchFamily="18" charset="0"/>
                        </a:rPr>
                        <a:t>c. Velilerle iletişim </a:t>
                      </a:r>
                      <a:endParaRPr lang="tr-TR" sz="1600" dirty="0">
                        <a:effectLst/>
                        <a:latin typeface="Times New Roman" panose="02020603050405020304" pitchFamily="18" charset="0"/>
                        <a:ea typeface="Times New Roman"/>
                        <a:cs typeface="Times New Roman" panose="02020603050405020304" pitchFamily="18" charset="0"/>
                      </a:endParaRPr>
                    </a:p>
                    <a:p>
                      <a:pPr indent="201295">
                        <a:lnSpc>
                          <a:spcPct val="115000"/>
                        </a:lnSpc>
                        <a:spcAft>
                          <a:spcPts val="0"/>
                        </a:spcAft>
                      </a:pPr>
                      <a:r>
                        <a:rPr lang="tr-TR" sz="1600" kern="1200" dirty="0">
                          <a:effectLst/>
                          <a:latin typeface="Times New Roman" panose="02020603050405020304" pitchFamily="18" charset="0"/>
                          <a:ea typeface="Times New Roman"/>
                          <a:cs typeface="Times New Roman" panose="02020603050405020304" pitchFamily="18" charset="0"/>
                        </a:rPr>
                        <a:t>d. Kurumsal iletişim, temsil ve </a:t>
                      </a:r>
                      <a:endParaRPr lang="tr-TR" sz="1600" dirty="0">
                        <a:effectLst/>
                        <a:latin typeface="Times New Roman" panose="02020603050405020304" pitchFamily="18" charset="0"/>
                        <a:ea typeface="Times New Roman"/>
                        <a:cs typeface="Times New Roman" panose="02020603050405020304" pitchFamily="18" charset="0"/>
                      </a:endParaRPr>
                    </a:p>
                    <a:p>
                      <a:pPr indent="201295">
                        <a:lnSpc>
                          <a:spcPct val="115000"/>
                        </a:lnSpc>
                        <a:spcAft>
                          <a:spcPts val="0"/>
                        </a:spcAft>
                      </a:pPr>
                      <a:r>
                        <a:rPr lang="tr-TR" sz="1600" kern="1200" dirty="0">
                          <a:effectLst/>
                          <a:latin typeface="Times New Roman" panose="02020603050405020304" pitchFamily="18" charset="0"/>
                          <a:ea typeface="Times New Roman"/>
                          <a:cs typeface="Times New Roman" panose="02020603050405020304" pitchFamily="18" charset="0"/>
                        </a:rPr>
                        <a:t>protokol </a:t>
                      </a:r>
                      <a:r>
                        <a:rPr lang="tr-TR" sz="1600" kern="1200" dirty="0" smtClean="0">
                          <a:effectLst/>
                          <a:latin typeface="Times New Roman" panose="02020603050405020304" pitchFamily="18" charset="0"/>
                          <a:ea typeface="Times New Roman"/>
                          <a:cs typeface="Times New Roman" panose="02020603050405020304" pitchFamily="18" charset="0"/>
                        </a:rPr>
                        <a:t>kuralları</a:t>
                      </a:r>
                    </a:p>
                    <a:p>
                      <a:pPr indent="201295">
                        <a:lnSpc>
                          <a:spcPct val="115000"/>
                        </a:lnSpc>
                        <a:spcAft>
                          <a:spcPts val="0"/>
                        </a:spcAft>
                      </a:pPr>
                      <a:endParaRPr lang="tr-TR" sz="1600" dirty="0">
                        <a:effectLst/>
                        <a:latin typeface="Times New Roman" panose="02020603050405020304" pitchFamily="18" charset="0"/>
                        <a:ea typeface="Times New Roman"/>
                        <a:cs typeface="Times New Roman" panose="02020603050405020304" pitchFamily="18" charset="0"/>
                      </a:endParaRPr>
                    </a:p>
                    <a:p>
                      <a:pPr marL="342900" lvl="0" indent="-342900">
                        <a:lnSpc>
                          <a:spcPct val="115000"/>
                        </a:lnSpc>
                        <a:spcAft>
                          <a:spcPts val="0"/>
                        </a:spcAft>
                      </a:pPr>
                      <a:r>
                        <a:rPr lang="tr-TR" sz="1600" kern="1200" dirty="0" smtClean="0">
                          <a:effectLst/>
                          <a:latin typeface="Times New Roman" panose="02020603050405020304" pitchFamily="18" charset="0"/>
                          <a:ea typeface="Times New Roman"/>
                          <a:cs typeface="Times New Roman" panose="02020603050405020304" pitchFamily="18" charset="0"/>
                        </a:rPr>
                        <a:t>2.     Etkili </a:t>
                      </a:r>
                      <a:r>
                        <a:rPr lang="tr-TR" sz="1600" kern="1200" dirty="0">
                          <a:effectLst/>
                          <a:latin typeface="Times New Roman" panose="02020603050405020304" pitchFamily="18" charset="0"/>
                          <a:ea typeface="Times New Roman"/>
                          <a:cs typeface="Times New Roman" panose="02020603050405020304" pitchFamily="18" charset="0"/>
                        </a:rPr>
                        <a:t>Sınıf Yönetimi</a:t>
                      </a:r>
                      <a:endParaRPr lang="tr-TR" sz="1600" dirty="0">
                        <a:effectLst/>
                        <a:latin typeface="Times New Roman" panose="02020603050405020304" pitchFamily="18" charset="0"/>
                        <a:ea typeface="Times New Roman"/>
                        <a:cs typeface="Times New Roman" panose="02020603050405020304" pitchFamily="18" charset="0"/>
                      </a:endParaRPr>
                    </a:p>
                    <a:p>
                      <a:pPr marL="342900" lvl="0" indent="-342900">
                        <a:lnSpc>
                          <a:spcPct val="115000"/>
                        </a:lnSpc>
                        <a:spcAft>
                          <a:spcPts val="0"/>
                        </a:spcAft>
                        <a:buFont typeface="+mj-lt"/>
                        <a:buAutoNum type="alphaLcPeriod"/>
                        <a:tabLst>
                          <a:tab pos="457200" algn="l"/>
                        </a:tabLst>
                      </a:pPr>
                      <a:r>
                        <a:rPr lang="tr-TR" sz="1600" kern="1200" dirty="0">
                          <a:effectLst/>
                          <a:latin typeface="Times New Roman" panose="02020603050405020304" pitchFamily="18" charset="0"/>
                          <a:ea typeface="Times New Roman"/>
                          <a:cs typeface="Times New Roman" panose="02020603050405020304" pitchFamily="18" charset="0"/>
                        </a:rPr>
                        <a:t>Sınıf yönetimini oluşturan süreçler</a:t>
                      </a:r>
                      <a:endParaRPr lang="tr-TR" sz="1600" dirty="0">
                        <a:effectLst/>
                        <a:latin typeface="Times New Roman" panose="02020603050405020304" pitchFamily="18" charset="0"/>
                        <a:ea typeface="Times New Roman"/>
                        <a:cs typeface="Times New Roman" panose="02020603050405020304" pitchFamily="18" charset="0"/>
                      </a:endParaRPr>
                    </a:p>
                    <a:p>
                      <a:pPr marL="342900" lvl="0" indent="-342900">
                        <a:lnSpc>
                          <a:spcPct val="115000"/>
                        </a:lnSpc>
                        <a:spcAft>
                          <a:spcPts val="0"/>
                        </a:spcAft>
                        <a:buFont typeface="+mj-lt"/>
                        <a:buAutoNum type="alphaLcPeriod"/>
                        <a:tabLst>
                          <a:tab pos="457200" algn="l"/>
                        </a:tabLst>
                      </a:pPr>
                      <a:r>
                        <a:rPr lang="tr-TR" sz="1600" kern="1200" dirty="0">
                          <a:effectLst/>
                          <a:latin typeface="Times New Roman" panose="02020603050405020304" pitchFamily="18" charset="0"/>
                          <a:ea typeface="Times New Roman"/>
                          <a:cs typeface="Times New Roman" panose="02020603050405020304" pitchFamily="18" charset="0"/>
                        </a:rPr>
                        <a:t>Sınıf kuralları</a:t>
                      </a:r>
                      <a:endParaRPr lang="tr-TR" sz="1600" dirty="0">
                        <a:effectLst/>
                        <a:latin typeface="Times New Roman" panose="02020603050405020304" pitchFamily="18" charset="0"/>
                        <a:ea typeface="Times New Roman"/>
                        <a:cs typeface="Times New Roman" panose="02020603050405020304" pitchFamily="18" charset="0"/>
                      </a:endParaRPr>
                    </a:p>
                    <a:p>
                      <a:pPr marL="342900" lvl="0" indent="-342900">
                        <a:lnSpc>
                          <a:spcPct val="115000"/>
                        </a:lnSpc>
                        <a:spcAft>
                          <a:spcPts val="0"/>
                        </a:spcAft>
                        <a:buFont typeface="+mj-lt"/>
                        <a:buAutoNum type="alphaLcPeriod"/>
                        <a:tabLst>
                          <a:tab pos="457200" algn="l"/>
                        </a:tabLst>
                      </a:pPr>
                      <a:r>
                        <a:rPr lang="tr-TR" sz="1600" kern="1200" dirty="0">
                          <a:effectLst/>
                          <a:latin typeface="Times New Roman" panose="02020603050405020304" pitchFamily="18" charset="0"/>
                          <a:ea typeface="Times New Roman"/>
                          <a:cs typeface="Times New Roman" panose="02020603050405020304" pitchFamily="18" charset="0"/>
                        </a:rPr>
                        <a:t>Sınıf yönetimini etkileyen öğretmen davranışları</a:t>
                      </a:r>
                      <a:endParaRPr lang="tr-TR" sz="1600" dirty="0">
                        <a:effectLst/>
                        <a:latin typeface="Times New Roman" panose="02020603050405020304" pitchFamily="18" charset="0"/>
                        <a:ea typeface="Times New Roman"/>
                        <a:cs typeface="Times New Roman" panose="02020603050405020304" pitchFamily="18" charset="0"/>
                      </a:endParaRPr>
                    </a:p>
                    <a:p>
                      <a:pPr marL="342900" lvl="0" indent="-342900">
                        <a:lnSpc>
                          <a:spcPct val="115000"/>
                        </a:lnSpc>
                        <a:spcAft>
                          <a:spcPts val="0"/>
                        </a:spcAft>
                        <a:buFont typeface="+mj-lt"/>
                        <a:buAutoNum type="alphaLcPeriod"/>
                        <a:tabLst>
                          <a:tab pos="457200" algn="l"/>
                        </a:tabLst>
                      </a:pPr>
                      <a:r>
                        <a:rPr lang="tr-TR" sz="1600" kern="1200" dirty="0">
                          <a:effectLst/>
                          <a:latin typeface="Times New Roman" panose="02020603050405020304" pitchFamily="18" charset="0"/>
                          <a:ea typeface="Times New Roman"/>
                          <a:cs typeface="Times New Roman" panose="02020603050405020304" pitchFamily="18" charset="0"/>
                        </a:rPr>
                        <a:t>İstenmeyen davranışlara yönelik stratejiler</a:t>
                      </a:r>
                      <a:endParaRPr lang="tr-TR" sz="1600" dirty="0">
                        <a:effectLst/>
                        <a:latin typeface="Times New Roman" panose="02020603050405020304" pitchFamily="18" charset="0"/>
                        <a:ea typeface="Times New Roman"/>
                        <a:cs typeface="Times New Roman" panose="02020603050405020304" pitchFamily="18" charset="0"/>
                      </a:endParaRPr>
                    </a:p>
                    <a:p>
                      <a:pPr>
                        <a:lnSpc>
                          <a:spcPct val="115000"/>
                        </a:lnSpc>
                        <a:spcAft>
                          <a:spcPts val="0"/>
                        </a:spcAft>
                      </a:pPr>
                      <a:r>
                        <a:rPr lang="tr-TR" sz="1600" kern="1200" dirty="0">
                          <a:effectLst/>
                          <a:latin typeface="Times New Roman" panose="02020603050405020304" pitchFamily="18" charset="0"/>
                          <a:ea typeface="Times New Roman"/>
                          <a:cs typeface="Times New Roman" panose="02020603050405020304" pitchFamily="18" charset="0"/>
                        </a:rPr>
                        <a:t> </a:t>
                      </a:r>
                      <a:endParaRPr lang="tr-TR" sz="1600" dirty="0">
                        <a:effectLst/>
                        <a:latin typeface="Times New Roman" panose="02020603050405020304" pitchFamily="18" charset="0"/>
                        <a:ea typeface="Times New Roman"/>
                        <a:cs typeface="Times New Roman" panose="02020603050405020304" pitchFamily="18" charset="0"/>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kern="1200" dirty="0">
                          <a:effectLst/>
                          <a:latin typeface="Times New Roman" panose="02020603050405020304" pitchFamily="18" charset="0"/>
                          <a:ea typeface="Times New Roman"/>
                          <a:cs typeface="Times New Roman" panose="02020603050405020304" pitchFamily="18" charset="0"/>
                        </a:rPr>
                        <a:t>Bu seminerin sonunda öğretmenler</a:t>
                      </a:r>
                      <a:r>
                        <a:rPr lang="tr-TR" sz="1600" kern="1200" dirty="0" smtClean="0">
                          <a:effectLst/>
                          <a:latin typeface="Times New Roman" panose="02020603050405020304" pitchFamily="18" charset="0"/>
                          <a:ea typeface="Times New Roman"/>
                          <a:cs typeface="Times New Roman" panose="02020603050405020304" pitchFamily="18" charset="0"/>
                        </a:rPr>
                        <a:t>,</a:t>
                      </a:r>
                      <a:endParaRPr lang="tr-TR" sz="1600" dirty="0">
                        <a:effectLst/>
                        <a:latin typeface="Times New Roman" panose="02020603050405020304" pitchFamily="18" charset="0"/>
                        <a:ea typeface="Times New Roman"/>
                        <a:cs typeface="Times New Roman" panose="02020603050405020304" pitchFamily="18" charset="0"/>
                      </a:endParaRPr>
                    </a:p>
                    <a:p>
                      <a:pPr marL="342900" lvl="0" indent="-342900">
                        <a:lnSpc>
                          <a:spcPct val="115000"/>
                        </a:lnSpc>
                        <a:spcAft>
                          <a:spcPts val="0"/>
                        </a:spcAft>
                        <a:buFont typeface="+mj-lt"/>
                        <a:buAutoNum type="arabicPeriod"/>
                        <a:tabLst>
                          <a:tab pos="457200" algn="l"/>
                        </a:tabLst>
                      </a:pPr>
                      <a:r>
                        <a:rPr lang="tr-TR" sz="1600" kern="1200" dirty="0">
                          <a:effectLst/>
                          <a:latin typeface="Times New Roman" panose="02020603050405020304" pitchFamily="18" charset="0"/>
                          <a:ea typeface="Times New Roman"/>
                          <a:cs typeface="Times New Roman" panose="02020603050405020304" pitchFamily="18" charset="0"/>
                        </a:rPr>
                        <a:t>Genel iletişim becerilerinin farkında olur.</a:t>
                      </a:r>
                      <a:endParaRPr lang="tr-TR" sz="1600" dirty="0">
                        <a:effectLst/>
                        <a:latin typeface="Times New Roman" panose="02020603050405020304" pitchFamily="18" charset="0"/>
                        <a:ea typeface="Times New Roman"/>
                        <a:cs typeface="Times New Roman" panose="02020603050405020304" pitchFamily="18" charset="0"/>
                      </a:endParaRPr>
                    </a:p>
                    <a:p>
                      <a:pPr marL="342900" lvl="0" indent="-342900">
                        <a:lnSpc>
                          <a:spcPct val="115000"/>
                        </a:lnSpc>
                        <a:spcAft>
                          <a:spcPts val="0"/>
                        </a:spcAft>
                        <a:buFont typeface="+mj-lt"/>
                        <a:buAutoNum type="arabicPeriod"/>
                        <a:tabLst>
                          <a:tab pos="457200" algn="l"/>
                        </a:tabLst>
                      </a:pPr>
                      <a:r>
                        <a:rPr lang="tr-TR" sz="1600" kern="1200" dirty="0">
                          <a:effectLst/>
                          <a:latin typeface="Times New Roman" panose="02020603050405020304" pitchFamily="18" charset="0"/>
                          <a:ea typeface="Times New Roman"/>
                          <a:cs typeface="Times New Roman" panose="02020603050405020304" pitchFamily="18" charset="0"/>
                        </a:rPr>
                        <a:t>Öğrencilerle ve velilerle etkili iletişim kurma stratejilerini kavrar.</a:t>
                      </a:r>
                      <a:endParaRPr lang="tr-TR" sz="1600" dirty="0">
                        <a:effectLst/>
                        <a:latin typeface="Times New Roman" panose="02020603050405020304" pitchFamily="18" charset="0"/>
                        <a:ea typeface="Times New Roman"/>
                        <a:cs typeface="Times New Roman" panose="02020603050405020304" pitchFamily="18" charset="0"/>
                      </a:endParaRPr>
                    </a:p>
                    <a:p>
                      <a:pPr marL="342900" lvl="0" indent="-342900">
                        <a:lnSpc>
                          <a:spcPct val="115000"/>
                        </a:lnSpc>
                        <a:spcAft>
                          <a:spcPts val="0"/>
                        </a:spcAft>
                        <a:buFont typeface="+mj-lt"/>
                        <a:buAutoNum type="arabicPeriod"/>
                        <a:tabLst>
                          <a:tab pos="457200" algn="l"/>
                        </a:tabLst>
                      </a:pPr>
                      <a:r>
                        <a:rPr lang="tr-TR" sz="1600" kern="1200" dirty="0">
                          <a:effectLst/>
                          <a:latin typeface="Times New Roman" panose="02020603050405020304" pitchFamily="18" charset="0"/>
                          <a:ea typeface="Times New Roman"/>
                          <a:cs typeface="Times New Roman" panose="02020603050405020304" pitchFamily="18" charset="0"/>
                        </a:rPr>
                        <a:t>Kurum içi ve kurum dışı iletişim becerilerinin farkında olur.</a:t>
                      </a:r>
                      <a:endParaRPr lang="tr-TR" sz="1600" dirty="0">
                        <a:effectLst/>
                        <a:latin typeface="Times New Roman" panose="02020603050405020304" pitchFamily="18" charset="0"/>
                        <a:ea typeface="Times New Roman"/>
                        <a:cs typeface="Times New Roman" panose="02020603050405020304" pitchFamily="18" charset="0"/>
                      </a:endParaRPr>
                    </a:p>
                    <a:p>
                      <a:pPr marL="342900" lvl="0" indent="-342900">
                        <a:lnSpc>
                          <a:spcPct val="115000"/>
                        </a:lnSpc>
                        <a:spcAft>
                          <a:spcPts val="0"/>
                        </a:spcAft>
                        <a:buFont typeface="+mj-lt"/>
                        <a:buAutoNum type="arabicPeriod"/>
                        <a:tabLst>
                          <a:tab pos="457200" algn="l"/>
                        </a:tabLst>
                      </a:pPr>
                      <a:r>
                        <a:rPr lang="tr-TR" sz="1600" kern="1200" dirty="0">
                          <a:effectLst/>
                          <a:latin typeface="Times New Roman" panose="02020603050405020304" pitchFamily="18" charset="0"/>
                          <a:ea typeface="Times New Roman"/>
                          <a:cs typeface="Times New Roman" panose="02020603050405020304" pitchFamily="18" charset="0"/>
                        </a:rPr>
                        <a:t>Kurumlar arası iletişim ve protokol kurallarının farkında olur.</a:t>
                      </a:r>
                      <a:endParaRPr lang="tr-TR" sz="1600" dirty="0">
                        <a:effectLst/>
                        <a:latin typeface="Times New Roman" panose="02020603050405020304" pitchFamily="18" charset="0"/>
                        <a:ea typeface="Times New Roman"/>
                        <a:cs typeface="Times New Roman" panose="02020603050405020304" pitchFamily="18" charset="0"/>
                      </a:endParaRPr>
                    </a:p>
                    <a:p>
                      <a:pPr marL="342900" lvl="0" indent="-342900">
                        <a:lnSpc>
                          <a:spcPct val="115000"/>
                        </a:lnSpc>
                        <a:spcAft>
                          <a:spcPts val="0"/>
                        </a:spcAft>
                        <a:buFont typeface="+mj-lt"/>
                        <a:buAutoNum type="arabicPeriod"/>
                        <a:tabLst>
                          <a:tab pos="457200" algn="l"/>
                        </a:tabLst>
                      </a:pPr>
                      <a:r>
                        <a:rPr lang="tr-TR" sz="1600" kern="1200" dirty="0">
                          <a:effectLst/>
                          <a:latin typeface="Times New Roman" panose="02020603050405020304" pitchFamily="18" charset="0"/>
                          <a:ea typeface="Times New Roman"/>
                          <a:cs typeface="Times New Roman" panose="02020603050405020304" pitchFamily="18" charset="0"/>
                        </a:rPr>
                        <a:t>Etkili sınıf yönetimini oluşturan süreçleri açıklar.</a:t>
                      </a:r>
                      <a:endParaRPr lang="tr-TR" sz="1600" dirty="0">
                        <a:effectLst/>
                        <a:latin typeface="Times New Roman" panose="02020603050405020304" pitchFamily="18" charset="0"/>
                        <a:ea typeface="Times New Roman"/>
                        <a:cs typeface="Times New Roman" panose="02020603050405020304" pitchFamily="18" charset="0"/>
                      </a:endParaRPr>
                    </a:p>
                    <a:p>
                      <a:pPr marL="342900" lvl="0" indent="-342900">
                        <a:lnSpc>
                          <a:spcPct val="115000"/>
                        </a:lnSpc>
                        <a:spcAft>
                          <a:spcPts val="0"/>
                        </a:spcAft>
                        <a:buFont typeface="+mj-lt"/>
                        <a:buAutoNum type="arabicPeriod"/>
                        <a:tabLst>
                          <a:tab pos="457200" algn="l"/>
                        </a:tabLst>
                      </a:pPr>
                      <a:r>
                        <a:rPr lang="tr-TR" sz="1600" kern="1200" dirty="0">
                          <a:effectLst/>
                          <a:latin typeface="Times New Roman" panose="02020603050405020304" pitchFamily="18" charset="0"/>
                          <a:ea typeface="Times New Roman"/>
                          <a:cs typeface="Times New Roman" panose="02020603050405020304" pitchFamily="18" charset="0"/>
                        </a:rPr>
                        <a:t>Sınıf içi kuralları ve sınıf yönetimini olumlu ve olumsuz etkileyen öğretmen davranışlarını yorumlar.</a:t>
                      </a:r>
                      <a:endParaRPr lang="tr-TR" sz="1600" dirty="0">
                        <a:effectLst/>
                        <a:latin typeface="Times New Roman" panose="02020603050405020304" pitchFamily="18" charset="0"/>
                        <a:ea typeface="Times New Roman"/>
                        <a:cs typeface="Times New Roman" panose="02020603050405020304" pitchFamily="18" charset="0"/>
                      </a:endParaRPr>
                    </a:p>
                    <a:p>
                      <a:pPr marL="342900" lvl="0" indent="-342900">
                        <a:lnSpc>
                          <a:spcPct val="115000"/>
                        </a:lnSpc>
                        <a:spcAft>
                          <a:spcPts val="0"/>
                        </a:spcAft>
                        <a:buFont typeface="+mj-lt"/>
                        <a:buAutoNum type="arabicPeriod"/>
                        <a:tabLst>
                          <a:tab pos="457200" algn="l"/>
                        </a:tabLst>
                      </a:pPr>
                      <a:r>
                        <a:rPr lang="tr-TR" sz="1600" kern="1200" dirty="0">
                          <a:effectLst/>
                          <a:latin typeface="Times New Roman" panose="02020603050405020304" pitchFamily="18" charset="0"/>
                          <a:ea typeface="Times New Roman"/>
                          <a:cs typeface="Times New Roman" panose="02020603050405020304" pitchFamily="18" charset="0"/>
                        </a:rPr>
                        <a:t>İstenmeyen davranışlara yönelik yeni stratejiler geliştirmesi gerektiğinin farkında olur.  </a:t>
                      </a:r>
                      <a:endParaRPr lang="tr-TR" sz="1600" dirty="0">
                        <a:effectLst/>
                        <a:latin typeface="Times New Roman" panose="02020603050405020304" pitchFamily="18" charset="0"/>
                        <a:ea typeface="Times New Roman"/>
                        <a:cs typeface="Times New Roman" panose="02020603050405020304" pitchFamily="18" charset="0"/>
                      </a:endParaRPr>
                    </a:p>
                    <a:p>
                      <a:pPr marL="342900" lvl="0" indent="-342900">
                        <a:lnSpc>
                          <a:spcPct val="115000"/>
                        </a:lnSpc>
                        <a:spcAft>
                          <a:spcPts val="0"/>
                        </a:spcAft>
                        <a:buFont typeface="+mj-lt"/>
                        <a:buAutoNum type="arabicPeriod"/>
                        <a:tabLst>
                          <a:tab pos="457200" algn="l"/>
                        </a:tabLst>
                      </a:pPr>
                      <a:r>
                        <a:rPr lang="tr-TR" sz="1600" kern="1200" dirty="0">
                          <a:effectLst/>
                          <a:latin typeface="Times New Roman" panose="02020603050405020304" pitchFamily="18" charset="0"/>
                          <a:ea typeface="Times New Roman"/>
                          <a:cs typeface="Times New Roman" panose="02020603050405020304" pitchFamily="18" charset="0"/>
                        </a:rPr>
                        <a:t>Sınıf yönetiminde öğretmenin lider davranışlarının ve etkinliğinin farkında olur. </a:t>
                      </a:r>
                      <a:endParaRPr lang="tr-TR" sz="1600" dirty="0">
                        <a:effectLst/>
                        <a:latin typeface="Times New Roman" panose="02020603050405020304" pitchFamily="18" charset="0"/>
                        <a:ea typeface="Times New Roman"/>
                        <a:cs typeface="Times New Roman" panose="02020603050405020304" pitchFamily="18" charset="0"/>
                      </a:endParaRPr>
                    </a:p>
                    <a:p>
                      <a:pPr>
                        <a:lnSpc>
                          <a:spcPct val="115000"/>
                        </a:lnSpc>
                        <a:spcAft>
                          <a:spcPts val="0"/>
                        </a:spcAft>
                      </a:pPr>
                      <a:r>
                        <a:rPr lang="tr-TR" sz="1600" kern="1200" dirty="0">
                          <a:effectLst/>
                          <a:latin typeface="Times New Roman" panose="02020603050405020304" pitchFamily="18" charset="0"/>
                          <a:ea typeface="Times New Roman"/>
                          <a:cs typeface="Times New Roman" panose="02020603050405020304" pitchFamily="18" charset="0"/>
                        </a:rPr>
                        <a:t> </a:t>
                      </a:r>
                      <a:endParaRPr lang="tr-TR" sz="1600" dirty="0">
                        <a:effectLst/>
                        <a:latin typeface="Times New Roman" panose="02020603050405020304" pitchFamily="18" charset="0"/>
                        <a:ea typeface="Times New Roman"/>
                        <a:cs typeface="Times New Roman" panose="02020603050405020304" pitchFamily="18" charset="0"/>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kern="1200" dirty="0" smtClean="0">
                          <a:effectLst/>
                          <a:latin typeface="Times New Roman" panose="02020603050405020304" pitchFamily="18" charset="0"/>
                          <a:ea typeface="Times New Roman"/>
                          <a:cs typeface="Times New Roman" panose="02020603050405020304" pitchFamily="18" charset="0"/>
                        </a:rPr>
                        <a:t>24</a:t>
                      </a:r>
                      <a:endParaRPr lang="tr-TR" sz="1600" dirty="0">
                        <a:effectLst/>
                        <a:latin typeface="Times New Roman" panose="02020603050405020304" pitchFamily="18" charset="0"/>
                        <a:ea typeface="Times New Roman"/>
                        <a:cs typeface="Times New Roman" panose="02020603050405020304" pitchFamily="18" charset="0"/>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8" name="Picture 13" descr="C:\Users\Müdür\Desktop\MEBlogo.jpg"/>
          <p:cNvPicPr>
            <a:picLocks noChangeAspect="1" noChangeArrowheads="1"/>
          </p:cNvPicPr>
          <p:nvPr/>
        </p:nvPicPr>
        <p:blipFill rotWithShape="1">
          <a:blip r:embed="rId3" cstate="print"/>
          <a:srcRect l="4564" t="3447" r="-4564" b="-3447"/>
          <a:stretch/>
        </p:blipFill>
        <p:spPr bwMode="auto">
          <a:xfrm>
            <a:off x="360000" y="216000"/>
            <a:ext cx="792163" cy="785812"/>
          </a:xfrm>
          <a:prstGeom prst="rect">
            <a:avLst/>
          </a:prstGeom>
          <a:noFill/>
          <a:ln w="9525">
            <a:noFill/>
            <a:miter lim="800000"/>
            <a:headEnd/>
            <a:tailEnd/>
          </a:ln>
        </p:spPr>
      </p:pic>
    </p:spTree>
    <p:extLst>
      <p:ext uri="{BB962C8B-B14F-4D97-AF65-F5344CB8AC3E}">
        <p14:creationId xmlns:p14="http://schemas.microsoft.com/office/powerpoint/2010/main" val="4153199375"/>
      </p:ext>
    </p:extLst>
  </p:cSld>
  <p:clrMapOvr>
    <a:masterClrMapping/>
  </p:clrMapOvr>
  <p:transition>
    <p:cu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çerik Yer Tutucusu 5"/>
          <p:cNvGraphicFramePr>
            <a:graphicFrameLocks noGrp="1"/>
          </p:cNvGraphicFramePr>
          <p:nvPr>
            <p:ph idx="1"/>
            <p:extLst>
              <p:ext uri="{D42A27DB-BD31-4B8C-83A1-F6EECF244321}">
                <p14:modId xmlns:p14="http://schemas.microsoft.com/office/powerpoint/2010/main" val="591985169"/>
              </p:ext>
            </p:extLst>
          </p:nvPr>
        </p:nvGraphicFramePr>
        <p:xfrm>
          <a:off x="323528" y="908720"/>
          <a:ext cx="8568951" cy="5760640"/>
        </p:xfrm>
        <a:graphic>
          <a:graphicData uri="http://schemas.openxmlformats.org/drawingml/2006/table">
            <a:tbl>
              <a:tblPr firstRow="1" firstCol="1" bandRow="1"/>
              <a:tblGrid>
                <a:gridCol w="1643533"/>
                <a:gridCol w="3104265"/>
                <a:gridCol w="2985486"/>
                <a:gridCol w="835667"/>
              </a:tblGrid>
              <a:tr h="5760640">
                <a:tc>
                  <a:txBody>
                    <a:bodyPr/>
                    <a:lstStyle/>
                    <a:p>
                      <a:pPr>
                        <a:lnSpc>
                          <a:spcPct val="115000"/>
                        </a:lnSpc>
                        <a:spcAft>
                          <a:spcPts val="0"/>
                        </a:spcAft>
                      </a:pPr>
                      <a:r>
                        <a:rPr lang="tr-TR" sz="1600" kern="1200" dirty="0">
                          <a:effectLst/>
                          <a:latin typeface="+mn-lt"/>
                          <a:ea typeface="Times New Roman"/>
                        </a:rPr>
                        <a:t>Millî eğitimin genel politikalarını, güncel önceliklerini ve uygulamalarını bilir.</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tabLst>
                          <a:tab pos="457200" algn="l"/>
                        </a:tabLst>
                      </a:pPr>
                      <a:r>
                        <a:rPr lang="tr-TR" sz="1600" kern="1200" dirty="0" smtClean="0">
                          <a:effectLst/>
                          <a:latin typeface="+mn-lt"/>
                          <a:ea typeface="Times New Roman"/>
                          <a:cs typeface="Times New Roman"/>
                        </a:rPr>
                        <a:t>1.    Millî </a:t>
                      </a:r>
                      <a:r>
                        <a:rPr lang="tr-TR" sz="1600" kern="1200" dirty="0">
                          <a:effectLst/>
                          <a:latin typeface="+mn-lt"/>
                          <a:ea typeface="Times New Roman"/>
                          <a:cs typeface="Times New Roman"/>
                        </a:rPr>
                        <a:t>Eğitim Sistemi ve Öğretmenlik  (anlatım- soru-cevap)</a:t>
                      </a:r>
                      <a:endParaRPr lang="tr-TR" sz="16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Türk eğitim sistemi ve MEB teşkilatı</a:t>
                      </a:r>
                      <a:endParaRPr lang="tr-TR" sz="16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Öğretmenlikte adaylık süreci, özlük hakları, kariyer imkanları</a:t>
                      </a:r>
                      <a:endParaRPr lang="tr-TR" sz="16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Öğretmenlik mesleği genel yeterlikleri ve özel alan yeterlikleri</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startAt="2"/>
                        <a:tabLst>
                          <a:tab pos="379095" algn="l"/>
                        </a:tabLst>
                      </a:pPr>
                      <a:r>
                        <a:rPr lang="tr-TR" sz="1600" kern="1200" dirty="0">
                          <a:effectLst/>
                          <a:latin typeface="+mn-lt"/>
                          <a:ea typeface="Times New Roman"/>
                          <a:cs typeface="Times New Roman"/>
                        </a:rPr>
                        <a:t>Millî Eğitimde Elektronik Uygulamalar</a:t>
                      </a:r>
                      <a:endParaRPr lang="tr-TR" sz="16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E-okul, MEBBİS, e-kurs, e-pansiyon vb. uygulamalar</a:t>
                      </a:r>
                      <a:endParaRPr lang="tr-TR" sz="16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Fatih projesi ve EBA </a:t>
                      </a:r>
                      <a:r>
                        <a:rPr lang="tr-TR" sz="1600" kern="1200" dirty="0" smtClean="0">
                          <a:effectLst/>
                          <a:latin typeface="+mn-lt"/>
                          <a:ea typeface="Times New Roman"/>
                          <a:cs typeface="Times New Roman"/>
                        </a:rPr>
                        <a:t>uygulamaları</a:t>
                      </a:r>
                    </a:p>
                    <a:p>
                      <a:pPr marL="0" lvl="0" indent="0">
                        <a:lnSpc>
                          <a:spcPct val="115000"/>
                        </a:lnSpc>
                        <a:spcAft>
                          <a:spcPts val="0"/>
                        </a:spcAft>
                        <a:buFont typeface="+mj-lt"/>
                        <a:buNone/>
                        <a:tabLst>
                          <a:tab pos="457200" algn="l"/>
                        </a:tabLst>
                      </a:pPr>
                      <a:r>
                        <a:rPr lang="tr-TR" sz="1600" kern="1200" dirty="0" smtClean="0">
                          <a:effectLst/>
                          <a:latin typeface="+mn-lt"/>
                          <a:ea typeface="Times New Roman"/>
                          <a:cs typeface="Times New Roman"/>
                        </a:rPr>
                        <a:t>3</a:t>
                      </a:r>
                      <a:r>
                        <a:rPr lang="tr-TR" sz="1600" kern="1200" dirty="0">
                          <a:effectLst/>
                          <a:latin typeface="+mn-lt"/>
                          <a:ea typeface="Times New Roman"/>
                          <a:cs typeface="Times New Roman"/>
                        </a:rPr>
                        <a:t>. </a:t>
                      </a:r>
                      <a:r>
                        <a:rPr lang="tr-TR" sz="1600" kern="1200" dirty="0" smtClean="0">
                          <a:effectLst/>
                          <a:latin typeface="+mn-lt"/>
                          <a:ea typeface="Times New Roman"/>
                          <a:cs typeface="Times New Roman"/>
                        </a:rPr>
                        <a:t>   Okul </a:t>
                      </a:r>
                      <a:r>
                        <a:rPr lang="tr-TR" sz="1600" kern="1200" dirty="0">
                          <a:effectLst/>
                          <a:latin typeface="+mn-lt"/>
                          <a:ea typeface="Times New Roman"/>
                          <a:cs typeface="Times New Roman"/>
                        </a:rPr>
                        <a:t>Temelli Mesleki Gelişim Modeli(OTMG)</a:t>
                      </a:r>
                      <a:endParaRPr lang="tr-TR" sz="1600" dirty="0">
                        <a:effectLst/>
                        <a:latin typeface="+mn-lt"/>
                        <a:ea typeface="Times New Roman"/>
                        <a:cs typeface="Times New Roman"/>
                      </a:endParaRPr>
                    </a:p>
                    <a:p>
                      <a:pPr>
                        <a:lnSpc>
                          <a:spcPct val="115000"/>
                        </a:lnSpc>
                        <a:spcAft>
                          <a:spcPts val="0"/>
                        </a:spcAft>
                      </a:pPr>
                      <a:r>
                        <a:rPr lang="tr-TR" sz="1600" dirty="0">
                          <a:effectLst/>
                          <a:latin typeface="+mn-lt"/>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kern="1200" dirty="0">
                          <a:effectLst/>
                          <a:latin typeface="+mn-lt"/>
                          <a:ea typeface="Times New Roman"/>
                        </a:rPr>
                        <a:t>Bu seminerin sonunda öğretmenler,</a:t>
                      </a:r>
                      <a:endParaRPr lang="tr-TR" sz="1600" dirty="0">
                        <a:effectLst/>
                        <a:latin typeface="+mn-lt"/>
                        <a:ea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Türk eğitim sistemi ve Millî Eğitim Bakanlığı teşkilat yapısını ana hatları ile bilir.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Aday öğretmenlik sürecini ve öğretmenlerin özlük haklarını bilir.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Öğretmenlik mesleği genel yeterlikleri ve özel alan yeterliklerinin farkında olur.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Bakanlığın e-okul, MEBBİS, e-kurs ve e-pansiyon gibi elektronik uygulamalarını bilir.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Fatih projesi ve EBA uygulamalarının farkında olur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Okul Temelli Mesleki Gelişim Modelinin işleyişi hakkında bilgi sahibi olur.</a:t>
                      </a:r>
                      <a:endParaRPr lang="tr-TR" sz="1600" dirty="0">
                        <a:effectLst/>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kern="1200" dirty="0" smtClean="0">
                          <a:effectLst/>
                          <a:latin typeface="+mn-lt"/>
                          <a:ea typeface="Times New Roman"/>
                        </a:rPr>
                        <a:t>24</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173" name="6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6376DE8B-75C8-4064-9F54-71295E2947E9}" type="datetime1">
              <a:rPr lang="tr-TR" smtClean="0"/>
              <a:pPr/>
              <a:t>8.3.2016</a:t>
            </a:fld>
            <a:endParaRPr lang="tr-TR" smtClean="0"/>
          </a:p>
        </p:txBody>
      </p:sp>
      <p:sp>
        <p:nvSpPr>
          <p:cNvPr id="7174" name="7 Altbilgi Yer Tutucusu"/>
          <p:cNvSpPr>
            <a:spLocks noGrp="1"/>
          </p:cNvSpPr>
          <p:nvPr>
            <p:ph type="ftr" sz="quarter" idx="11"/>
          </p:nvPr>
        </p:nvSpPr>
        <p:spPr bwMode="auto">
          <a:xfrm>
            <a:off x="1835696" y="6400800"/>
            <a:ext cx="4233863" cy="457200"/>
          </a:xfrm>
          <a:noFill/>
          <a:ln>
            <a:miter lim="800000"/>
            <a:headEnd/>
            <a:tailEnd/>
          </a:ln>
        </p:spPr>
        <p:txBody>
          <a:bodyPr vert="horz" wrap="square" lIns="91440" tIns="45720" rIns="91440" bIns="45720" numCol="1" compatLnSpc="1">
            <a:prstTxWarp prst="textNoShape">
              <a:avLst/>
            </a:prstTxWarp>
          </a:bodyPr>
          <a:lstStyle/>
          <a:p>
            <a:r>
              <a:rPr lang="tr-TR" sz="1200" dirty="0" smtClean="0"/>
              <a:t>Hazırlayan: Mustafa </a:t>
            </a:r>
            <a:r>
              <a:rPr lang="tr-TR" sz="1200" dirty="0" smtClean="0"/>
              <a:t>AYDIN</a:t>
            </a:r>
            <a:endParaRPr lang="tr-TR" sz="1200" dirty="0" smtClean="0"/>
          </a:p>
        </p:txBody>
      </p:sp>
      <p:sp>
        <p:nvSpPr>
          <p:cNvPr id="6" name="5 Slayt Numarası Yer Tutucusu"/>
          <p:cNvSpPr>
            <a:spLocks noGrp="1"/>
          </p:cNvSpPr>
          <p:nvPr>
            <p:ph type="sldNum" sz="quarter" idx="12"/>
          </p:nvPr>
        </p:nvSpPr>
        <p:spPr/>
        <p:txBody>
          <a:bodyPr/>
          <a:lstStyle/>
          <a:p>
            <a:pPr>
              <a:defRPr/>
            </a:pPr>
            <a:fld id="{4DEA143D-7771-4EA1-8974-E8684EF9A219}" type="slidenum">
              <a:rPr lang="tr-TR"/>
              <a:pPr>
                <a:defRPr/>
              </a:pPr>
              <a:t>39</a:t>
            </a:fld>
            <a:endParaRPr lang="tr-TR"/>
          </a:p>
        </p:txBody>
      </p:sp>
      <p:sp>
        <p:nvSpPr>
          <p:cNvPr id="7177" name="8 Metin kutusu"/>
          <p:cNvSpPr txBox="1">
            <a:spLocks noChangeArrowheads="1"/>
          </p:cNvSpPr>
          <p:nvPr/>
        </p:nvSpPr>
        <p:spPr bwMode="auto">
          <a:xfrm>
            <a:off x="36513" y="260350"/>
            <a:ext cx="9144000" cy="585788"/>
          </a:xfrm>
          <a:prstGeom prst="rect">
            <a:avLst/>
          </a:prstGeom>
          <a:noFill/>
          <a:ln w="9525">
            <a:noFill/>
            <a:miter lim="800000"/>
            <a:headEnd/>
            <a:tailEnd/>
          </a:ln>
        </p:spPr>
        <p:txBody>
          <a:bodyPr>
            <a:spAutoFit/>
          </a:bodyPr>
          <a:lstStyle/>
          <a:p>
            <a:pPr algn="ctr"/>
            <a:r>
              <a:rPr lang="tr-TR" sz="1400" b="1" i="1" dirty="0">
                <a:solidFill>
                  <a:srgbClr val="336699"/>
                </a:solidFill>
                <a:latin typeface="Calibri" pitchFamily="34" charset="0"/>
                <a:cs typeface="Calibri" pitchFamily="34" charset="0"/>
              </a:rPr>
              <a:t>GEBZE İLÇE MİLLİ EĞİTİM MÜDÜRLÜĞÜ ADAY ÖĞRETMENLERİN </a:t>
            </a:r>
            <a:r>
              <a:rPr lang="tr-TR" sz="1400" b="1" i="1" dirty="0" smtClean="0">
                <a:solidFill>
                  <a:srgbClr val="336699"/>
                </a:solidFill>
                <a:latin typeface="Calibri" pitchFamily="34" charset="0"/>
                <a:cs typeface="Calibri" pitchFamily="34" charset="0"/>
              </a:rPr>
              <a:t>YETİŞTİRME SÜRECİ</a:t>
            </a:r>
            <a:endParaRPr lang="tr-TR" sz="1400" b="1" i="1" dirty="0">
              <a:solidFill>
                <a:srgbClr val="336699"/>
              </a:solidFill>
              <a:latin typeface="Calibri" pitchFamily="34" charset="0"/>
              <a:cs typeface="Calibri" pitchFamily="34" charset="0"/>
            </a:endParaRPr>
          </a:p>
          <a:p>
            <a:pPr algn="ctr"/>
            <a:r>
              <a:rPr lang="tr-TR" b="1" i="1" dirty="0">
                <a:solidFill>
                  <a:srgbClr val="FF0000"/>
                </a:solidFill>
                <a:latin typeface="Calibri" pitchFamily="34" charset="0"/>
                <a:cs typeface="Calibri" pitchFamily="34" charset="0"/>
              </a:rPr>
              <a:t>ADAY ÖĞRETMEN YETİŞTİRME </a:t>
            </a:r>
            <a:r>
              <a:rPr lang="tr-TR" b="1" i="1" dirty="0" smtClean="0">
                <a:solidFill>
                  <a:srgbClr val="FF0000"/>
                </a:solidFill>
                <a:latin typeface="Calibri" pitchFamily="34" charset="0"/>
                <a:cs typeface="Calibri" pitchFamily="34" charset="0"/>
              </a:rPr>
              <a:t>PROGRAMI</a:t>
            </a:r>
            <a:endParaRPr lang="tr-TR" b="1" i="1" dirty="0">
              <a:solidFill>
                <a:srgbClr val="FF0000"/>
              </a:solidFill>
              <a:latin typeface="Calibri" pitchFamily="34" charset="0"/>
              <a:cs typeface="Calibri" pitchFamily="34" charset="0"/>
            </a:endParaRPr>
          </a:p>
        </p:txBody>
      </p:sp>
      <p:pic>
        <p:nvPicPr>
          <p:cNvPr id="8" name="Picture 13" descr="C:\Users\Müdür\Desktop\MEBlogo.jpg"/>
          <p:cNvPicPr>
            <a:picLocks noChangeAspect="1" noChangeArrowheads="1"/>
          </p:cNvPicPr>
          <p:nvPr/>
        </p:nvPicPr>
        <p:blipFill rotWithShape="1">
          <a:blip r:embed="rId3" cstate="print"/>
          <a:srcRect l="4564" t="3447" r="-4564" b="-3447"/>
          <a:stretch/>
        </p:blipFill>
        <p:spPr bwMode="auto">
          <a:xfrm>
            <a:off x="360000" y="216000"/>
            <a:ext cx="792163" cy="785812"/>
          </a:xfrm>
          <a:prstGeom prst="rect">
            <a:avLst/>
          </a:prstGeom>
          <a:noFill/>
          <a:ln w="9525">
            <a:noFill/>
            <a:miter lim="800000"/>
            <a:headEnd/>
            <a:tailEnd/>
          </a:ln>
        </p:spPr>
      </p:pic>
    </p:spTree>
    <p:extLst>
      <p:ext uri="{BB962C8B-B14F-4D97-AF65-F5344CB8AC3E}">
        <p14:creationId xmlns:p14="http://schemas.microsoft.com/office/powerpoint/2010/main" val="3285357006"/>
      </p:ext>
    </p:extLst>
  </p:cSld>
  <p:clrMapOvr>
    <a:masterClrMapping/>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6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6376DE8B-75C8-4064-9F54-71295E2947E9}" type="datetime1">
              <a:rPr lang="tr-TR" smtClean="0"/>
              <a:pPr/>
              <a:t>8.3.2016</a:t>
            </a:fld>
            <a:endParaRPr lang="tr-TR" smtClean="0"/>
          </a:p>
        </p:txBody>
      </p:sp>
      <p:sp>
        <p:nvSpPr>
          <p:cNvPr id="7174" name="7 Altbilgi Yer Tutucusu"/>
          <p:cNvSpPr>
            <a:spLocks noGrp="1"/>
          </p:cNvSpPr>
          <p:nvPr>
            <p:ph type="ftr" sz="quarter" idx="11"/>
          </p:nvPr>
        </p:nvSpPr>
        <p:spPr bwMode="auto">
          <a:xfrm>
            <a:off x="1835696" y="6400800"/>
            <a:ext cx="4233863" cy="457200"/>
          </a:xfrm>
          <a:noFill/>
          <a:ln>
            <a:miter lim="800000"/>
            <a:headEnd/>
            <a:tailEnd/>
          </a:ln>
        </p:spPr>
        <p:txBody>
          <a:bodyPr vert="horz" wrap="square" lIns="91440" tIns="45720" rIns="91440" bIns="45720" numCol="1" compatLnSpc="1">
            <a:prstTxWarp prst="textNoShape">
              <a:avLst/>
            </a:prstTxWarp>
          </a:bodyPr>
          <a:lstStyle/>
          <a:p>
            <a:r>
              <a:rPr lang="tr-TR" sz="1200" dirty="0" smtClean="0"/>
              <a:t>Hazırlayan: Mustafa </a:t>
            </a:r>
            <a:r>
              <a:rPr lang="tr-TR" sz="1200" dirty="0" smtClean="0"/>
              <a:t>AYDIN</a:t>
            </a:r>
            <a:endParaRPr lang="tr-TR" sz="1200" dirty="0" smtClean="0"/>
          </a:p>
        </p:txBody>
      </p:sp>
      <p:sp>
        <p:nvSpPr>
          <p:cNvPr id="6" name="5 Slayt Numarası Yer Tutucusu"/>
          <p:cNvSpPr>
            <a:spLocks noGrp="1"/>
          </p:cNvSpPr>
          <p:nvPr>
            <p:ph type="sldNum" sz="quarter" idx="12"/>
          </p:nvPr>
        </p:nvSpPr>
        <p:spPr/>
        <p:txBody>
          <a:bodyPr/>
          <a:lstStyle/>
          <a:p>
            <a:pPr>
              <a:defRPr/>
            </a:pPr>
            <a:fld id="{4DEA143D-7771-4EA1-8974-E8684EF9A219}" type="slidenum">
              <a:rPr lang="tr-TR"/>
              <a:pPr>
                <a:defRPr/>
              </a:pPr>
              <a:t>4</a:t>
            </a:fld>
            <a:endParaRPr lang="tr-TR"/>
          </a:p>
        </p:txBody>
      </p:sp>
      <p:sp>
        <p:nvSpPr>
          <p:cNvPr id="7177" name="8 Metin kutusu"/>
          <p:cNvSpPr txBox="1">
            <a:spLocks noChangeArrowheads="1"/>
          </p:cNvSpPr>
          <p:nvPr/>
        </p:nvSpPr>
        <p:spPr bwMode="auto">
          <a:xfrm>
            <a:off x="36513" y="260350"/>
            <a:ext cx="9144000" cy="585788"/>
          </a:xfrm>
          <a:prstGeom prst="rect">
            <a:avLst/>
          </a:prstGeom>
          <a:noFill/>
          <a:ln w="9525">
            <a:noFill/>
            <a:miter lim="800000"/>
            <a:headEnd/>
            <a:tailEnd/>
          </a:ln>
        </p:spPr>
        <p:txBody>
          <a:bodyPr>
            <a:spAutoFit/>
          </a:bodyPr>
          <a:lstStyle/>
          <a:p>
            <a:pPr algn="ctr"/>
            <a:r>
              <a:rPr lang="tr-TR" sz="1400" b="1" i="1" dirty="0">
                <a:solidFill>
                  <a:srgbClr val="336699"/>
                </a:solidFill>
                <a:latin typeface="Calibri" pitchFamily="34" charset="0"/>
                <a:cs typeface="Calibri" pitchFamily="34" charset="0"/>
              </a:rPr>
              <a:t>GEBZE İLÇE MİLLİ EĞİTİM MÜDÜRLÜĞÜ ADAY ÖĞRETMENLERİN </a:t>
            </a:r>
            <a:r>
              <a:rPr lang="tr-TR" sz="1400" b="1" i="1" dirty="0" smtClean="0">
                <a:solidFill>
                  <a:srgbClr val="336699"/>
                </a:solidFill>
                <a:latin typeface="Calibri" pitchFamily="34" charset="0"/>
                <a:cs typeface="Calibri" pitchFamily="34" charset="0"/>
              </a:rPr>
              <a:t>YETİŞTİRME SÜRECİ</a:t>
            </a:r>
            <a:endParaRPr lang="tr-TR" sz="1400" b="1" i="1" dirty="0">
              <a:solidFill>
                <a:srgbClr val="336699"/>
              </a:solidFill>
              <a:latin typeface="Calibri" pitchFamily="34" charset="0"/>
              <a:cs typeface="Calibri" pitchFamily="34" charset="0"/>
            </a:endParaRPr>
          </a:p>
          <a:p>
            <a:pPr algn="ctr"/>
            <a:r>
              <a:rPr lang="tr-TR" b="1" i="1" dirty="0">
                <a:solidFill>
                  <a:srgbClr val="FF0000"/>
                </a:solidFill>
                <a:latin typeface="Calibri" pitchFamily="34" charset="0"/>
                <a:cs typeface="Calibri" pitchFamily="34" charset="0"/>
              </a:rPr>
              <a:t>ADAY ÖĞRETMEN YETİŞTİRME SÜRECİNE İLİŞKİN YÖNERGE</a:t>
            </a:r>
            <a:endParaRPr lang="tr-TR" b="1" i="1" dirty="0">
              <a:solidFill>
                <a:srgbClr val="FF0000"/>
              </a:solidFill>
              <a:latin typeface="Calibri" pitchFamily="34" charset="0"/>
              <a:cs typeface="Calibri" pitchFamily="34" charset="0"/>
            </a:endParaRPr>
          </a:p>
        </p:txBody>
      </p:sp>
      <p:sp>
        <p:nvSpPr>
          <p:cNvPr id="2" name="Dikdörtgen 1"/>
          <p:cNvSpPr/>
          <p:nvPr/>
        </p:nvSpPr>
        <p:spPr>
          <a:xfrm>
            <a:off x="146304" y="875994"/>
            <a:ext cx="8890192" cy="5849294"/>
          </a:xfrm>
          <a:prstGeom prst="rect">
            <a:avLst/>
          </a:prstGeom>
        </p:spPr>
        <p:txBody>
          <a:bodyPr wrap="square">
            <a:spAutoFit/>
          </a:bodyPr>
          <a:lstStyle/>
          <a:p>
            <a:pPr indent="449580" algn="just">
              <a:lnSpc>
                <a:spcPct val="115000"/>
              </a:lnSpc>
              <a:spcAft>
                <a:spcPts val="0"/>
              </a:spcAft>
            </a:pPr>
            <a:r>
              <a:rPr lang="tr-TR" sz="2400" b="1" spc="-1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Tanımlar</a:t>
            </a:r>
            <a:endParaRPr lang="tr-TR" sz="20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15000"/>
              </a:lnSpc>
              <a:spcAft>
                <a:spcPts val="0"/>
              </a:spcAft>
            </a:pPr>
            <a:r>
              <a:rPr lang="tr-TR" b="1" spc="-5" dirty="0">
                <a:latin typeface="Times New Roman" panose="02020603050405020304" pitchFamily="18" charset="0"/>
                <a:ea typeface="Times New Roman" panose="02020603050405020304" pitchFamily="18" charset="0"/>
                <a:cs typeface="Times New Roman" panose="02020603050405020304" pitchFamily="18" charset="0"/>
              </a:rPr>
              <a:t>MADDE 4- </a:t>
            </a:r>
            <a:r>
              <a:rPr lang="tr-TR" spc="-5" dirty="0">
                <a:latin typeface="Times New Roman" panose="02020603050405020304" pitchFamily="18" charset="0"/>
                <a:ea typeface="Times New Roman" panose="02020603050405020304" pitchFamily="18" charset="0"/>
                <a:cs typeface="Times New Roman" panose="02020603050405020304" pitchFamily="18" charset="0"/>
              </a:rPr>
              <a:t>(1) Bu Yönergede geçen;</a:t>
            </a:r>
            <a:endParaRPr lang="tr-TR" sz="1600" dirty="0">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15000"/>
              </a:lnSpc>
              <a:spcAft>
                <a:spcPts val="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a) Aday öğretmen: Öğretmenlikte adaylığı daha önce kaldırılmamış olanlardan öğretmenliğe ilk atama kapsamında atananları,</a:t>
            </a:r>
            <a:endParaRPr lang="tr-TR" sz="1600" dirty="0">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15000"/>
              </a:lnSpc>
              <a:spcAft>
                <a:spcPts val="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b) </a:t>
            </a:r>
            <a:r>
              <a:rPr lang="tr-TR" spc="-5" dirty="0">
                <a:latin typeface="Times New Roman" panose="02020603050405020304" pitchFamily="18" charset="0"/>
                <a:ea typeface="Times New Roman" panose="02020603050405020304" pitchFamily="18" charset="0"/>
                <a:cs typeface="Times New Roman" panose="02020603050405020304" pitchFamily="18" charset="0"/>
              </a:rPr>
              <a:t>Bakanlık: Millî Eğitim Bakanlığını,</a:t>
            </a:r>
            <a:endParaRPr lang="tr-TR" sz="1600" dirty="0">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15000"/>
              </a:lnSpc>
              <a:spcAft>
                <a:spcPts val="0"/>
              </a:spcAft>
            </a:pPr>
            <a:r>
              <a:rPr lang="tr-TR" spc="-5" dirty="0">
                <a:latin typeface="Times New Roman" panose="02020603050405020304" pitchFamily="18" charset="0"/>
                <a:ea typeface="Times New Roman" panose="02020603050405020304" pitchFamily="18" charset="0"/>
                <a:cs typeface="Times New Roman" panose="02020603050405020304" pitchFamily="18" charset="0"/>
              </a:rPr>
              <a:t>c) Danışman öğretmen: Aday öğretmene adaylık yetiştirme sürecinde danışmanlık yapacak öğretmeni,</a:t>
            </a:r>
            <a:endParaRPr lang="tr-TR" sz="1600" dirty="0">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15000"/>
              </a:lnSpc>
              <a:spcAft>
                <a:spcPts val="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ç) Eğitim kurumu: Bakanlığa bağlı her derece ve türdeki örgün ve yaygın eğitim faaliyetlerinin yürütüldüğü kurumlar ile bu kurumlarda yürütülen eğitim-öğretim etkinlikleri için program hazırlama, eğitim araç-gereci üretme, inceleme, değerlendirme, öğrenci ve öğrenci adaylarına uygulanacak seçme ve/veya yarışma sınavları için gerekli iş ve işlemleri yürütme, rehberlik ve sosyal hizmetler verme yoluyla yardımcı ve destek olan kurumları,</a:t>
            </a:r>
            <a:endParaRPr lang="tr-TR" sz="1600" dirty="0">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15000"/>
              </a:lnSpc>
              <a:spcAft>
                <a:spcPts val="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d) Eğitim kurumu yöneticisi: Bakanlığa bağlı her derece ve türdeki örgün ve yaygın eğitim kurumlarında müdür, müdür başyardımcısı ve müdür yardımcısı görevlerini yürütenleri,</a:t>
            </a:r>
            <a:endParaRPr lang="tr-TR" sz="1600" dirty="0">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spcAft>
                <a:spcPts val="0"/>
              </a:spcAft>
            </a:pPr>
            <a:r>
              <a:rPr lang="tr-TR" dirty="0">
                <a:latin typeface="Times New Roman" panose="02020603050405020304" pitchFamily="18" charset="0"/>
                <a:cs typeface="Times New Roman" panose="02020603050405020304" pitchFamily="18" charset="0"/>
              </a:rPr>
              <a:t>e) Yetiştirme süreci koordinatörü: İl/ilçe millî eğitim müdürlüklerinde aday öğretmen yetiştirme sürecine ilişkin iş ve işlemleri koordine etmek amacıyla görevlendirilen personeli,</a:t>
            </a:r>
            <a:endParaRPr lang="tr-TR" sz="2800" dirty="0">
              <a:latin typeface="Times New Roman" panose="02020603050405020304" pitchFamily="18" charset="0"/>
              <a:cs typeface="Times New Roman" panose="02020603050405020304" pitchFamily="18" charset="0"/>
            </a:endParaRPr>
          </a:p>
          <a:p>
            <a:pPr indent="449580" algn="just">
              <a:lnSpc>
                <a:spcPct val="115000"/>
              </a:lnSpc>
              <a:spcAft>
                <a:spcPts val="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f) Yetiştirme Programı: Aday öğretmenin yetiştirme sürecinde alındığı programı,</a:t>
            </a:r>
            <a:endParaRPr lang="tr-TR" sz="1600" dirty="0">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15000"/>
              </a:lnSpc>
              <a:spcAft>
                <a:spcPts val="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ifade eder.</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10" name="Picture 13" descr="C:\Users\Müdür\Desktop\MEBlogo.jpg"/>
          <p:cNvPicPr>
            <a:picLocks noChangeAspect="1" noChangeArrowheads="1"/>
          </p:cNvPicPr>
          <p:nvPr/>
        </p:nvPicPr>
        <p:blipFill rotWithShape="1">
          <a:blip r:embed="rId3" cstate="print"/>
          <a:srcRect l="4564" t="3447" r="-4564" b="-3447"/>
          <a:stretch/>
        </p:blipFill>
        <p:spPr bwMode="auto">
          <a:xfrm>
            <a:off x="360000" y="216000"/>
            <a:ext cx="792163" cy="785812"/>
          </a:xfrm>
          <a:prstGeom prst="rect">
            <a:avLst/>
          </a:prstGeom>
          <a:noFill/>
          <a:ln w="9525">
            <a:noFill/>
            <a:miter lim="800000"/>
            <a:headEnd/>
            <a:tailEnd/>
          </a:ln>
        </p:spPr>
      </p:pic>
    </p:spTree>
    <p:extLst>
      <p:ext uri="{BB962C8B-B14F-4D97-AF65-F5344CB8AC3E}">
        <p14:creationId xmlns:p14="http://schemas.microsoft.com/office/powerpoint/2010/main" val="554964176"/>
      </p:ext>
    </p:extLst>
  </p:cSld>
  <p:clrMapOvr>
    <a:masterClrMapping/>
  </p:clrMapOvr>
  <p:transition>
    <p:cu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çerik Yer Tutucusu 5"/>
          <p:cNvGraphicFramePr>
            <a:graphicFrameLocks noGrp="1"/>
          </p:cNvGraphicFramePr>
          <p:nvPr>
            <p:ph idx="1"/>
            <p:extLst>
              <p:ext uri="{D42A27DB-BD31-4B8C-83A1-F6EECF244321}">
                <p14:modId xmlns:p14="http://schemas.microsoft.com/office/powerpoint/2010/main" val="2565512894"/>
              </p:ext>
            </p:extLst>
          </p:nvPr>
        </p:nvGraphicFramePr>
        <p:xfrm>
          <a:off x="179510" y="1124744"/>
          <a:ext cx="8784977" cy="5653151"/>
        </p:xfrm>
        <a:graphic>
          <a:graphicData uri="http://schemas.openxmlformats.org/drawingml/2006/table">
            <a:tbl>
              <a:tblPr firstRow="1" firstCol="1" bandRow="1"/>
              <a:tblGrid>
                <a:gridCol w="1684967"/>
                <a:gridCol w="3182524"/>
                <a:gridCol w="3060752"/>
                <a:gridCol w="856734"/>
              </a:tblGrid>
              <a:tr h="5472608">
                <a:tc>
                  <a:txBody>
                    <a:bodyPr/>
                    <a:lstStyle/>
                    <a:p>
                      <a:pPr>
                        <a:lnSpc>
                          <a:spcPct val="115000"/>
                        </a:lnSpc>
                        <a:spcAft>
                          <a:spcPts val="0"/>
                        </a:spcAft>
                      </a:pPr>
                      <a:r>
                        <a:rPr lang="tr-TR" sz="1800" kern="1200" dirty="0">
                          <a:effectLst/>
                          <a:latin typeface="Times New Roman" panose="02020603050405020304" pitchFamily="18" charset="0"/>
                          <a:ea typeface="Times New Roman"/>
                          <a:cs typeface="Times New Roman" panose="02020603050405020304" pitchFamily="18" charset="0"/>
                        </a:rPr>
                        <a:t>Uluslararası gelişmeler ışığında medeniyetimiz ve eğitimin gelecek vizyonu hakkında kanaat edinir.</a:t>
                      </a:r>
                      <a:endParaRPr lang="tr-TR" sz="18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nSpc>
                          <a:spcPct val="115000"/>
                        </a:lnSpc>
                        <a:spcAft>
                          <a:spcPts val="0"/>
                        </a:spcAft>
                      </a:pPr>
                      <a:r>
                        <a:rPr lang="tr-TR" sz="1800" kern="1200" dirty="0">
                          <a:effectLst/>
                          <a:latin typeface="Times New Roman" panose="02020603050405020304" pitchFamily="18" charset="0"/>
                          <a:ea typeface="Times New Roman"/>
                          <a:cs typeface="Times New Roman" panose="02020603050405020304" pitchFamily="18" charset="0"/>
                        </a:rPr>
                        <a:t>1.Medeniyetimizin Analizi (Dünü, Bugünü ve Geleceği)</a:t>
                      </a:r>
                      <a:endParaRPr lang="tr-TR" sz="1800" dirty="0">
                        <a:effectLst/>
                        <a:latin typeface="Times New Roman" panose="02020603050405020304" pitchFamily="18" charset="0"/>
                        <a:ea typeface="Times New Roman"/>
                        <a:cs typeface="Times New Roman" panose="02020603050405020304" pitchFamily="18" charset="0"/>
                      </a:endParaRPr>
                    </a:p>
                    <a:p>
                      <a:pPr marL="228600">
                        <a:lnSpc>
                          <a:spcPct val="115000"/>
                        </a:lnSpc>
                        <a:spcAft>
                          <a:spcPts val="0"/>
                        </a:spcAft>
                      </a:pPr>
                      <a:r>
                        <a:rPr lang="tr-TR" sz="1800" kern="1200" dirty="0">
                          <a:effectLst/>
                          <a:latin typeface="Times New Roman" panose="02020603050405020304" pitchFamily="18" charset="0"/>
                          <a:ea typeface="Times New Roman"/>
                          <a:cs typeface="Times New Roman" panose="02020603050405020304" pitchFamily="18" charset="0"/>
                        </a:rPr>
                        <a:t>2.Uluslararası  Bağlamda eğitim alanında </a:t>
                      </a:r>
                      <a:r>
                        <a:rPr lang="tr-TR" sz="1800" kern="1200" dirty="0" smtClean="0">
                          <a:effectLst/>
                          <a:latin typeface="Times New Roman" panose="02020603050405020304" pitchFamily="18" charset="0"/>
                          <a:ea typeface="Times New Roman"/>
                          <a:cs typeface="Times New Roman" panose="02020603050405020304" pitchFamily="18" charset="0"/>
                        </a:rPr>
                        <a:t>gelişmeler</a:t>
                      </a:r>
                    </a:p>
                    <a:p>
                      <a:pPr marL="228600">
                        <a:lnSpc>
                          <a:spcPct val="115000"/>
                        </a:lnSpc>
                        <a:spcAft>
                          <a:spcPts val="0"/>
                        </a:spcAft>
                      </a:pPr>
                      <a:r>
                        <a:rPr lang="tr-TR" sz="1800" kern="1200" dirty="0" smtClean="0">
                          <a:effectLst/>
                          <a:latin typeface="Times New Roman" panose="02020603050405020304" pitchFamily="18" charset="0"/>
                          <a:ea typeface="Times New Roman"/>
                          <a:cs typeface="Times New Roman" panose="02020603050405020304" pitchFamily="18" charset="0"/>
                        </a:rPr>
                        <a:t>a</a:t>
                      </a:r>
                      <a:r>
                        <a:rPr lang="tr-TR" sz="1800" kern="1200" dirty="0">
                          <a:effectLst/>
                          <a:latin typeface="Times New Roman" panose="02020603050405020304" pitchFamily="18" charset="0"/>
                          <a:ea typeface="Times New Roman"/>
                          <a:cs typeface="Times New Roman" panose="02020603050405020304" pitchFamily="18" charset="0"/>
                        </a:rPr>
                        <a:t>. Başarılı ülke </a:t>
                      </a:r>
                      <a:r>
                        <a:rPr lang="tr-TR" sz="1800" kern="1200" dirty="0" smtClean="0">
                          <a:effectLst/>
                          <a:latin typeface="Times New Roman" panose="02020603050405020304" pitchFamily="18" charset="0"/>
                          <a:ea typeface="Times New Roman"/>
                          <a:cs typeface="Times New Roman" panose="02020603050405020304" pitchFamily="18" charset="0"/>
                        </a:rPr>
                        <a:t>örnekleri (</a:t>
                      </a:r>
                      <a:r>
                        <a:rPr lang="tr-TR" sz="1800" kern="1200" dirty="0">
                          <a:effectLst/>
                          <a:latin typeface="Times New Roman" panose="02020603050405020304" pitchFamily="18" charset="0"/>
                          <a:ea typeface="Times New Roman"/>
                          <a:cs typeface="Times New Roman" panose="02020603050405020304" pitchFamily="18" charset="0"/>
                        </a:rPr>
                        <a:t>Finlandiya, Kore, Singapur)</a:t>
                      </a:r>
                      <a:endParaRPr lang="tr-TR" sz="1800" dirty="0">
                        <a:effectLst/>
                        <a:latin typeface="Times New Roman" panose="02020603050405020304" pitchFamily="18" charset="0"/>
                        <a:ea typeface="Times New Roman"/>
                        <a:cs typeface="Times New Roman" panose="02020603050405020304" pitchFamily="18" charset="0"/>
                      </a:endParaRPr>
                    </a:p>
                    <a:p>
                      <a:pPr marL="228600">
                        <a:lnSpc>
                          <a:spcPct val="115000"/>
                        </a:lnSpc>
                        <a:spcAft>
                          <a:spcPts val="0"/>
                        </a:spcAft>
                      </a:pPr>
                      <a:r>
                        <a:rPr lang="tr-TR" sz="1800" kern="1200" dirty="0">
                          <a:effectLst/>
                          <a:latin typeface="Times New Roman" panose="02020603050405020304" pitchFamily="18" charset="0"/>
                          <a:ea typeface="Times New Roman"/>
                          <a:cs typeface="Times New Roman" panose="02020603050405020304" pitchFamily="18" charset="0"/>
                        </a:rPr>
                        <a:t>b. Alternatif okul ve eğitim modelleri (ev okul,  uzaktan eğitim vb.)</a:t>
                      </a:r>
                      <a:endParaRPr lang="tr-TR" sz="1800" dirty="0">
                        <a:effectLst/>
                        <a:latin typeface="Times New Roman" panose="02020603050405020304" pitchFamily="18" charset="0"/>
                        <a:ea typeface="Times New Roman"/>
                        <a:cs typeface="Times New Roman" panose="02020603050405020304" pitchFamily="18" charset="0"/>
                      </a:endParaRPr>
                    </a:p>
                    <a:p>
                      <a:pPr marL="228600">
                        <a:lnSpc>
                          <a:spcPct val="115000"/>
                        </a:lnSpc>
                        <a:spcAft>
                          <a:spcPts val="0"/>
                        </a:spcAft>
                      </a:pPr>
                      <a:r>
                        <a:rPr lang="tr-TR" sz="1800" kern="1200" dirty="0">
                          <a:effectLst/>
                          <a:latin typeface="Times New Roman" panose="02020603050405020304" pitchFamily="18" charset="0"/>
                          <a:ea typeface="Times New Roman"/>
                          <a:cs typeface="Times New Roman" panose="02020603050405020304" pitchFamily="18" charset="0"/>
                        </a:rPr>
                        <a:t>3.Uluslar arası kuruluşlar ve Türk Eğitim Sistemine yansımaları (AB, OECD, UNİCEF, UNESCO, İİT vb. kuruluşların eğitimle ilgili faaliyet ve raporlarında Türkiye’nin yeri)</a:t>
                      </a:r>
                      <a:endParaRPr lang="tr-TR" sz="1800" dirty="0">
                        <a:effectLst/>
                        <a:latin typeface="Times New Roman" panose="02020603050405020304" pitchFamily="18" charset="0"/>
                        <a:ea typeface="Times New Roman"/>
                        <a:cs typeface="Times New Roman" panose="02020603050405020304" pitchFamily="18" charset="0"/>
                      </a:endParaRPr>
                    </a:p>
                    <a:p>
                      <a:pPr marL="228600">
                        <a:lnSpc>
                          <a:spcPct val="115000"/>
                        </a:lnSpc>
                        <a:spcAft>
                          <a:spcPts val="0"/>
                        </a:spcAft>
                      </a:pPr>
                      <a:r>
                        <a:rPr lang="tr-TR" sz="1800" dirty="0">
                          <a:effectLst/>
                          <a:latin typeface="Times New Roman" panose="02020603050405020304" pitchFamily="18" charset="0"/>
                          <a:ea typeface="Times New Roman"/>
                          <a:cs typeface="Times New Roman" panose="02020603050405020304" pitchFamily="18" charset="0"/>
                        </a:rPr>
                        <a:t> </a:t>
                      </a:r>
                    </a:p>
                    <a:p>
                      <a:pPr>
                        <a:lnSpc>
                          <a:spcPct val="115000"/>
                        </a:lnSpc>
                        <a:spcAft>
                          <a:spcPts val="0"/>
                        </a:spcAft>
                      </a:pPr>
                      <a:r>
                        <a:rPr lang="tr-TR" sz="1800" dirty="0">
                          <a:effectLst/>
                          <a:latin typeface="Times New Roman" panose="02020603050405020304" pitchFamily="18" charset="0"/>
                          <a:ea typeface="Times New Roman"/>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800" kern="1200" dirty="0">
                          <a:effectLst/>
                          <a:latin typeface="Times New Roman" panose="02020603050405020304" pitchFamily="18" charset="0"/>
                          <a:ea typeface="Times New Roman"/>
                          <a:cs typeface="Times New Roman" panose="02020603050405020304" pitchFamily="18" charset="0"/>
                        </a:rPr>
                        <a:t>Bu seminerin sonunda öğretmenler,</a:t>
                      </a:r>
                      <a:endParaRPr lang="tr-TR" sz="1800" dirty="0">
                        <a:effectLst/>
                        <a:latin typeface="Times New Roman" panose="02020603050405020304" pitchFamily="18" charset="0"/>
                        <a:ea typeface="Times New Roman"/>
                        <a:cs typeface="Times New Roman" panose="02020603050405020304" pitchFamily="18" charset="0"/>
                      </a:endParaRPr>
                    </a:p>
                    <a:p>
                      <a:pPr marL="342900" lvl="0" indent="-342900">
                        <a:lnSpc>
                          <a:spcPct val="115000"/>
                        </a:lnSpc>
                        <a:spcAft>
                          <a:spcPts val="0"/>
                        </a:spcAft>
                        <a:buFont typeface="+mj-lt"/>
                        <a:buAutoNum type="arabicPeriod"/>
                        <a:tabLst>
                          <a:tab pos="457200" algn="l"/>
                        </a:tabLst>
                      </a:pPr>
                      <a:r>
                        <a:rPr lang="tr-TR" sz="1800" kern="1200" dirty="0">
                          <a:effectLst/>
                          <a:latin typeface="Times New Roman" panose="02020603050405020304" pitchFamily="18" charset="0"/>
                          <a:ea typeface="Times New Roman"/>
                          <a:cs typeface="Times New Roman" panose="02020603050405020304" pitchFamily="18" charset="0"/>
                        </a:rPr>
                        <a:t>Medeniyetimizin tarihi serüveninin farkında olur.</a:t>
                      </a:r>
                      <a:endParaRPr lang="tr-TR" sz="1800" dirty="0">
                        <a:effectLst/>
                        <a:latin typeface="Times New Roman" panose="02020603050405020304" pitchFamily="18" charset="0"/>
                        <a:ea typeface="Times New Roman"/>
                        <a:cs typeface="Times New Roman" panose="02020603050405020304" pitchFamily="18" charset="0"/>
                      </a:endParaRPr>
                    </a:p>
                    <a:p>
                      <a:pPr marL="342900" lvl="0" indent="-342900">
                        <a:lnSpc>
                          <a:spcPct val="115000"/>
                        </a:lnSpc>
                        <a:spcAft>
                          <a:spcPts val="0"/>
                        </a:spcAft>
                        <a:buFont typeface="+mj-lt"/>
                        <a:buAutoNum type="arabicPeriod"/>
                        <a:tabLst>
                          <a:tab pos="457200" algn="l"/>
                        </a:tabLst>
                      </a:pPr>
                      <a:r>
                        <a:rPr lang="tr-TR" sz="1800" kern="1200" dirty="0">
                          <a:effectLst/>
                          <a:latin typeface="Times New Roman" panose="02020603050405020304" pitchFamily="18" charset="0"/>
                          <a:ea typeface="Times New Roman"/>
                          <a:cs typeface="Times New Roman" panose="02020603050405020304" pitchFamily="18" charset="0"/>
                        </a:rPr>
                        <a:t>Medeniyetimizin bugününü ve geleceğini yorumlar.</a:t>
                      </a:r>
                      <a:endParaRPr lang="tr-TR" sz="1800" dirty="0">
                        <a:effectLst/>
                        <a:latin typeface="Times New Roman" panose="02020603050405020304" pitchFamily="18" charset="0"/>
                        <a:ea typeface="Times New Roman"/>
                        <a:cs typeface="Times New Roman" panose="02020603050405020304" pitchFamily="18" charset="0"/>
                      </a:endParaRPr>
                    </a:p>
                    <a:p>
                      <a:pPr marL="342900" lvl="0" indent="-342900">
                        <a:lnSpc>
                          <a:spcPct val="115000"/>
                        </a:lnSpc>
                        <a:spcAft>
                          <a:spcPts val="0"/>
                        </a:spcAft>
                        <a:buFont typeface="+mj-lt"/>
                        <a:buAutoNum type="arabicPeriod"/>
                        <a:tabLst>
                          <a:tab pos="457200" algn="l"/>
                        </a:tabLst>
                      </a:pPr>
                      <a:r>
                        <a:rPr lang="tr-TR" sz="1800" kern="1200" dirty="0">
                          <a:effectLst/>
                          <a:latin typeface="Times New Roman" panose="02020603050405020304" pitchFamily="18" charset="0"/>
                          <a:ea typeface="Times New Roman"/>
                          <a:cs typeface="Times New Roman" panose="02020603050405020304" pitchFamily="18" charset="0"/>
                        </a:rPr>
                        <a:t>Eğitim alanında uluslararası gelişmelerin farkında olur.</a:t>
                      </a:r>
                      <a:endParaRPr lang="tr-TR" sz="1800" dirty="0">
                        <a:effectLst/>
                        <a:latin typeface="Times New Roman" panose="02020603050405020304" pitchFamily="18" charset="0"/>
                        <a:ea typeface="Times New Roman"/>
                        <a:cs typeface="Times New Roman" panose="02020603050405020304" pitchFamily="18" charset="0"/>
                      </a:endParaRPr>
                    </a:p>
                    <a:p>
                      <a:pPr marL="342900" lvl="0" indent="-342900">
                        <a:lnSpc>
                          <a:spcPct val="115000"/>
                        </a:lnSpc>
                        <a:spcAft>
                          <a:spcPts val="0"/>
                        </a:spcAft>
                        <a:buFont typeface="+mj-lt"/>
                        <a:buAutoNum type="arabicPeriod"/>
                      </a:pPr>
                      <a:r>
                        <a:rPr lang="tr-TR" sz="1800" kern="1200" dirty="0">
                          <a:effectLst/>
                          <a:latin typeface="Times New Roman" panose="02020603050405020304" pitchFamily="18" charset="0"/>
                          <a:ea typeface="Times New Roman"/>
                          <a:cs typeface="Times New Roman" panose="02020603050405020304" pitchFamily="18" charset="0"/>
                        </a:rPr>
                        <a:t> Uluslararası faaliyetler ve raporlarda Türk Eğitim Sistemi hakkında yer alan yorumları bilir. </a:t>
                      </a:r>
                      <a:endParaRPr lang="tr-TR" sz="1800" dirty="0">
                        <a:effectLst/>
                        <a:latin typeface="Times New Roman" panose="02020603050405020304" pitchFamily="18" charset="0"/>
                        <a:ea typeface="Times New Roman"/>
                        <a:cs typeface="Times New Roman" panose="02020603050405020304" pitchFamily="18" charset="0"/>
                      </a:endParaRPr>
                    </a:p>
                    <a:p>
                      <a:pPr>
                        <a:lnSpc>
                          <a:spcPct val="115000"/>
                        </a:lnSpc>
                        <a:spcAft>
                          <a:spcPts val="0"/>
                        </a:spcAft>
                      </a:pPr>
                      <a:r>
                        <a:rPr lang="tr-TR" sz="1800" dirty="0">
                          <a:effectLst/>
                          <a:latin typeface="Times New Roman" panose="02020603050405020304" pitchFamily="18" charset="0"/>
                          <a:ea typeface="Times New Roman"/>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800" kern="1200" dirty="0" smtClean="0">
                          <a:effectLst/>
                          <a:latin typeface="Times New Roman" panose="02020603050405020304" pitchFamily="18" charset="0"/>
                          <a:ea typeface="Times New Roman"/>
                          <a:cs typeface="Times New Roman" panose="02020603050405020304" pitchFamily="18" charset="0"/>
                        </a:rPr>
                        <a:t>24</a:t>
                      </a:r>
                      <a:endParaRPr lang="tr-TR" sz="18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173" name="6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6376DE8B-75C8-4064-9F54-71295E2947E9}" type="datetime1">
              <a:rPr lang="tr-TR" smtClean="0"/>
              <a:pPr/>
              <a:t>8.3.2016</a:t>
            </a:fld>
            <a:endParaRPr lang="tr-TR" smtClean="0"/>
          </a:p>
        </p:txBody>
      </p:sp>
      <p:sp>
        <p:nvSpPr>
          <p:cNvPr id="7174" name="7 Altbilgi Yer Tutucusu"/>
          <p:cNvSpPr>
            <a:spLocks noGrp="1"/>
          </p:cNvSpPr>
          <p:nvPr>
            <p:ph type="ftr" sz="quarter" idx="11"/>
          </p:nvPr>
        </p:nvSpPr>
        <p:spPr bwMode="auto">
          <a:xfrm>
            <a:off x="1835696" y="6400800"/>
            <a:ext cx="4233863" cy="457200"/>
          </a:xfrm>
          <a:noFill/>
          <a:ln>
            <a:miter lim="800000"/>
            <a:headEnd/>
            <a:tailEnd/>
          </a:ln>
        </p:spPr>
        <p:txBody>
          <a:bodyPr vert="horz" wrap="square" lIns="91440" tIns="45720" rIns="91440" bIns="45720" numCol="1" compatLnSpc="1">
            <a:prstTxWarp prst="textNoShape">
              <a:avLst/>
            </a:prstTxWarp>
          </a:bodyPr>
          <a:lstStyle/>
          <a:p>
            <a:r>
              <a:rPr lang="tr-TR" sz="1200" dirty="0" smtClean="0"/>
              <a:t>Hazırlayan: Mustafa </a:t>
            </a:r>
            <a:r>
              <a:rPr lang="tr-TR" sz="1200" dirty="0" smtClean="0"/>
              <a:t>AYDIN</a:t>
            </a:r>
            <a:endParaRPr lang="tr-TR" sz="1200" dirty="0" smtClean="0"/>
          </a:p>
        </p:txBody>
      </p:sp>
      <p:sp>
        <p:nvSpPr>
          <p:cNvPr id="6" name="5 Slayt Numarası Yer Tutucusu"/>
          <p:cNvSpPr>
            <a:spLocks noGrp="1"/>
          </p:cNvSpPr>
          <p:nvPr>
            <p:ph type="sldNum" sz="quarter" idx="12"/>
          </p:nvPr>
        </p:nvSpPr>
        <p:spPr/>
        <p:txBody>
          <a:bodyPr/>
          <a:lstStyle/>
          <a:p>
            <a:pPr>
              <a:defRPr/>
            </a:pPr>
            <a:fld id="{4DEA143D-7771-4EA1-8974-E8684EF9A219}" type="slidenum">
              <a:rPr lang="tr-TR"/>
              <a:pPr>
                <a:defRPr/>
              </a:pPr>
              <a:t>40</a:t>
            </a:fld>
            <a:endParaRPr lang="tr-TR"/>
          </a:p>
        </p:txBody>
      </p:sp>
      <p:sp>
        <p:nvSpPr>
          <p:cNvPr id="7177" name="8 Metin kutusu"/>
          <p:cNvSpPr txBox="1">
            <a:spLocks noChangeArrowheads="1"/>
          </p:cNvSpPr>
          <p:nvPr/>
        </p:nvSpPr>
        <p:spPr bwMode="auto">
          <a:xfrm>
            <a:off x="36513" y="260350"/>
            <a:ext cx="9144000" cy="585788"/>
          </a:xfrm>
          <a:prstGeom prst="rect">
            <a:avLst/>
          </a:prstGeom>
          <a:noFill/>
          <a:ln w="9525">
            <a:noFill/>
            <a:miter lim="800000"/>
            <a:headEnd/>
            <a:tailEnd/>
          </a:ln>
        </p:spPr>
        <p:txBody>
          <a:bodyPr>
            <a:spAutoFit/>
          </a:bodyPr>
          <a:lstStyle/>
          <a:p>
            <a:pPr algn="ctr"/>
            <a:r>
              <a:rPr lang="tr-TR" sz="1400" b="1" i="1" dirty="0">
                <a:solidFill>
                  <a:srgbClr val="336699"/>
                </a:solidFill>
                <a:latin typeface="Calibri" pitchFamily="34" charset="0"/>
                <a:cs typeface="Calibri" pitchFamily="34" charset="0"/>
              </a:rPr>
              <a:t>GEBZE İLÇE MİLLİ EĞİTİM MÜDÜRLÜĞÜ ADAY ÖĞRETMENLERİN </a:t>
            </a:r>
            <a:r>
              <a:rPr lang="tr-TR" sz="1400" b="1" i="1" dirty="0" smtClean="0">
                <a:solidFill>
                  <a:srgbClr val="336699"/>
                </a:solidFill>
                <a:latin typeface="Calibri" pitchFamily="34" charset="0"/>
                <a:cs typeface="Calibri" pitchFamily="34" charset="0"/>
              </a:rPr>
              <a:t>YETİŞTİRME SÜRECİ</a:t>
            </a:r>
            <a:endParaRPr lang="tr-TR" sz="1400" b="1" i="1" dirty="0">
              <a:solidFill>
                <a:srgbClr val="336699"/>
              </a:solidFill>
              <a:latin typeface="Calibri" pitchFamily="34" charset="0"/>
              <a:cs typeface="Calibri" pitchFamily="34" charset="0"/>
            </a:endParaRPr>
          </a:p>
          <a:p>
            <a:pPr algn="ctr"/>
            <a:r>
              <a:rPr lang="tr-TR" b="1" i="1" dirty="0">
                <a:solidFill>
                  <a:srgbClr val="FF0000"/>
                </a:solidFill>
                <a:latin typeface="Calibri" pitchFamily="34" charset="0"/>
                <a:cs typeface="Calibri" pitchFamily="34" charset="0"/>
              </a:rPr>
              <a:t>ADAY ÖĞRETMEN YETİŞTİRME </a:t>
            </a:r>
            <a:r>
              <a:rPr lang="tr-TR" b="1" i="1" dirty="0" smtClean="0">
                <a:solidFill>
                  <a:srgbClr val="FF0000"/>
                </a:solidFill>
                <a:latin typeface="Calibri" pitchFamily="34" charset="0"/>
                <a:cs typeface="Calibri" pitchFamily="34" charset="0"/>
              </a:rPr>
              <a:t>PROGRAMI</a:t>
            </a:r>
            <a:endParaRPr lang="tr-TR" b="1" i="1" dirty="0">
              <a:solidFill>
                <a:srgbClr val="FF0000"/>
              </a:solidFill>
              <a:latin typeface="Calibri" pitchFamily="34" charset="0"/>
              <a:cs typeface="Calibri" pitchFamily="34" charset="0"/>
            </a:endParaRPr>
          </a:p>
        </p:txBody>
      </p:sp>
      <p:pic>
        <p:nvPicPr>
          <p:cNvPr id="8" name="Picture 13" descr="C:\Users\Müdür\Desktop\MEBlogo.jpg"/>
          <p:cNvPicPr>
            <a:picLocks noChangeAspect="1" noChangeArrowheads="1"/>
          </p:cNvPicPr>
          <p:nvPr/>
        </p:nvPicPr>
        <p:blipFill rotWithShape="1">
          <a:blip r:embed="rId3" cstate="print"/>
          <a:srcRect l="4564" t="3447" r="-4564" b="-3447"/>
          <a:stretch/>
        </p:blipFill>
        <p:spPr bwMode="auto">
          <a:xfrm>
            <a:off x="360000" y="216000"/>
            <a:ext cx="792163" cy="785812"/>
          </a:xfrm>
          <a:prstGeom prst="rect">
            <a:avLst/>
          </a:prstGeom>
          <a:noFill/>
          <a:ln w="9525">
            <a:noFill/>
            <a:miter lim="800000"/>
            <a:headEnd/>
            <a:tailEnd/>
          </a:ln>
        </p:spPr>
      </p:pic>
    </p:spTree>
    <p:extLst>
      <p:ext uri="{BB962C8B-B14F-4D97-AF65-F5344CB8AC3E}">
        <p14:creationId xmlns:p14="http://schemas.microsoft.com/office/powerpoint/2010/main" val="1407382350"/>
      </p:ext>
    </p:extLst>
  </p:cSld>
  <p:clrMapOvr>
    <a:masterClrMapping/>
  </p:clrMapOvr>
  <p:transition>
    <p:cu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çerik Yer Tutucusu 4"/>
          <p:cNvGraphicFramePr>
            <a:graphicFrameLocks noGrp="1"/>
          </p:cNvGraphicFramePr>
          <p:nvPr>
            <p:ph idx="1"/>
            <p:extLst>
              <p:ext uri="{D42A27DB-BD31-4B8C-83A1-F6EECF244321}">
                <p14:modId xmlns:p14="http://schemas.microsoft.com/office/powerpoint/2010/main" val="3182184270"/>
              </p:ext>
            </p:extLst>
          </p:nvPr>
        </p:nvGraphicFramePr>
        <p:xfrm>
          <a:off x="467544" y="980729"/>
          <a:ext cx="8352929" cy="5688632"/>
        </p:xfrm>
        <a:graphic>
          <a:graphicData uri="http://schemas.openxmlformats.org/drawingml/2006/table">
            <a:tbl>
              <a:tblPr firstRow="1" firstCol="1" bandRow="1"/>
              <a:tblGrid>
                <a:gridCol w="1602100"/>
                <a:gridCol w="3026006"/>
                <a:gridCol w="2910223"/>
                <a:gridCol w="814600"/>
              </a:tblGrid>
              <a:tr h="5688632">
                <a:tc>
                  <a:txBody>
                    <a:bodyPr/>
                    <a:lstStyle/>
                    <a:p>
                      <a:pPr>
                        <a:lnSpc>
                          <a:spcPct val="115000"/>
                        </a:lnSpc>
                        <a:spcAft>
                          <a:spcPts val="0"/>
                        </a:spcAft>
                      </a:pPr>
                      <a:r>
                        <a:rPr lang="tr-TR" sz="1400" kern="1200" dirty="0">
                          <a:effectLst/>
                          <a:latin typeface="+mn-lt"/>
                          <a:ea typeface="Times New Roman"/>
                        </a:rPr>
                        <a:t>Öğrenme süreçleri ve eğitim etkinlikleri ile ilgili model uygulamaları kavrar.</a:t>
                      </a:r>
                      <a:endParaRPr lang="tr-TR" sz="1400" dirty="0">
                        <a:effectLst/>
                        <a:latin typeface="+mn-lt"/>
                        <a:ea typeface="Times New Roman"/>
                      </a:endParaRPr>
                    </a:p>
                  </a:txBody>
                  <a:tcPr marL="61708" marR="617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Ulusal ve uluslararası eğitim projeleri ve örnek projeler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Sosyal sorumluluk projeleri ve örnek projeler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Bağımlılıklar ve rehberlik faaliyetleri, </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Medya okuryazarlığı ve sosyal medya kullanımı</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Örnek vakalarla eğitim sürecinin izlenmesi ve değerlendirilmesi</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Öğrenen okul; sosyal kültürel etkinlikler ve eğitim sürecine etkileri, iyi örnekler</a:t>
                      </a:r>
                      <a:endParaRPr lang="tr-TR" sz="1400" dirty="0">
                        <a:effectLst/>
                        <a:latin typeface="+mn-lt"/>
                        <a:ea typeface="Times New Roman"/>
                        <a:cs typeface="Times New Roman"/>
                      </a:endParaRPr>
                    </a:p>
                  </a:txBody>
                  <a:tcPr marL="61708" marR="617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kern="1200" dirty="0">
                          <a:effectLst/>
                          <a:latin typeface="+mn-lt"/>
                          <a:ea typeface="Times New Roman"/>
                        </a:rPr>
                        <a:t>Bu seminerin sonunda öğretmenler,</a:t>
                      </a:r>
                      <a:endParaRPr lang="tr-TR" sz="1400" dirty="0">
                        <a:effectLst/>
                        <a:latin typeface="+mn-lt"/>
                        <a:ea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Ulusal ve uluslararası projelerin nasıl hazırlandığını ve gerçekleştirildiğini örnekler ışığında fark eder.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Örnekler üzerinden sosyal sorumluluk projelerinin önemini ve nasıl gerçekleştirildiğini bilir.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Madde bağımlılığı, etkileri ve nasıl başa çıkılacağını açıklar.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Medya okuryazarlığı ve sosyal medya kullanımın olumlu ve olumsuz yönlerini ayırt eder.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Eğitim ortamları, süreçleri ve paydaşlarındaki örnek bazı vakalar üzerinden eğitim süreçlerini izler ve yorumlar.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pPr>
                      <a:r>
                        <a:rPr lang="tr-TR" sz="1400" kern="1200" dirty="0">
                          <a:effectLst/>
                          <a:latin typeface="+mn-lt"/>
                          <a:ea typeface="Times New Roman"/>
                          <a:cs typeface="Times New Roman"/>
                        </a:rPr>
                        <a:t>Sosyal kültürel etkinliklerin eğitim sürecine ve okul kültürüne etkisini fark eder.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pPr>
                      <a:r>
                        <a:rPr lang="tr-TR" sz="1400" kern="1200" dirty="0">
                          <a:effectLst/>
                          <a:latin typeface="+mn-lt"/>
                          <a:ea typeface="Times New Roman"/>
                          <a:cs typeface="Times New Roman"/>
                        </a:rPr>
                        <a:t>Sosyal kültürel etkinliklerde bazı iyi örnekleri açıklar.</a:t>
                      </a:r>
                      <a:endParaRPr lang="tr-TR" sz="1400" dirty="0">
                        <a:effectLst/>
                        <a:latin typeface="+mn-lt"/>
                        <a:ea typeface="Times New Roman"/>
                        <a:cs typeface="Times New Roman"/>
                      </a:endParaRPr>
                    </a:p>
                  </a:txBody>
                  <a:tcPr marL="61708" marR="617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kern="1200" dirty="0" smtClean="0">
                          <a:effectLst/>
                          <a:latin typeface="+mn-lt"/>
                          <a:ea typeface="Times New Roman"/>
                        </a:rPr>
                        <a:t>24</a:t>
                      </a:r>
                      <a:endParaRPr lang="tr-TR" sz="1400" dirty="0">
                        <a:effectLst/>
                        <a:latin typeface="+mn-lt"/>
                        <a:ea typeface="Times New Roman"/>
                      </a:endParaRPr>
                    </a:p>
                  </a:txBody>
                  <a:tcPr marL="61708" marR="617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173" name="6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6376DE8B-75C8-4064-9F54-71295E2947E9}" type="datetime1">
              <a:rPr lang="tr-TR" smtClean="0"/>
              <a:pPr/>
              <a:t>8.3.2016</a:t>
            </a:fld>
            <a:endParaRPr lang="tr-TR" smtClean="0"/>
          </a:p>
        </p:txBody>
      </p:sp>
      <p:sp>
        <p:nvSpPr>
          <p:cNvPr id="7174" name="7 Altbilgi Yer Tutucusu"/>
          <p:cNvSpPr>
            <a:spLocks noGrp="1"/>
          </p:cNvSpPr>
          <p:nvPr>
            <p:ph type="ftr" sz="quarter" idx="11"/>
          </p:nvPr>
        </p:nvSpPr>
        <p:spPr bwMode="auto">
          <a:xfrm>
            <a:off x="1835696" y="6400800"/>
            <a:ext cx="4233863" cy="457200"/>
          </a:xfrm>
          <a:noFill/>
          <a:ln>
            <a:miter lim="800000"/>
            <a:headEnd/>
            <a:tailEnd/>
          </a:ln>
        </p:spPr>
        <p:txBody>
          <a:bodyPr vert="horz" wrap="square" lIns="91440" tIns="45720" rIns="91440" bIns="45720" numCol="1" compatLnSpc="1">
            <a:prstTxWarp prst="textNoShape">
              <a:avLst/>
            </a:prstTxWarp>
          </a:bodyPr>
          <a:lstStyle/>
          <a:p>
            <a:r>
              <a:rPr lang="tr-TR" sz="1200" dirty="0" smtClean="0"/>
              <a:t>Hazırlayan: Mustafa </a:t>
            </a:r>
            <a:r>
              <a:rPr lang="tr-TR" sz="1200" dirty="0" smtClean="0"/>
              <a:t>AYDIN</a:t>
            </a:r>
            <a:endParaRPr lang="tr-TR" sz="1200" dirty="0" smtClean="0"/>
          </a:p>
        </p:txBody>
      </p:sp>
      <p:sp>
        <p:nvSpPr>
          <p:cNvPr id="6" name="5 Slayt Numarası Yer Tutucusu"/>
          <p:cNvSpPr>
            <a:spLocks noGrp="1"/>
          </p:cNvSpPr>
          <p:nvPr>
            <p:ph type="sldNum" sz="quarter" idx="12"/>
          </p:nvPr>
        </p:nvSpPr>
        <p:spPr/>
        <p:txBody>
          <a:bodyPr/>
          <a:lstStyle/>
          <a:p>
            <a:pPr>
              <a:defRPr/>
            </a:pPr>
            <a:fld id="{4DEA143D-7771-4EA1-8974-E8684EF9A219}" type="slidenum">
              <a:rPr lang="tr-TR"/>
              <a:pPr>
                <a:defRPr/>
              </a:pPr>
              <a:t>41</a:t>
            </a:fld>
            <a:endParaRPr lang="tr-TR"/>
          </a:p>
        </p:txBody>
      </p:sp>
      <p:sp>
        <p:nvSpPr>
          <p:cNvPr id="7177" name="8 Metin kutusu"/>
          <p:cNvSpPr txBox="1">
            <a:spLocks noChangeArrowheads="1"/>
          </p:cNvSpPr>
          <p:nvPr/>
        </p:nvSpPr>
        <p:spPr bwMode="auto">
          <a:xfrm>
            <a:off x="36513" y="260350"/>
            <a:ext cx="9144000" cy="585788"/>
          </a:xfrm>
          <a:prstGeom prst="rect">
            <a:avLst/>
          </a:prstGeom>
          <a:noFill/>
          <a:ln w="9525">
            <a:noFill/>
            <a:miter lim="800000"/>
            <a:headEnd/>
            <a:tailEnd/>
          </a:ln>
        </p:spPr>
        <p:txBody>
          <a:bodyPr>
            <a:spAutoFit/>
          </a:bodyPr>
          <a:lstStyle/>
          <a:p>
            <a:pPr algn="ctr"/>
            <a:r>
              <a:rPr lang="tr-TR" sz="1400" b="1" i="1" dirty="0">
                <a:solidFill>
                  <a:srgbClr val="336699"/>
                </a:solidFill>
                <a:latin typeface="Calibri" pitchFamily="34" charset="0"/>
                <a:cs typeface="Calibri" pitchFamily="34" charset="0"/>
              </a:rPr>
              <a:t>GEBZE İLÇE MİLLİ EĞİTİM MÜDÜRLÜĞÜ ADAY ÖĞRETMENLERİN </a:t>
            </a:r>
            <a:r>
              <a:rPr lang="tr-TR" sz="1400" b="1" i="1" dirty="0" smtClean="0">
                <a:solidFill>
                  <a:srgbClr val="336699"/>
                </a:solidFill>
                <a:latin typeface="Calibri" pitchFamily="34" charset="0"/>
                <a:cs typeface="Calibri" pitchFamily="34" charset="0"/>
              </a:rPr>
              <a:t>YETİŞTİRME SÜRECİ</a:t>
            </a:r>
            <a:endParaRPr lang="tr-TR" sz="1400" b="1" i="1" dirty="0">
              <a:solidFill>
                <a:srgbClr val="336699"/>
              </a:solidFill>
              <a:latin typeface="Calibri" pitchFamily="34" charset="0"/>
              <a:cs typeface="Calibri" pitchFamily="34" charset="0"/>
            </a:endParaRPr>
          </a:p>
          <a:p>
            <a:pPr algn="ctr"/>
            <a:r>
              <a:rPr lang="tr-TR" b="1" i="1" dirty="0">
                <a:solidFill>
                  <a:srgbClr val="FF0000"/>
                </a:solidFill>
                <a:latin typeface="Calibri" pitchFamily="34" charset="0"/>
                <a:cs typeface="Calibri" pitchFamily="34" charset="0"/>
              </a:rPr>
              <a:t>ADAY ÖĞRETMEN YETİŞTİRME </a:t>
            </a:r>
            <a:r>
              <a:rPr lang="tr-TR" b="1" i="1" dirty="0" smtClean="0">
                <a:solidFill>
                  <a:srgbClr val="FF0000"/>
                </a:solidFill>
                <a:latin typeface="Calibri" pitchFamily="34" charset="0"/>
                <a:cs typeface="Calibri" pitchFamily="34" charset="0"/>
              </a:rPr>
              <a:t>PROGRAMI</a:t>
            </a:r>
            <a:endParaRPr lang="tr-TR" b="1" i="1" dirty="0">
              <a:solidFill>
                <a:srgbClr val="FF0000"/>
              </a:solidFill>
              <a:latin typeface="Calibri" pitchFamily="34" charset="0"/>
              <a:cs typeface="Calibri" pitchFamily="34" charset="0"/>
            </a:endParaRPr>
          </a:p>
        </p:txBody>
      </p:sp>
      <p:pic>
        <p:nvPicPr>
          <p:cNvPr id="8" name="Picture 13" descr="C:\Users\Müdür\Desktop\MEBlogo.jpg"/>
          <p:cNvPicPr>
            <a:picLocks noChangeAspect="1" noChangeArrowheads="1"/>
          </p:cNvPicPr>
          <p:nvPr/>
        </p:nvPicPr>
        <p:blipFill rotWithShape="1">
          <a:blip r:embed="rId3" cstate="print"/>
          <a:srcRect l="4564" t="3447" r="-4564" b="-3447"/>
          <a:stretch/>
        </p:blipFill>
        <p:spPr bwMode="auto">
          <a:xfrm>
            <a:off x="360000" y="216000"/>
            <a:ext cx="792163" cy="785812"/>
          </a:xfrm>
          <a:prstGeom prst="rect">
            <a:avLst/>
          </a:prstGeom>
          <a:noFill/>
          <a:ln w="9525">
            <a:noFill/>
            <a:miter lim="800000"/>
            <a:headEnd/>
            <a:tailEnd/>
          </a:ln>
        </p:spPr>
      </p:pic>
    </p:spTree>
    <p:extLst>
      <p:ext uri="{BB962C8B-B14F-4D97-AF65-F5344CB8AC3E}">
        <p14:creationId xmlns:p14="http://schemas.microsoft.com/office/powerpoint/2010/main" val="645172682"/>
      </p:ext>
    </p:extLst>
  </p:cSld>
  <p:clrMapOvr>
    <a:masterClrMapping/>
  </p:clrMapOvr>
  <p:transition>
    <p:cu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çerik Yer Tutucusu 5"/>
          <p:cNvGraphicFramePr>
            <a:graphicFrameLocks noGrp="1"/>
          </p:cNvGraphicFramePr>
          <p:nvPr>
            <p:ph idx="1"/>
            <p:extLst>
              <p:ext uri="{D42A27DB-BD31-4B8C-83A1-F6EECF244321}">
                <p14:modId xmlns:p14="http://schemas.microsoft.com/office/powerpoint/2010/main" val="3356169067"/>
              </p:ext>
            </p:extLst>
          </p:nvPr>
        </p:nvGraphicFramePr>
        <p:xfrm>
          <a:off x="467544" y="1007648"/>
          <a:ext cx="8424935" cy="5472608"/>
        </p:xfrm>
        <a:graphic>
          <a:graphicData uri="http://schemas.openxmlformats.org/drawingml/2006/table">
            <a:tbl>
              <a:tblPr firstRow="1" firstCol="1" bandRow="1"/>
              <a:tblGrid>
                <a:gridCol w="1615910"/>
                <a:gridCol w="3052093"/>
                <a:gridCol w="2935310"/>
                <a:gridCol w="821622"/>
              </a:tblGrid>
              <a:tr h="5150689">
                <a:tc>
                  <a:txBody>
                    <a:bodyPr/>
                    <a:lstStyle/>
                    <a:p>
                      <a:pPr>
                        <a:lnSpc>
                          <a:spcPct val="115000"/>
                        </a:lnSpc>
                        <a:spcAft>
                          <a:spcPts val="0"/>
                        </a:spcAft>
                      </a:pPr>
                      <a:r>
                        <a:rPr lang="tr-TR" sz="1800" kern="1200" dirty="0">
                          <a:effectLst/>
                          <a:latin typeface="Times New Roman" panose="02020603050405020304" pitchFamily="18" charset="0"/>
                          <a:ea typeface="Times New Roman"/>
                          <a:cs typeface="Times New Roman" panose="02020603050405020304" pitchFamily="18" charset="0"/>
                        </a:rPr>
                        <a:t>Eğitim-Öğretim ile ilgili mevzuatı ana hatları ile bilir.</a:t>
                      </a:r>
                      <a:endParaRPr lang="tr-TR" sz="18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mj-lt"/>
                        <a:buAutoNum type="arabicPeriod"/>
                      </a:pPr>
                      <a:r>
                        <a:rPr lang="tr-TR" sz="1800" dirty="0">
                          <a:effectLst/>
                          <a:latin typeface="Times New Roman" panose="02020603050405020304" pitchFamily="18" charset="0"/>
                          <a:ea typeface="Times New Roman"/>
                          <a:cs typeface="Times New Roman" panose="02020603050405020304" pitchFamily="18" charset="0"/>
                        </a:rPr>
                        <a:t>657 sayılı Devlet Memurları Kanunu, </a:t>
                      </a:r>
                    </a:p>
                    <a:p>
                      <a:pPr marL="342900" lvl="0" indent="-342900">
                        <a:lnSpc>
                          <a:spcPct val="115000"/>
                        </a:lnSpc>
                        <a:spcAft>
                          <a:spcPts val="0"/>
                        </a:spcAft>
                        <a:buFont typeface="+mj-lt"/>
                        <a:buAutoNum type="arabicPeriod"/>
                      </a:pPr>
                      <a:r>
                        <a:rPr lang="tr-TR" sz="1800" dirty="0">
                          <a:effectLst/>
                          <a:latin typeface="Times New Roman" panose="02020603050405020304" pitchFamily="18" charset="0"/>
                          <a:ea typeface="Times New Roman"/>
                          <a:cs typeface="Times New Roman" panose="02020603050405020304" pitchFamily="18" charset="0"/>
                        </a:rPr>
                        <a:t>4483 sayılı Memurlar ve Diğer Kamu Görevlilerinin Yargılanması Hakkında Kanun,</a:t>
                      </a:r>
                    </a:p>
                    <a:p>
                      <a:pPr marL="342900" lvl="0" indent="-342900">
                        <a:lnSpc>
                          <a:spcPct val="115000"/>
                        </a:lnSpc>
                        <a:spcAft>
                          <a:spcPts val="0"/>
                        </a:spcAft>
                        <a:buFont typeface="+mj-lt"/>
                        <a:buAutoNum type="arabicPeriod"/>
                      </a:pPr>
                      <a:r>
                        <a:rPr lang="tr-TR" sz="1800" dirty="0">
                          <a:effectLst/>
                          <a:latin typeface="Times New Roman" panose="02020603050405020304" pitchFamily="18" charset="0"/>
                          <a:ea typeface="Times New Roman"/>
                          <a:cs typeface="Times New Roman" panose="02020603050405020304" pitchFamily="18" charset="0"/>
                        </a:rPr>
                        <a:t>1739 sayılı Millî Eğitim Temel Kanunu,</a:t>
                      </a:r>
                    </a:p>
                    <a:p>
                      <a:pPr marL="342900" lvl="0" indent="-342900">
                        <a:lnSpc>
                          <a:spcPct val="115000"/>
                        </a:lnSpc>
                        <a:spcAft>
                          <a:spcPts val="0"/>
                        </a:spcAft>
                        <a:buFont typeface="+mj-lt"/>
                        <a:buAutoNum type="arabicPeriod"/>
                      </a:pPr>
                      <a:r>
                        <a:rPr lang="tr-TR" sz="1800" dirty="0">
                          <a:effectLst/>
                          <a:latin typeface="Times New Roman" panose="02020603050405020304" pitchFamily="18" charset="0"/>
                          <a:ea typeface="Times New Roman"/>
                          <a:cs typeface="Times New Roman" panose="02020603050405020304" pitchFamily="18" charset="0"/>
                        </a:rPr>
                        <a:t>652 sayılı Millî Eğitim Bakanlığının Teşkilat ve Görevleri Hakkında Kanun Hükmünde Kararname,</a:t>
                      </a:r>
                    </a:p>
                    <a:p>
                      <a:pPr marL="342900" lvl="0" indent="-342900">
                        <a:lnSpc>
                          <a:spcPct val="115000"/>
                        </a:lnSpc>
                        <a:spcAft>
                          <a:spcPts val="0"/>
                        </a:spcAft>
                        <a:buFont typeface="+mj-lt"/>
                        <a:buAutoNum type="arabicPeriod"/>
                      </a:pPr>
                      <a:r>
                        <a:rPr lang="tr-TR" sz="1800" dirty="0">
                          <a:effectLst/>
                          <a:latin typeface="Times New Roman" panose="02020603050405020304" pitchFamily="18" charset="0"/>
                          <a:ea typeface="Times New Roman"/>
                          <a:cs typeface="Times New Roman" panose="02020603050405020304" pitchFamily="18" charset="0"/>
                        </a:rPr>
                        <a:t>5580 sayılı Özel Öğretim Kurumları Kanunu,</a:t>
                      </a:r>
                    </a:p>
                    <a:p>
                      <a:pPr marL="342900" lvl="0" indent="-342900">
                        <a:lnSpc>
                          <a:spcPct val="115000"/>
                        </a:lnSpc>
                        <a:spcAft>
                          <a:spcPts val="0"/>
                        </a:spcAft>
                        <a:buFont typeface="+mj-lt"/>
                        <a:buAutoNum type="arabicPeriod"/>
                      </a:pPr>
                      <a:r>
                        <a:rPr lang="tr-TR" sz="1800" dirty="0">
                          <a:effectLst/>
                          <a:latin typeface="Times New Roman" panose="02020603050405020304" pitchFamily="18" charset="0"/>
                          <a:ea typeface="Times New Roman"/>
                          <a:cs typeface="Times New Roman" panose="02020603050405020304" pitchFamily="18" charset="0"/>
                        </a:rPr>
                        <a:t>Görevin gerektirdiği diğer mevzuat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mj-lt"/>
                        <a:buAutoNum type="arabicPeriod"/>
                        <a:tabLst>
                          <a:tab pos="457200" algn="l"/>
                        </a:tabLst>
                      </a:pPr>
                      <a:r>
                        <a:rPr lang="tr-TR" sz="1800" kern="1200" dirty="0">
                          <a:effectLst/>
                          <a:latin typeface="Times New Roman" panose="02020603050405020304" pitchFamily="18" charset="0"/>
                          <a:ea typeface="Times New Roman"/>
                          <a:cs typeface="Times New Roman" panose="02020603050405020304" pitchFamily="18" charset="0"/>
                        </a:rPr>
                        <a:t>Devlet memurunun görev ve sorumluluklarını ana hatları ile bilir.</a:t>
                      </a:r>
                      <a:endParaRPr lang="tr-TR" sz="1800" dirty="0">
                        <a:effectLst/>
                        <a:latin typeface="Times New Roman" panose="02020603050405020304" pitchFamily="18" charset="0"/>
                        <a:ea typeface="Times New Roman"/>
                        <a:cs typeface="Times New Roman" panose="02020603050405020304" pitchFamily="18" charset="0"/>
                      </a:endParaRPr>
                    </a:p>
                    <a:p>
                      <a:pPr marL="342900" lvl="0" indent="-342900">
                        <a:lnSpc>
                          <a:spcPct val="115000"/>
                        </a:lnSpc>
                        <a:spcAft>
                          <a:spcPts val="0"/>
                        </a:spcAft>
                        <a:buFont typeface="+mj-lt"/>
                        <a:buAutoNum type="arabicPeriod"/>
                        <a:tabLst>
                          <a:tab pos="457200" algn="l"/>
                        </a:tabLst>
                      </a:pPr>
                      <a:r>
                        <a:rPr lang="tr-TR" sz="1800" kern="1200" dirty="0">
                          <a:effectLst/>
                          <a:latin typeface="Times New Roman" panose="02020603050405020304" pitchFamily="18" charset="0"/>
                          <a:ea typeface="Times New Roman"/>
                          <a:cs typeface="Times New Roman" panose="02020603050405020304" pitchFamily="18" charset="0"/>
                        </a:rPr>
                        <a:t>Kanunlarda geçen eğitim ve öğretim ile ilgili mevzuatı tanır.</a:t>
                      </a:r>
                      <a:endParaRPr lang="tr-TR" sz="1800" dirty="0">
                        <a:effectLst/>
                        <a:latin typeface="Times New Roman" panose="02020603050405020304" pitchFamily="18" charset="0"/>
                        <a:ea typeface="Times New Roman"/>
                        <a:cs typeface="Times New Roman" panose="02020603050405020304" pitchFamily="18" charset="0"/>
                      </a:endParaRPr>
                    </a:p>
                    <a:p>
                      <a:pPr marL="342900" lvl="0" indent="-342900">
                        <a:lnSpc>
                          <a:spcPct val="115000"/>
                        </a:lnSpc>
                        <a:spcAft>
                          <a:spcPts val="0"/>
                        </a:spcAft>
                        <a:buFont typeface="+mj-lt"/>
                        <a:buAutoNum type="arabicPeriod"/>
                        <a:tabLst>
                          <a:tab pos="457200" algn="l"/>
                        </a:tabLst>
                      </a:pPr>
                      <a:r>
                        <a:rPr lang="tr-TR" sz="1800" kern="1200" dirty="0">
                          <a:effectLst/>
                          <a:latin typeface="Times New Roman" panose="02020603050405020304" pitchFamily="18" charset="0"/>
                          <a:ea typeface="Times New Roman"/>
                          <a:cs typeface="Times New Roman" panose="02020603050405020304" pitchFamily="18" charset="0"/>
                        </a:rPr>
                        <a:t>Millî Eğitim Temel Kanunu’nda belirtilen millî eğitimin genel ve özel amaçlarını bilir.</a:t>
                      </a:r>
                      <a:endParaRPr lang="tr-TR" sz="1800" dirty="0">
                        <a:effectLst/>
                        <a:latin typeface="Times New Roman" panose="02020603050405020304" pitchFamily="18" charset="0"/>
                        <a:ea typeface="Times New Roman"/>
                        <a:cs typeface="Times New Roman" panose="02020603050405020304" pitchFamily="18" charset="0"/>
                      </a:endParaRPr>
                    </a:p>
                    <a:p>
                      <a:pPr marL="342900" lvl="0" indent="-342900">
                        <a:lnSpc>
                          <a:spcPct val="115000"/>
                        </a:lnSpc>
                        <a:spcAft>
                          <a:spcPts val="0"/>
                        </a:spcAft>
                        <a:buFont typeface="+mj-lt"/>
                        <a:buAutoNum type="arabicPeriod"/>
                        <a:tabLst>
                          <a:tab pos="457200" algn="l"/>
                        </a:tabLst>
                      </a:pPr>
                      <a:r>
                        <a:rPr lang="tr-TR" sz="1800" kern="1200" dirty="0">
                          <a:effectLst/>
                          <a:latin typeface="Times New Roman" panose="02020603050405020304" pitchFamily="18" charset="0"/>
                          <a:ea typeface="Times New Roman"/>
                          <a:cs typeface="Times New Roman" panose="02020603050405020304" pitchFamily="18" charset="0"/>
                        </a:rPr>
                        <a:t>Eğitim öğretim ile ilgili yönetmelikleri ve diğer mevzuatı tanır ve içeriği hakkında kanaat edinir.</a:t>
                      </a:r>
                      <a:endParaRPr lang="tr-TR" sz="18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800" kern="1200" dirty="0" smtClean="0">
                          <a:effectLst/>
                          <a:latin typeface="Times New Roman" panose="02020603050405020304" pitchFamily="18" charset="0"/>
                          <a:ea typeface="Times New Roman"/>
                          <a:cs typeface="Times New Roman" panose="02020603050405020304" pitchFamily="18" charset="0"/>
                        </a:rPr>
                        <a:t>24</a:t>
                      </a:r>
                      <a:endParaRPr lang="tr-TR" sz="18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919">
                <a:tc>
                  <a:txBody>
                    <a:bodyPr/>
                    <a:lstStyle/>
                    <a:p>
                      <a:pPr algn="ctr">
                        <a:lnSpc>
                          <a:spcPct val="115000"/>
                        </a:lnSpc>
                        <a:spcAft>
                          <a:spcPts val="0"/>
                        </a:spcAft>
                      </a:pPr>
                      <a:r>
                        <a:rPr lang="tr-TR" sz="1800" b="1">
                          <a:effectLst/>
                          <a:latin typeface="Times New Roman" panose="02020603050405020304" pitchFamily="18" charset="0"/>
                          <a:ea typeface="Times New Roman"/>
                          <a:cs typeface="Times New Roman" panose="02020603050405020304" pitchFamily="18" charset="0"/>
                        </a:rPr>
                        <a:t> </a:t>
                      </a:r>
                      <a:endParaRPr lang="tr-TR" sz="18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1800" b="1">
                          <a:effectLst/>
                          <a:latin typeface="Times New Roman" panose="02020603050405020304" pitchFamily="18" charset="0"/>
                          <a:ea typeface="Times New Roman"/>
                          <a:cs typeface="Times New Roman" panose="02020603050405020304" pitchFamily="18" charset="0"/>
                        </a:rPr>
                        <a:t> </a:t>
                      </a:r>
                      <a:endParaRPr lang="tr-TR" sz="18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1800" b="1" kern="1200">
                          <a:effectLst/>
                          <a:latin typeface="Times New Roman" panose="02020603050405020304" pitchFamily="18" charset="0"/>
                          <a:ea typeface="Times New Roman"/>
                          <a:cs typeface="Times New Roman" panose="02020603050405020304" pitchFamily="18" charset="0"/>
                        </a:rPr>
                        <a:t>Toplam Süre</a:t>
                      </a:r>
                      <a:endParaRPr lang="tr-TR" sz="18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1800" b="1" dirty="0" smtClean="0">
                          <a:effectLst/>
                          <a:latin typeface="Times New Roman" panose="02020603050405020304" pitchFamily="18" charset="0"/>
                          <a:ea typeface="Times New Roman"/>
                          <a:cs typeface="Times New Roman" panose="02020603050405020304" pitchFamily="18" charset="0"/>
                        </a:rPr>
                        <a:t>240</a:t>
                      </a:r>
                      <a:endParaRPr lang="tr-TR" sz="18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7173" name="6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6376DE8B-75C8-4064-9F54-71295E2947E9}" type="datetime1">
              <a:rPr lang="tr-TR" smtClean="0"/>
              <a:pPr/>
              <a:t>8.3.2016</a:t>
            </a:fld>
            <a:endParaRPr lang="tr-TR" smtClean="0"/>
          </a:p>
        </p:txBody>
      </p:sp>
      <p:sp>
        <p:nvSpPr>
          <p:cNvPr id="7174" name="7 Altbilgi Yer Tutucusu"/>
          <p:cNvSpPr>
            <a:spLocks noGrp="1"/>
          </p:cNvSpPr>
          <p:nvPr>
            <p:ph type="ftr" sz="quarter" idx="11"/>
          </p:nvPr>
        </p:nvSpPr>
        <p:spPr bwMode="auto">
          <a:xfrm>
            <a:off x="1835696" y="6400800"/>
            <a:ext cx="4233863" cy="457200"/>
          </a:xfrm>
          <a:noFill/>
          <a:ln>
            <a:miter lim="800000"/>
            <a:headEnd/>
            <a:tailEnd/>
          </a:ln>
        </p:spPr>
        <p:txBody>
          <a:bodyPr vert="horz" wrap="square" lIns="91440" tIns="45720" rIns="91440" bIns="45720" numCol="1" compatLnSpc="1">
            <a:prstTxWarp prst="textNoShape">
              <a:avLst/>
            </a:prstTxWarp>
          </a:bodyPr>
          <a:lstStyle/>
          <a:p>
            <a:r>
              <a:rPr lang="tr-TR" sz="1200" dirty="0" smtClean="0"/>
              <a:t>Hazırlayan: Mustafa </a:t>
            </a:r>
            <a:r>
              <a:rPr lang="tr-TR" sz="1200" dirty="0" smtClean="0"/>
              <a:t>AYDIN</a:t>
            </a:r>
            <a:endParaRPr lang="tr-TR" sz="1200" dirty="0" smtClean="0"/>
          </a:p>
        </p:txBody>
      </p:sp>
      <p:sp>
        <p:nvSpPr>
          <p:cNvPr id="6" name="5 Slayt Numarası Yer Tutucusu"/>
          <p:cNvSpPr>
            <a:spLocks noGrp="1"/>
          </p:cNvSpPr>
          <p:nvPr>
            <p:ph type="sldNum" sz="quarter" idx="12"/>
          </p:nvPr>
        </p:nvSpPr>
        <p:spPr/>
        <p:txBody>
          <a:bodyPr/>
          <a:lstStyle/>
          <a:p>
            <a:pPr>
              <a:defRPr/>
            </a:pPr>
            <a:fld id="{4DEA143D-7771-4EA1-8974-E8684EF9A219}" type="slidenum">
              <a:rPr lang="tr-TR"/>
              <a:pPr>
                <a:defRPr/>
              </a:pPr>
              <a:t>42</a:t>
            </a:fld>
            <a:endParaRPr lang="tr-TR"/>
          </a:p>
        </p:txBody>
      </p:sp>
      <p:sp>
        <p:nvSpPr>
          <p:cNvPr id="7177" name="8 Metin kutusu"/>
          <p:cNvSpPr txBox="1">
            <a:spLocks noChangeArrowheads="1"/>
          </p:cNvSpPr>
          <p:nvPr/>
        </p:nvSpPr>
        <p:spPr bwMode="auto">
          <a:xfrm>
            <a:off x="36513" y="260350"/>
            <a:ext cx="9144000" cy="585788"/>
          </a:xfrm>
          <a:prstGeom prst="rect">
            <a:avLst/>
          </a:prstGeom>
          <a:noFill/>
          <a:ln w="9525">
            <a:noFill/>
            <a:miter lim="800000"/>
            <a:headEnd/>
            <a:tailEnd/>
          </a:ln>
        </p:spPr>
        <p:txBody>
          <a:bodyPr>
            <a:spAutoFit/>
          </a:bodyPr>
          <a:lstStyle/>
          <a:p>
            <a:pPr algn="ctr"/>
            <a:r>
              <a:rPr lang="tr-TR" sz="1400" b="1" i="1" dirty="0">
                <a:solidFill>
                  <a:srgbClr val="336699"/>
                </a:solidFill>
                <a:latin typeface="Calibri" pitchFamily="34" charset="0"/>
                <a:cs typeface="Calibri" pitchFamily="34" charset="0"/>
              </a:rPr>
              <a:t>GEBZE İLÇE MİLLİ EĞİTİM MÜDÜRLÜĞÜ ADAY ÖĞRETMENLERİN </a:t>
            </a:r>
            <a:r>
              <a:rPr lang="tr-TR" sz="1400" b="1" i="1" dirty="0" smtClean="0">
                <a:solidFill>
                  <a:srgbClr val="336699"/>
                </a:solidFill>
                <a:latin typeface="Calibri" pitchFamily="34" charset="0"/>
                <a:cs typeface="Calibri" pitchFamily="34" charset="0"/>
              </a:rPr>
              <a:t>YETİŞTİRME SÜRECİ</a:t>
            </a:r>
            <a:endParaRPr lang="tr-TR" sz="1400" b="1" i="1" dirty="0">
              <a:solidFill>
                <a:srgbClr val="336699"/>
              </a:solidFill>
              <a:latin typeface="Calibri" pitchFamily="34" charset="0"/>
              <a:cs typeface="Calibri" pitchFamily="34" charset="0"/>
            </a:endParaRPr>
          </a:p>
          <a:p>
            <a:pPr algn="ctr"/>
            <a:r>
              <a:rPr lang="tr-TR" b="1" i="1" dirty="0">
                <a:solidFill>
                  <a:srgbClr val="FF0000"/>
                </a:solidFill>
                <a:latin typeface="Calibri" pitchFamily="34" charset="0"/>
                <a:cs typeface="Calibri" pitchFamily="34" charset="0"/>
              </a:rPr>
              <a:t>ADAY ÖĞRETMEN YETİŞTİRME </a:t>
            </a:r>
            <a:r>
              <a:rPr lang="tr-TR" b="1" i="1" dirty="0" smtClean="0">
                <a:solidFill>
                  <a:srgbClr val="FF0000"/>
                </a:solidFill>
                <a:latin typeface="Calibri" pitchFamily="34" charset="0"/>
                <a:cs typeface="Calibri" pitchFamily="34" charset="0"/>
              </a:rPr>
              <a:t>PROGRAMI</a:t>
            </a:r>
            <a:endParaRPr lang="tr-TR" b="1" i="1" dirty="0">
              <a:solidFill>
                <a:srgbClr val="FF0000"/>
              </a:solidFill>
              <a:latin typeface="Calibri" pitchFamily="34" charset="0"/>
              <a:cs typeface="Calibri" pitchFamily="34" charset="0"/>
            </a:endParaRPr>
          </a:p>
        </p:txBody>
      </p:sp>
      <p:pic>
        <p:nvPicPr>
          <p:cNvPr id="8" name="Picture 13" descr="C:\Users\Müdür\Desktop\MEBlogo.jpg"/>
          <p:cNvPicPr>
            <a:picLocks noChangeAspect="1" noChangeArrowheads="1"/>
          </p:cNvPicPr>
          <p:nvPr/>
        </p:nvPicPr>
        <p:blipFill rotWithShape="1">
          <a:blip r:embed="rId3" cstate="print"/>
          <a:srcRect l="4564" t="3447" r="-4564" b="-3447"/>
          <a:stretch/>
        </p:blipFill>
        <p:spPr bwMode="auto">
          <a:xfrm>
            <a:off x="360000" y="216000"/>
            <a:ext cx="792163" cy="785812"/>
          </a:xfrm>
          <a:prstGeom prst="rect">
            <a:avLst/>
          </a:prstGeom>
          <a:noFill/>
          <a:ln w="9525">
            <a:noFill/>
            <a:miter lim="800000"/>
            <a:headEnd/>
            <a:tailEnd/>
          </a:ln>
        </p:spPr>
      </p:pic>
    </p:spTree>
    <p:extLst>
      <p:ext uri="{BB962C8B-B14F-4D97-AF65-F5344CB8AC3E}">
        <p14:creationId xmlns:p14="http://schemas.microsoft.com/office/powerpoint/2010/main" val="2619528596"/>
      </p:ext>
    </p:extLst>
  </p:cSld>
  <p:clrMapOvr>
    <a:masterClrMapping/>
  </p:clrMapOvr>
  <p:transition>
    <p:cu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6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6376DE8B-75C8-4064-9F54-71295E2947E9}" type="datetime1">
              <a:rPr lang="tr-TR" smtClean="0"/>
              <a:pPr/>
              <a:t>8.3.2016</a:t>
            </a:fld>
            <a:endParaRPr lang="tr-TR" smtClean="0"/>
          </a:p>
        </p:txBody>
      </p:sp>
      <p:sp>
        <p:nvSpPr>
          <p:cNvPr id="7174" name="7 Altbilgi Yer Tutucusu"/>
          <p:cNvSpPr>
            <a:spLocks noGrp="1"/>
          </p:cNvSpPr>
          <p:nvPr>
            <p:ph type="ftr" sz="quarter" idx="11"/>
          </p:nvPr>
        </p:nvSpPr>
        <p:spPr bwMode="auto">
          <a:xfrm>
            <a:off x="1835696" y="6400800"/>
            <a:ext cx="4233863" cy="457200"/>
          </a:xfrm>
          <a:noFill/>
          <a:ln>
            <a:miter lim="800000"/>
            <a:headEnd/>
            <a:tailEnd/>
          </a:ln>
        </p:spPr>
        <p:txBody>
          <a:bodyPr vert="horz" wrap="square" lIns="91440" tIns="45720" rIns="91440" bIns="45720" numCol="1" compatLnSpc="1">
            <a:prstTxWarp prst="textNoShape">
              <a:avLst/>
            </a:prstTxWarp>
          </a:bodyPr>
          <a:lstStyle/>
          <a:p>
            <a:r>
              <a:rPr lang="tr-TR" sz="1200" dirty="0" smtClean="0"/>
              <a:t>Hazırlayan: Mustafa </a:t>
            </a:r>
            <a:r>
              <a:rPr lang="tr-TR" sz="1200" dirty="0" smtClean="0"/>
              <a:t>AYDIN</a:t>
            </a:r>
            <a:endParaRPr lang="tr-TR" sz="1200" dirty="0" smtClean="0"/>
          </a:p>
        </p:txBody>
      </p:sp>
      <p:sp>
        <p:nvSpPr>
          <p:cNvPr id="6" name="5 Slayt Numarası Yer Tutucusu"/>
          <p:cNvSpPr>
            <a:spLocks noGrp="1"/>
          </p:cNvSpPr>
          <p:nvPr>
            <p:ph type="sldNum" sz="quarter" idx="12"/>
          </p:nvPr>
        </p:nvSpPr>
        <p:spPr/>
        <p:txBody>
          <a:bodyPr/>
          <a:lstStyle/>
          <a:p>
            <a:pPr>
              <a:defRPr/>
            </a:pPr>
            <a:fld id="{4DEA143D-7771-4EA1-8974-E8684EF9A219}" type="slidenum">
              <a:rPr lang="tr-TR"/>
              <a:pPr>
                <a:defRPr/>
              </a:pPr>
              <a:t>43</a:t>
            </a:fld>
            <a:endParaRPr lang="tr-TR"/>
          </a:p>
        </p:txBody>
      </p:sp>
      <p:sp>
        <p:nvSpPr>
          <p:cNvPr id="7177" name="8 Metin kutusu"/>
          <p:cNvSpPr txBox="1">
            <a:spLocks noChangeArrowheads="1"/>
          </p:cNvSpPr>
          <p:nvPr/>
        </p:nvSpPr>
        <p:spPr bwMode="auto">
          <a:xfrm>
            <a:off x="36513" y="260350"/>
            <a:ext cx="9144000" cy="585788"/>
          </a:xfrm>
          <a:prstGeom prst="rect">
            <a:avLst/>
          </a:prstGeom>
          <a:noFill/>
          <a:ln w="9525">
            <a:noFill/>
            <a:miter lim="800000"/>
            <a:headEnd/>
            <a:tailEnd/>
          </a:ln>
        </p:spPr>
        <p:txBody>
          <a:bodyPr>
            <a:spAutoFit/>
          </a:bodyPr>
          <a:lstStyle/>
          <a:p>
            <a:pPr algn="ctr"/>
            <a:r>
              <a:rPr lang="tr-TR" sz="1400" b="1" i="1" dirty="0">
                <a:solidFill>
                  <a:srgbClr val="336699"/>
                </a:solidFill>
                <a:latin typeface="Calibri" pitchFamily="34" charset="0"/>
                <a:cs typeface="Calibri" pitchFamily="34" charset="0"/>
              </a:rPr>
              <a:t>GEBZE İLÇE MİLLİ EĞİTİM MÜDÜRLÜĞÜ ADAY ÖĞRETMENLERİN </a:t>
            </a:r>
            <a:r>
              <a:rPr lang="tr-TR" sz="1400" b="1" i="1" dirty="0" smtClean="0">
                <a:solidFill>
                  <a:srgbClr val="336699"/>
                </a:solidFill>
                <a:latin typeface="Calibri" pitchFamily="34" charset="0"/>
                <a:cs typeface="Calibri" pitchFamily="34" charset="0"/>
              </a:rPr>
              <a:t>YETİŞTİRME SÜRECİ</a:t>
            </a:r>
            <a:endParaRPr lang="tr-TR" sz="1400" b="1" i="1" dirty="0">
              <a:solidFill>
                <a:srgbClr val="336699"/>
              </a:solidFill>
              <a:latin typeface="Calibri" pitchFamily="34" charset="0"/>
              <a:cs typeface="Calibri" pitchFamily="34" charset="0"/>
            </a:endParaRPr>
          </a:p>
          <a:p>
            <a:pPr algn="ctr"/>
            <a:r>
              <a:rPr lang="tr-TR" b="1" i="1" dirty="0">
                <a:solidFill>
                  <a:srgbClr val="FF0000"/>
                </a:solidFill>
                <a:latin typeface="Calibri" pitchFamily="34" charset="0"/>
                <a:cs typeface="Calibri" pitchFamily="34" charset="0"/>
              </a:rPr>
              <a:t>ADAY ÖĞRETMEN YETİŞTİRME </a:t>
            </a:r>
            <a:r>
              <a:rPr lang="tr-TR" b="1" i="1" dirty="0" smtClean="0">
                <a:solidFill>
                  <a:srgbClr val="FF0000"/>
                </a:solidFill>
                <a:latin typeface="Calibri" pitchFamily="34" charset="0"/>
                <a:cs typeface="Calibri" pitchFamily="34" charset="0"/>
              </a:rPr>
              <a:t>PROGRAMI</a:t>
            </a:r>
            <a:endParaRPr lang="tr-TR" b="1" i="1" dirty="0">
              <a:solidFill>
                <a:srgbClr val="FF0000"/>
              </a:solidFill>
              <a:latin typeface="Calibri" pitchFamily="34" charset="0"/>
              <a:cs typeface="Calibri" pitchFamily="34" charset="0"/>
            </a:endParaRPr>
          </a:p>
        </p:txBody>
      </p:sp>
      <p:sp>
        <p:nvSpPr>
          <p:cNvPr id="2" name="Metin kutusu 1"/>
          <p:cNvSpPr txBox="1"/>
          <p:nvPr/>
        </p:nvSpPr>
        <p:spPr>
          <a:xfrm>
            <a:off x="1835696" y="850841"/>
            <a:ext cx="6510308" cy="523220"/>
          </a:xfrm>
          <a:prstGeom prst="rect">
            <a:avLst/>
          </a:prstGeom>
          <a:noFill/>
        </p:spPr>
        <p:txBody>
          <a:bodyPr wrap="none" rtlCol="0">
            <a:spAutoFit/>
          </a:bodyPr>
          <a:lstStyle/>
          <a:p>
            <a:r>
              <a:rPr lang="tr-TR" sz="2800" b="1" dirty="0" smtClean="0">
                <a:solidFill>
                  <a:srgbClr val="00B0F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ÖZETLE  YAPILACAK ÇALIŞMALAR</a:t>
            </a:r>
            <a:endParaRPr lang="tr-TR" sz="2800" b="1" dirty="0">
              <a:solidFill>
                <a:srgbClr val="00B0F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Metin kutusu 3"/>
          <p:cNvSpPr txBox="1"/>
          <p:nvPr/>
        </p:nvSpPr>
        <p:spPr>
          <a:xfrm>
            <a:off x="35496" y="1444709"/>
            <a:ext cx="4536504" cy="5324535"/>
          </a:xfrm>
          <a:prstGeom prst="rect">
            <a:avLst/>
          </a:prstGeom>
          <a:noFill/>
          <a:ln>
            <a:solidFill>
              <a:schemeClr val="accent1"/>
            </a:solidFill>
          </a:ln>
        </p:spPr>
        <p:txBody>
          <a:bodyPr wrap="square" rtlCol="0">
            <a:spAutoFit/>
          </a:bodyPr>
          <a:lstStyle/>
          <a:p>
            <a:r>
              <a:rPr lang="tr-TR" sz="1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OKUL MÜDÜRÜNÜN YAPACAĞI İŞLEMLER</a:t>
            </a:r>
          </a:p>
          <a:p>
            <a:endParaRPr lang="tr-TR" dirty="0"/>
          </a:p>
          <a:p>
            <a:r>
              <a:rPr lang="tr-TR" dirty="0" smtClean="0">
                <a:latin typeface="Times New Roman" panose="02020603050405020304" pitchFamily="18" charset="0"/>
                <a:cs typeface="Times New Roman" panose="02020603050405020304" pitchFamily="18" charset="0"/>
              </a:rPr>
              <a:t>1- Danışman Öğretmenle birlikte Form-1 ile </a:t>
            </a:r>
          </a:p>
          <a:p>
            <a:pPr marL="342900" indent="-342900">
              <a:buAutoNum type="alphaLcParenR"/>
            </a:pPr>
            <a:r>
              <a:rPr lang="tr-TR" b="1" dirty="0" smtClean="0"/>
              <a:t>Ders Planlama /Hazırlık/Değerlendirme</a:t>
            </a:r>
          </a:p>
          <a:p>
            <a:pPr marL="342900" indent="-342900">
              <a:buAutoNum type="alphaLcParenR"/>
            </a:pPr>
            <a:r>
              <a:rPr lang="tr-TR" b="1" dirty="0"/>
              <a:t>Sınıf İçi </a:t>
            </a:r>
            <a:r>
              <a:rPr lang="tr-TR" b="1" dirty="0" smtClean="0"/>
              <a:t>İzleme (Ders </a:t>
            </a:r>
            <a:r>
              <a:rPr lang="tr-TR" b="1" dirty="0"/>
              <a:t>izleme) </a:t>
            </a:r>
            <a:endParaRPr lang="tr-TR" b="1" dirty="0" smtClean="0"/>
          </a:p>
          <a:p>
            <a:pPr marL="342900" indent="-342900">
              <a:buAutoNum type="alphaLcParenR"/>
            </a:pPr>
            <a:r>
              <a:rPr lang="tr-TR" b="1" dirty="0"/>
              <a:t>Sınıf İçi </a:t>
            </a:r>
            <a:r>
              <a:rPr lang="tr-TR" b="1" dirty="0" smtClean="0"/>
              <a:t>Uygulama (Ders </a:t>
            </a:r>
            <a:r>
              <a:rPr lang="tr-TR" b="1" dirty="0"/>
              <a:t>Uygulaması) </a:t>
            </a:r>
            <a:endParaRPr lang="tr-TR" b="1" dirty="0" smtClean="0"/>
          </a:p>
          <a:p>
            <a:pPr marL="342900" indent="-342900">
              <a:buAutoNum type="alphaLcParenR"/>
            </a:pPr>
            <a:r>
              <a:rPr lang="tr-TR" b="1" dirty="0"/>
              <a:t>Okul İçi Gözlem/ Uygulama</a:t>
            </a:r>
            <a:endParaRPr lang="tr-TR" dirty="0" smtClean="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çalışma programı yapılarak aday öğretmene </a:t>
            </a:r>
          </a:p>
          <a:p>
            <a:r>
              <a:rPr lang="tr-TR" dirty="0" smtClean="0">
                <a:latin typeface="Times New Roman" panose="02020603050405020304" pitchFamily="18" charset="0"/>
                <a:cs typeface="Times New Roman" panose="02020603050405020304" pitchFamily="18" charset="0"/>
              </a:rPr>
              <a:t>tebliğ edilmesi. </a:t>
            </a:r>
          </a:p>
          <a:p>
            <a:r>
              <a:rPr lang="tr-TR" dirty="0" smtClean="0">
                <a:solidFill>
                  <a:srgbClr val="00B0F0"/>
                </a:solidFill>
                <a:latin typeface="Times New Roman" panose="02020603050405020304" pitchFamily="18" charset="0"/>
                <a:cs typeface="Times New Roman" panose="02020603050405020304" pitchFamily="18" charset="0"/>
              </a:rPr>
              <a:t>2-Okuldaki çalışmalarla ilgili olarak okuldaki</a:t>
            </a:r>
          </a:p>
          <a:p>
            <a:r>
              <a:rPr lang="tr-TR" dirty="0">
                <a:solidFill>
                  <a:srgbClr val="00B0F0"/>
                </a:solidFill>
                <a:latin typeface="Times New Roman" panose="02020603050405020304" pitchFamily="18" charset="0"/>
                <a:cs typeface="Times New Roman" panose="02020603050405020304" pitchFamily="18" charset="0"/>
              </a:rPr>
              <a:t>g</a:t>
            </a:r>
            <a:r>
              <a:rPr lang="tr-TR" dirty="0" smtClean="0">
                <a:solidFill>
                  <a:srgbClr val="00B0F0"/>
                </a:solidFill>
                <a:latin typeface="Times New Roman" panose="02020603050405020304" pitchFamily="18" charset="0"/>
                <a:cs typeface="Times New Roman" panose="02020603050405020304" pitchFamily="18" charset="0"/>
              </a:rPr>
              <a:t>örevlilerle eşgüdüm sağlayarak gerekli </a:t>
            </a:r>
            <a:r>
              <a:rPr lang="tr-TR" dirty="0" err="1" smtClean="0">
                <a:solidFill>
                  <a:srgbClr val="00B0F0"/>
                </a:solidFill>
                <a:latin typeface="Times New Roman" panose="02020603050405020304" pitchFamily="18" charset="0"/>
                <a:cs typeface="Times New Roman" panose="02020603050405020304" pitchFamily="18" charset="0"/>
              </a:rPr>
              <a:t>ted</a:t>
            </a:r>
            <a:r>
              <a:rPr lang="tr-TR" dirty="0" smtClean="0">
                <a:solidFill>
                  <a:srgbClr val="00B0F0"/>
                </a:solidFill>
                <a:latin typeface="Times New Roman" panose="02020603050405020304" pitchFamily="18" charset="0"/>
                <a:cs typeface="Times New Roman" panose="02020603050405020304" pitchFamily="18" charset="0"/>
              </a:rPr>
              <a:t>-</a:t>
            </a:r>
          </a:p>
          <a:p>
            <a:r>
              <a:rPr lang="tr-TR" dirty="0">
                <a:solidFill>
                  <a:srgbClr val="00B0F0"/>
                </a:solidFill>
                <a:latin typeface="Times New Roman" panose="02020603050405020304" pitchFamily="18" charset="0"/>
                <a:cs typeface="Times New Roman" panose="02020603050405020304" pitchFamily="18" charset="0"/>
              </a:rPr>
              <a:t>b</a:t>
            </a:r>
            <a:r>
              <a:rPr lang="tr-TR" dirty="0" smtClean="0">
                <a:solidFill>
                  <a:srgbClr val="00B0F0"/>
                </a:solidFill>
                <a:latin typeface="Times New Roman" panose="02020603050405020304" pitchFamily="18" charset="0"/>
                <a:cs typeface="Times New Roman" panose="02020603050405020304" pitchFamily="18" charset="0"/>
              </a:rPr>
              <a:t>irlerin alınmasını sağlanması.</a:t>
            </a:r>
          </a:p>
          <a:p>
            <a:r>
              <a:rPr lang="tr-TR" dirty="0" smtClean="0">
                <a:latin typeface="Times New Roman" panose="02020603050405020304" pitchFamily="18" charset="0"/>
                <a:cs typeface="Times New Roman" panose="02020603050405020304" pitchFamily="18" charset="0"/>
              </a:rPr>
              <a:t>3-Hazırlanan program doğrultusunda çalışmaları izler. Aday ve danışman öğretmenin çalışma sonunda hazırladığı ilgili formların aday öğretmenin dosyasında muhafazasının sağlanması.</a:t>
            </a:r>
          </a:p>
          <a:p>
            <a:endParaRPr lang="tr-TR" dirty="0">
              <a:latin typeface="Times New Roman" panose="02020603050405020304" pitchFamily="18" charset="0"/>
              <a:cs typeface="Times New Roman" panose="02020603050405020304" pitchFamily="18" charset="0"/>
            </a:endParaRPr>
          </a:p>
          <a:p>
            <a:endParaRPr lang="tr-TR" dirty="0"/>
          </a:p>
        </p:txBody>
      </p:sp>
      <p:sp>
        <p:nvSpPr>
          <p:cNvPr id="10" name="Metin kutusu 9"/>
          <p:cNvSpPr txBox="1"/>
          <p:nvPr/>
        </p:nvSpPr>
        <p:spPr>
          <a:xfrm>
            <a:off x="4572001" y="1412776"/>
            <a:ext cx="4392488" cy="5232202"/>
          </a:xfrm>
          <a:prstGeom prst="rect">
            <a:avLst/>
          </a:prstGeom>
          <a:noFill/>
          <a:ln>
            <a:solidFill>
              <a:schemeClr val="accent1"/>
            </a:solidFill>
          </a:ln>
        </p:spPr>
        <p:txBody>
          <a:bodyPr wrap="square" rtlCol="0">
            <a:spAutoFit/>
          </a:bodyPr>
          <a:lstStyle/>
          <a:p>
            <a:r>
              <a:rPr lang="tr-TR" sz="1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DANIŞMAN  ÖĞRETMENİN  YAPACAĞI İŞLEMLER</a:t>
            </a:r>
          </a:p>
          <a:p>
            <a:r>
              <a:rPr lang="tr-TR" dirty="0" smtClean="0">
                <a:latin typeface="Times New Roman" panose="02020603050405020304" pitchFamily="18" charset="0"/>
                <a:cs typeface="Times New Roman" panose="02020603050405020304" pitchFamily="18" charset="0"/>
              </a:rPr>
              <a:t>1- Okul müdürü ile </a:t>
            </a:r>
            <a:r>
              <a:rPr lang="tr-TR" dirty="0">
                <a:latin typeface="Times New Roman" panose="02020603050405020304" pitchFamily="18" charset="0"/>
                <a:cs typeface="Times New Roman" panose="02020603050405020304" pitchFamily="18" charset="0"/>
              </a:rPr>
              <a:t>birlikte Form-1 ile </a:t>
            </a:r>
          </a:p>
          <a:p>
            <a:pPr marL="342900" indent="-342900">
              <a:buAutoNum type="alphaLcParenR"/>
            </a:pPr>
            <a:r>
              <a:rPr lang="tr-TR" b="1" dirty="0"/>
              <a:t>Ders Planlama /Hazırlık/Değerlendirme</a:t>
            </a:r>
          </a:p>
          <a:p>
            <a:pPr marL="342900" indent="-342900">
              <a:buAutoNum type="alphaLcParenR"/>
            </a:pPr>
            <a:r>
              <a:rPr lang="tr-TR" b="1" dirty="0"/>
              <a:t>Sınıf İçi İzleme (Ders izleme) </a:t>
            </a:r>
          </a:p>
          <a:p>
            <a:pPr marL="342900" indent="-342900">
              <a:buAutoNum type="alphaLcParenR"/>
            </a:pPr>
            <a:r>
              <a:rPr lang="tr-TR" b="1" dirty="0"/>
              <a:t>Sınıf İçi Uygulama (Ders Uygulaması) </a:t>
            </a:r>
          </a:p>
          <a:p>
            <a:pPr marL="342900" indent="-342900">
              <a:buAutoNum type="alphaLcParenR"/>
            </a:pPr>
            <a:r>
              <a:rPr lang="tr-TR" b="1" dirty="0"/>
              <a:t>Okul İçi Gözlem/ Uygulama</a:t>
            </a:r>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çalışma programı yapılarak aday öğretmene </a:t>
            </a:r>
          </a:p>
          <a:p>
            <a:r>
              <a:rPr lang="tr-TR" dirty="0">
                <a:latin typeface="Times New Roman" panose="02020603050405020304" pitchFamily="18" charset="0"/>
                <a:cs typeface="Times New Roman" panose="02020603050405020304" pitchFamily="18" charset="0"/>
              </a:rPr>
              <a:t>tebliğ edilmesi. </a:t>
            </a:r>
          </a:p>
          <a:p>
            <a:pPr lvl="0"/>
            <a:r>
              <a:rPr lang="tr-TR" dirty="0" smtClean="0">
                <a:solidFill>
                  <a:srgbClr val="00B0F0"/>
                </a:solidFill>
                <a:latin typeface="Times New Roman" panose="02020603050405020304" pitchFamily="18" charset="0"/>
                <a:cs typeface="Times New Roman" panose="02020603050405020304" pitchFamily="18" charset="0"/>
              </a:rPr>
              <a:t>2-Çalışma programı doğrultusunda aday öğretmenin çalışmalarını izlenmesi, rehberlik yapılması. Faaliyet raporlarının hazırlanmasının  sağlanması ve imzalanması.</a:t>
            </a:r>
          </a:p>
          <a:p>
            <a:pPr lvl="0"/>
            <a:r>
              <a:rPr lang="tr-TR" dirty="0" smtClean="0">
                <a:solidFill>
                  <a:prstClr val="black"/>
                </a:solidFill>
                <a:latin typeface="Times New Roman" panose="02020603050405020304" pitchFamily="18" charset="0"/>
                <a:cs typeface="Times New Roman" panose="02020603050405020304" pitchFamily="18" charset="0"/>
              </a:rPr>
              <a:t>3-Çalışma programında belirtilen çalışmalarda yardımcı olmak.</a:t>
            </a:r>
          </a:p>
          <a:p>
            <a:pPr lvl="0"/>
            <a:r>
              <a:rPr lang="tr-TR" dirty="0" smtClean="0">
                <a:solidFill>
                  <a:srgbClr val="00B0F0"/>
                </a:solidFill>
                <a:latin typeface="Times New Roman" panose="02020603050405020304" pitchFamily="18" charset="0"/>
                <a:cs typeface="Times New Roman" panose="02020603050405020304" pitchFamily="18" charset="0"/>
              </a:rPr>
              <a:t>4- Aday öğretmene mesleki bilgi, beceri tutum ve davranışlarıyla örnek olmak ve tecrübelerini aktarmak.</a:t>
            </a:r>
            <a:endParaRPr lang="tr-TR" dirty="0">
              <a:solidFill>
                <a:srgbClr val="00B0F0"/>
              </a:solidFill>
            </a:endParaRPr>
          </a:p>
        </p:txBody>
      </p:sp>
      <p:pic>
        <p:nvPicPr>
          <p:cNvPr id="11" name="Picture 13" descr="C:\Users\Müdür\Desktop\MEBlogo.jpg"/>
          <p:cNvPicPr>
            <a:picLocks noChangeAspect="1" noChangeArrowheads="1"/>
          </p:cNvPicPr>
          <p:nvPr/>
        </p:nvPicPr>
        <p:blipFill rotWithShape="1">
          <a:blip r:embed="rId3" cstate="print"/>
          <a:srcRect l="4564" t="3447" r="-4564" b="-3447"/>
          <a:stretch/>
        </p:blipFill>
        <p:spPr bwMode="auto">
          <a:xfrm>
            <a:off x="360000" y="216000"/>
            <a:ext cx="792163" cy="785812"/>
          </a:xfrm>
          <a:prstGeom prst="rect">
            <a:avLst/>
          </a:prstGeom>
          <a:noFill/>
          <a:ln w="9525">
            <a:noFill/>
            <a:miter lim="800000"/>
            <a:headEnd/>
            <a:tailEnd/>
          </a:ln>
        </p:spPr>
      </p:pic>
    </p:spTree>
    <p:extLst>
      <p:ext uri="{BB962C8B-B14F-4D97-AF65-F5344CB8AC3E}">
        <p14:creationId xmlns:p14="http://schemas.microsoft.com/office/powerpoint/2010/main" val="1150561260"/>
      </p:ext>
    </p:extLst>
  </p:cSld>
  <p:clrMapOvr>
    <a:masterClrMapping/>
  </p:clrMapOvr>
  <p:transition>
    <p:cu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6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6376DE8B-75C8-4064-9F54-71295E2947E9}" type="datetime1">
              <a:rPr lang="tr-TR" smtClean="0"/>
              <a:pPr/>
              <a:t>8.3.2016</a:t>
            </a:fld>
            <a:endParaRPr lang="tr-TR" smtClean="0"/>
          </a:p>
        </p:txBody>
      </p:sp>
      <p:sp>
        <p:nvSpPr>
          <p:cNvPr id="7174" name="7 Altbilgi Yer Tutucusu"/>
          <p:cNvSpPr>
            <a:spLocks noGrp="1"/>
          </p:cNvSpPr>
          <p:nvPr>
            <p:ph type="ftr" sz="quarter" idx="11"/>
          </p:nvPr>
        </p:nvSpPr>
        <p:spPr bwMode="auto">
          <a:xfrm>
            <a:off x="1835696" y="6400800"/>
            <a:ext cx="4233863" cy="457200"/>
          </a:xfrm>
          <a:noFill/>
          <a:ln>
            <a:miter lim="800000"/>
            <a:headEnd/>
            <a:tailEnd/>
          </a:ln>
        </p:spPr>
        <p:txBody>
          <a:bodyPr vert="horz" wrap="square" lIns="91440" tIns="45720" rIns="91440" bIns="45720" numCol="1" compatLnSpc="1">
            <a:prstTxWarp prst="textNoShape">
              <a:avLst/>
            </a:prstTxWarp>
          </a:bodyPr>
          <a:lstStyle/>
          <a:p>
            <a:r>
              <a:rPr lang="tr-TR" sz="1200" dirty="0" smtClean="0"/>
              <a:t>Hazırlayan: Mustafa </a:t>
            </a:r>
            <a:r>
              <a:rPr lang="tr-TR" sz="1200" dirty="0" smtClean="0"/>
              <a:t>AYDIN</a:t>
            </a:r>
            <a:endParaRPr lang="tr-TR" sz="1200" dirty="0" smtClean="0"/>
          </a:p>
        </p:txBody>
      </p:sp>
      <p:sp>
        <p:nvSpPr>
          <p:cNvPr id="6" name="5 Slayt Numarası Yer Tutucusu"/>
          <p:cNvSpPr>
            <a:spLocks noGrp="1"/>
          </p:cNvSpPr>
          <p:nvPr>
            <p:ph type="sldNum" sz="quarter" idx="12"/>
          </p:nvPr>
        </p:nvSpPr>
        <p:spPr/>
        <p:txBody>
          <a:bodyPr/>
          <a:lstStyle/>
          <a:p>
            <a:pPr>
              <a:defRPr/>
            </a:pPr>
            <a:fld id="{4DEA143D-7771-4EA1-8974-E8684EF9A219}" type="slidenum">
              <a:rPr lang="tr-TR"/>
              <a:pPr>
                <a:defRPr/>
              </a:pPr>
              <a:t>44</a:t>
            </a:fld>
            <a:endParaRPr lang="tr-TR"/>
          </a:p>
        </p:txBody>
      </p:sp>
      <p:sp>
        <p:nvSpPr>
          <p:cNvPr id="7177" name="8 Metin kutusu"/>
          <p:cNvSpPr txBox="1">
            <a:spLocks noChangeArrowheads="1"/>
          </p:cNvSpPr>
          <p:nvPr/>
        </p:nvSpPr>
        <p:spPr bwMode="auto">
          <a:xfrm>
            <a:off x="36513" y="260350"/>
            <a:ext cx="9144000" cy="585788"/>
          </a:xfrm>
          <a:prstGeom prst="rect">
            <a:avLst/>
          </a:prstGeom>
          <a:noFill/>
          <a:ln w="9525">
            <a:noFill/>
            <a:miter lim="800000"/>
            <a:headEnd/>
            <a:tailEnd/>
          </a:ln>
        </p:spPr>
        <p:txBody>
          <a:bodyPr>
            <a:spAutoFit/>
          </a:bodyPr>
          <a:lstStyle/>
          <a:p>
            <a:pPr algn="ctr"/>
            <a:r>
              <a:rPr lang="tr-TR" sz="1400" b="1" i="1" dirty="0">
                <a:solidFill>
                  <a:srgbClr val="336699"/>
                </a:solidFill>
                <a:latin typeface="Calibri" pitchFamily="34" charset="0"/>
                <a:cs typeface="Calibri" pitchFamily="34" charset="0"/>
              </a:rPr>
              <a:t>GEBZE İLÇE MİLLİ EĞİTİM MÜDÜRLÜĞÜ ADAY ÖĞRETMENLERİN </a:t>
            </a:r>
            <a:r>
              <a:rPr lang="tr-TR" sz="1400" b="1" i="1" dirty="0" smtClean="0">
                <a:solidFill>
                  <a:srgbClr val="336699"/>
                </a:solidFill>
                <a:latin typeface="Calibri" pitchFamily="34" charset="0"/>
                <a:cs typeface="Calibri" pitchFamily="34" charset="0"/>
              </a:rPr>
              <a:t>YETİŞTİRME SÜRECİ</a:t>
            </a:r>
            <a:endParaRPr lang="tr-TR" sz="1400" b="1" i="1" dirty="0">
              <a:solidFill>
                <a:srgbClr val="336699"/>
              </a:solidFill>
              <a:latin typeface="Calibri" pitchFamily="34" charset="0"/>
              <a:cs typeface="Calibri" pitchFamily="34" charset="0"/>
            </a:endParaRPr>
          </a:p>
          <a:p>
            <a:pPr algn="ctr"/>
            <a:r>
              <a:rPr lang="tr-TR" b="1" i="1" dirty="0">
                <a:solidFill>
                  <a:srgbClr val="FF0000"/>
                </a:solidFill>
                <a:latin typeface="Calibri" pitchFamily="34" charset="0"/>
                <a:cs typeface="Calibri" pitchFamily="34" charset="0"/>
              </a:rPr>
              <a:t>ADAY ÖĞRETMEN YETİŞTİRME </a:t>
            </a:r>
            <a:r>
              <a:rPr lang="tr-TR" b="1" i="1" dirty="0" smtClean="0">
                <a:solidFill>
                  <a:srgbClr val="FF0000"/>
                </a:solidFill>
                <a:latin typeface="Calibri" pitchFamily="34" charset="0"/>
                <a:cs typeface="Calibri" pitchFamily="34" charset="0"/>
              </a:rPr>
              <a:t>PROGRAMI</a:t>
            </a:r>
            <a:endParaRPr lang="tr-TR" b="1" i="1" dirty="0">
              <a:solidFill>
                <a:srgbClr val="FF0000"/>
              </a:solidFill>
              <a:latin typeface="Calibri" pitchFamily="34" charset="0"/>
              <a:cs typeface="Calibri" pitchFamily="34" charset="0"/>
            </a:endParaRPr>
          </a:p>
        </p:txBody>
      </p:sp>
      <p:sp>
        <p:nvSpPr>
          <p:cNvPr id="7" name="Dikdörtgen 6"/>
          <p:cNvSpPr/>
          <p:nvPr/>
        </p:nvSpPr>
        <p:spPr>
          <a:xfrm>
            <a:off x="719931" y="1916832"/>
            <a:ext cx="7992888" cy="3416320"/>
          </a:xfrm>
          <a:prstGeom prst="rect">
            <a:avLst/>
          </a:prstGeom>
        </p:spPr>
        <p:txBody>
          <a:bodyPr wrap="square">
            <a:spAutoFit/>
          </a:bodyPr>
          <a:lstStyle/>
          <a:p>
            <a:pPr lvl="0" algn="ctr"/>
            <a:r>
              <a:rPr lang="tr-TR" sz="7200" b="1" dirty="0" smtClean="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OKUL DIŞI FAALİYETLER PROGRAMI</a:t>
            </a:r>
            <a:endParaRPr lang="tr-TR" sz="7200" b="1"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8" name="Picture 13" descr="C:\Users\Müdür\Desktop\MEBlogo.jpg"/>
          <p:cNvPicPr>
            <a:picLocks noChangeAspect="1" noChangeArrowheads="1"/>
          </p:cNvPicPr>
          <p:nvPr/>
        </p:nvPicPr>
        <p:blipFill rotWithShape="1">
          <a:blip r:embed="rId3" cstate="print"/>
          <a:srcRect l="4564" t="3447" r="-4564" b="-3447"/>
          <a:stretch/>
        </p:blipFill>
        <p:spPr bwMode="auto">
          <a:xfrm>
            <a:off x="360000" y="216000"/>
            <a:ext cx="792163" cy="785812"/>
          </a:xfrm>
          <a:prstGeom prst="rect">
            <a:avLst/>
          </a:prstGeom>
          <a:noFill/>
          <a:ln w="9525">
            <a:noFill/>
            <a:miter lim="800000"/>
            <a:headEnd/>
            <a:tailEnd/>
          </a:ln>
        </p:spPr>
      </p:pic>
    </p:spTree>
    <p:extLst>
      <p:ext uri="{BB962C8B-B14F-4D97-AF65-F5344CB8AC3E}">
        <p14:creationId xmlns:p14="http://schemas.microsoft.com/office/powerpoint/2010/main" val="1894513766"/>
      </p:ext>
    </p:extLst>
  </p:cSld>
  <p:clrMapOvr>
    <a:masterClrMapping/>
  </p:clrMapOvr>
  <p:transition>
    <p:cu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Nesne 4"/>
          <p:cNvGraphicFramePr>
            <a:graphicFrameLocks noChangeAspect="1"/>
          </p:cNvGraphicFramePr>
          <p:nvPr>
            <p:extLst>
              <p:ext uri="{D42A27DB-BD31-4B8C-83A1-F6EECF244321}">
                <p14:modId xmlns:p14="http://schemas.microsoft.com/office/powerpoint/2010/main" val="1829633813"/>
              </p:ext>
            </p:extLst>
          </p:nvPr>
        </p:nvGraphicFramePr>
        <p:xfrm>
          <a:off x="0" y="0"/>
          <a:ext cx="9144000" cy="6669360"/>
        </p:xfrm>
        <a:graphic>
          <a:graphicData uri="http://schemas.openxmlformats.org/presentationml/2006/ole">
            <mc:AlternateContent xmlns:mc="http://schemas.openxmlformats.org/markup-compatibility/2006">
              <mc:Choice xmlns:v="urn:schemas-microsoft-com:vml" Requires="v">
                <p:oleObj spid="_x0000_s15369" name="Çalışma Sayfası" r:id="rId4" imgW="8819971" imgH="6105552" progId="Excel.Sheet.12">
                  <p:embed/>
                </p:oleObj>
              </mc:Choice>
              <mc:Fallback>
                <p:oleObj name="Çalışma Sayfası" r:id="rId4" imgW="8819971" imgH="6105552" progId="Excel.Sheet.12">
                  <p:embed/>
                  <p:pic>
                    <p:nvPicPr>
                      <p:cNvPr id="0" name=""/>
                      <p:cNvPicPr/>
                      <p:nvPr/>
                    </p:nvPicPr>
                    <p:blipFill>
                      <a:blip r:embed="rId5"/>
                      <a:stretch>
                        <a:fillRect/>
                      </a:stretch>
                    </p:blipFill>
                    <p:spPr>
                      <a:xfrm>
                        <a:off x="0" y="0"/>
                        <a:ext cx="9144000" cy="6669360"/>
                      </a:xfrm>
                      <a:prstGeom prst="rect">
                        <a:avLst/>
                      </a:prstGeom>
                    </p:spPr>
                  </p:pic>
                </p:oleObj>
              </mc:Fallback>
            </mc:AlternateContent>
          </a:graphicData>
        </a:graphic>
      </p:graphicFrame>
    </p:spTree>
    <p:extLst>
      <p:ext uri="{BB962C8B-B14F-4D97-AF65-F5344CB8AC3E}">
        <p14:creationId xmlns:p14="http://schemas.microsoft.com/office/powerpoint/2010/main" val="1967611049"/>
      </p:ext>
    </p:extLst>
  </p:cSld>
  <p:clrMapOvr>
    <a:masterClrMapping/>
  </p:clrMapOvr>
  <p:transition>
    <p:cut/>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6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6376DE8B-75C8-4064-9F54-71295E2947E9}" type="datetime1">
              <a:rPr lang="tr-TR" smtClean="0"/>
              <a:pPr/>
              <a:t>8.3.2016</a:t>
            </a:fld>
            <a:endParaRPr lang="tr-TR" smtClean="0"/>
          </a:p>
        </p:txBody>
      </p:sp>
      <p:sp>
        <p:nvSpPr>
          <p:cNvPr id="7174" name="7 Altbilgi Yer Tutucusu"/>
          <p:cNvSpPr>
            <a:spLocks noGrp="1"/>
          </p:cNvSpPr>
          <p:nvPr>
            <p:ph type="ftr" sz="quarter" idx="11"/>
          </p:nvPr>
        </p:nvSpPr>
        <p:spPr bwMode="auto">
          <a:xfrm>
            <a:off x="1835696" y="6400800"/>
            <a:ext cx="4233863" cy="457200"/>
          </a:xfrm>
          <a:noFill/>
          <a:ln>
            <a:miter lim="800000"/>
            <a:headEnd/>
            <a:tailEnd/>
          </a:ln>
        </p:spPr>
        <p:txBody>
          <a:bodyPr vert="horz" wrap="square" lIns="91440" tIns="45720" rIns="91440" bIns="45720" numCol="1" compatLnSpc="1">
            <a:prstTxWarp prst="textNoShape">
              <a:avLst/>
            </a:prstTxWarp>
          </a:bodyPr>
          <a:lstStyle/>
          <a:p>
            <a:r>
              <a:rPr lang="tr-TR" sz="1200" dirty="0" smtClean="0"/>
              <a:t>Hazırlayan: Mustafa </a:t>
            </a:r>
            <a:r>
              <a:rPr lang="tr-TR" sz="1200" dirty="0" smtClean="0"/>
              <a:t>AYDIN</a:t>
            </a:r>
            <a:endParaRPr lang="tr-TR" sz="1200" dirty="0" smtClean="0"/>
          </a:p>
        </p:txBody>
      </p:sp>
      <p:sp>
        <p:nvSpPr>
          <p:cNvPr id="6" name="5 Slayt Numarası Yer Tutucusu"/>
          <p:cNvSpPr>
            <a:spLocks noGrp="1"/>
          </p:cNvSpPr>
          <p:nvPr>
            <p:ph type="sldNum" sz="quarter" idx="12"/>
          </p:nvPr>
        </p:nvSpPr>
        <p:spPr/>
        <p:txBody>
          <a:bodyPr/>
          <a:lstStyle/>
          <a:p>
            <a:pPr>
              <a:defRPr/>
            </a:pPr>
            <a:fld id="{4DEA143D-7771-4EA1-8974-E8684EF9A219}" type="slidenum">
              <a:rPr lang="tr-TR"/>
              <a:pPr>
                <a:defRPr/>
              </a:pPr>
              <a:t>46</a:t>
            </a:fld>
            <a:endParaRPr lang="tr-TR"/>
          </a:p>
        </p:txBody>
      </p:sp>
      <p:sp>
        <p:nvSpPr>
          <p:cNvPr id="7177" name="8 Metin kutusu"/>
          <p:cNvSpPr txBox="1">
            <a:spLocks noChangeArrowheads="1"/>
          </p:cNvSpPr>
          <p:nvPr/>
        </p:nvSpPr>
        <p:spPr bwMode="auto">
          <a:xfrm>
            <a:off x="36513" y="260350"/>
            <a:ext cx="9144000" cy="585788"/>
          </a:xfrm>
          <a:prstGeom prst="rect">
            <a:avLst/>
          </a:prstGeom>
          <a:noFill/>
          <a:ln w="9525">
            <a:noFill/>
            <a:miter lim="800000"/>
            <a:headEnd/>
            <a:tailEnd/>
          </a:ln>
        </p:spPr>
        <p:txBody>
          <a:bodyPr>
            <a:spAutoFit/>
          </a:bodyPr>
          <a:lstStyle/>
          <a:p>
            <a:pPr algn="ctr"/>
            <a:r>
              <a:rPr lang="tr-TR" sz="1400" b="1" i="1" dirty="0">
                <a:solidFill>
                  <a:srgbClr val="336699"/>
                </a:solidFill>
                <a:latin typeface="Calibri" pitchFamily="34" charset="0"/>
                <a:cs typeface="Calibri" pitchFamily="34" charset="0"/>
              </a:rPr>
              <a:t>GEBZE İLÇE MİLLİ EĞİTİM MÜDÜRLÜĞÜ ADAY ÖĞRETMENLERİN </a:t>
            </a:r>
            <a:r>
              <a:rPr lang="tr-TR" sz="1400" b="1" i="1" dirty="0" smtClean="0">
                <a:solidFill>
                  <a:srgbClr val="336699"/>
                </a:solidFill>
                <a:latin typeface="Calibri" pitchFamily="34" charset="0"/>
                <a:cs typeface="Calibri" pitchFamily="34" charset="0"/>
              </a:rPr>
              <a:t>YETİŞTİRME SÜRECİ</a:t>
            </a:r>
            <a:endParaRPr lang="tr-TR" sz="1400" b="1" i="1" dirty="0">
              <a:solidFill>
                <a:srgbClr val="336699"/>
              </a:solidFill>
              <a:latin typeface="Calibri" pitchFamily="34" charset="0"/>
              <a:cs typeface="Calibri" pitchFamily="34" charset="0"/>
            </a:endParaRPr>
          </a:p>
          <a:p>
            <a:pPr algn="ctr"/>
            <a:r>
              <a:rPr lang="tr-TR" b="1" i="1" dirty="0">
                <a:solidFill>
                  <a:srgbClr val="FF0000"/>
                </a:solidFill>
                <a:latin typeface="Calibri" pitchFamily="34" charset="0"/>
                <a:cs typeface="Calibri" pitchFamily="34" charset="0"/>
              </a:rPr>
              <a:t>ADAY ÖĞRETMEN YETİŞTİRME </a:t>
            </a:r>
            <a:r>
              <a:rPr lang="tr-TR" b="1" i="1" dirty="0" smtClean="0">
                <a:solidFill>
                  <a:srgbClr val="FF0000"/>
                </a:solidFill>
                <a:latin typeface="Calibri" pitchFamily="34" charset="0"/>
                <a:cs typeface="Calibri" pitchFamily="34" charset="0"/>
              </a:rPr>
              <a:t>PROGRAMI</a:t>
            </a:r>
            <a:endParaRPr lang="tr-TR" b="1" i="1" dirty="0">
              <a:solidFill>
                <a:srgbClr val="FF0000"/>
              </a:solidFill>
              <a:latin typeface="Calibri" pitchFamily="34" charset="0"/>
              <a:cs typeface="Calibri" pitchFamily="34" charset="0"/>
            </a:endParaRPr>
          </a:p>
        </p:txBody>
      </p:sp>
      <p:sp>
        <p:nvSpPr>
          <p:cNvPr id="7" name="Dikdörtgen 6"/>
          <p:cNvSpPr/>
          <p:nvPr/>
        </p:nvSpPr>
        <p:spPr>
          <a:xfrm>
            <a:off x="719931" y="1916832"/>
            <a:ext cx="7992888" cy="2308324"/>
          </a:xfrm>
          <a:prstGeom prst="rect">
            <a:avLst/>
          </a:prstGeom>
        </p:spPr>
        <p:txBody>
          <a:bodyPr wrap="square">
            <a:spAutoFit/>
          </a:bodyPr>
          <a:lstStyle/>
          <a:p>
            <a:pPr lvl="0" algn="ctr"/>
            <a:r>
              <a:rPr lang="tr-TR" sz="7200" b="1" dirty="0" smtClean="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KULLANILACAK FORMLAR</a:t>
            </a:r>
            <a:endParaRPr lang="tr-TR" sz="7200" b="1"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8" name="Picture 13" descr="C:\Users\Müdür\Desktop\MEBlogo.jpg"/>
          <p:cNvPicPr>
            <a:picLocks noChangeAspect="1" noChangeArrowheads="1"/>
          </p:cNvPicPr>
          <p:nvPr/>
        </p:nvPicPr>
        <p:blipFill rotWithShape="1">
          <a:blip r:embed="rId3" cstate="print"/>
          <a:srcRect l="4564" t="3447" r="-4564" b="-3447"/>
          <a:stretch/>
        </p:blipFill>
        <p:spPr bwMode="auto">
          <a:xfrm>
            <a:off x="360000" y="216000"/>
            <a:ext cx="792163" cy="785812"/>
          </a:xfrm>
          <a:prstGeom prst="rect">
            <a:avLst/>
          </a:prstGeom>
          <a:noFill/>
          <a:ln w="9525">
            <a:noFill/>
            <a:miter lim="800000"/>
            <a:headEnd/>
            <a:tailEnd/>
          </a:ln>
        </p:spPr>
      </p:pic>
    </p:spTree>
    <p:extLst>
      <p:ext uri="{BB962C8B-B14F-4D97-AF65-F5344CB8AC3E}">
        <p14:creationId xmlns:p14="http://schemas.microsoft.com/office/powerpoint/2010/main" val="1650036256"/>
      </p:ext>
    </p:extLst>
  </p:cSld>
  <p:clrMapOvr>
    <a:masterClrMapping/>
  </p:clrMapOvr>
  <p:transition>
    <p:cut/>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6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6376DE8B-75C8-4064-9F54-71295E2947E9}" type="datetime1">
              <a:rPr lang="tr-TR" smtClean="0"/>
              <a:pPr/>
              <a:t>8.3.2016</a:t>
            </a:fld>
            <a:endParaRPr lang="tr-TR" smtClean="0"/>
          </a:p>
        </p:txBody>
      </p:sp>
      <p:sp>
        <p:nvSpPr>
          <p:cNvPr id="7174" name="7 Altbilgi Yer Tutucusu"/>
          <p:cNvSpPr>
            <a:spLocks noGrp="1"/>
          </p:cNvSpPr>
          <p:nvPr>
            <p:ph type="ftr" sz="quarter" idx="11"/>
          </p:nvPr>
        </p:nvSpPr>
        <p:spPr bwMode="auto">
          <a:xfrm>
            <a:off x="1835696" y="6400800"/>
            <a:ext cx="4233863" cy="457200"/>
          </a:xfrm>
          <a:noFill/>
          <a:ln>
            <a:miter lim="800000"/>
            <a:headEnd/>
            <a:tailEnd/>
          </a:ln>
        </p:spPr>
        <p:txBody>
          <a:bodyPr vert="horz" wrap="square" lIns="91440" tIns="45720" rIns="91440" bIns="45720" numCol="1" compatLnSpc="1">
            <a:prstTxWarp prst="textNoShape">
              <a:avLst/>
            </a:prstTxWarp>
          </a:bodyPr>
          <a:lstStyle/>
          <a:p>
            <a:r>
              <a:rPr lang="tr-TR" sz="1200" dirty="0" smtClean="0"/>
              <a:t>Hazırlayan: Mustafa </a:t>
            </a:r>
            <a:r>
              <a:rPr lang="tr-TR" sz="1200" dirty="0" smtClean="0"/>
              <a:t>AYDIN</a:t>
            </a:r>
            <a:endParaRPr lang="tr-TR" sz="1200" dirty="0" smtClean="0"/>
          </a:p>
        </p:txBody>
      </p:sp>
      <p:sp>
        <p:nvSpPr>
          <p:cNvPr id="6" name="5 Slayt Numarası Yer Tutucusu"/>
          <p:cNvSpPr>
            <a:spLocks noGrp="1"/>
          </p:cNvSpPr>
          <p:nvPr>
            <p:ph type="sldNum" sz="quarter" idx="12"/>
          </p:nvPr>
        </p:nvSpPr>
        <p:spPr/>
        <p:txBody>
          <a:bodyPr/>
          <a:lstStyle/>
          <a:p>
            <a:pPr>
              <a:defRPr/>
            </a:pPr>
            <a:fld id="{4DEA143D-7771-4EA1-8974-E8684EF9A219}" type="slidenum">
              <a:rPr lang="tr-TR"/>
              <a:pPr>
                <a:defRPr/>
              </a:pPr>
              <a:t>47</a:t>
            </a:fld>
            <a:endParaRPr lang="tr-TR"/>
          </a:p>
        </p:txBody>
      </p:sp>
      <p:sp>
        <p:nvSpPr>
          <p:cNvPr id="7177" name="8 Metin kutusu"/>
          <p:cNvSpPr txBox="1">
            <a:spLocks noChangeArrowheads="1"/>
          </p:cNvSpPr>
          <p:nvPr/>
        </p:nvSpPr>
        <p:spPr bwMode="auto">
          <a:xfrm>
            <a:off x="36513" y="260350"/>
            <a:ext cx="9144000" cy="585788"/>
          </a:xfrm>
          <a:prstGeom prst="rect">
            <a:avLst/>
          </a:prstGeom>
          <a:noFill/>
          <a:ln w="9525">
            <a:noFill/>
            <a:miter lim="800000"/>
            <a:headEnd/>
            <a:tailEnd/>
          </a:ln>
        </p:spPr>
        <p:txBody>
          <a:bodyPr>
            <a:spAutoFit/>
          </a:bodyPr>
          <a:lstStyle/>
          <a:p>
            <a:pPr algn="ctr"/>
            <a:r>
              <a:rPr lang="tr-TR" sz="1400" b="1" i="1" dirty="0">
                <a:solidFill>
                  <a:srgbClr val="336699"/>
                </a:solidFill>
                <a:latin typeface="Calibri" pitchFamily="34" charset="0"/>
                <a:cs typeface="Calibri" pitchFamily="34" charset="0"/>
              </a:rPr>
              <a:t>GEBZE İLÇE MİLLİ EĞİTİM MÜDÜRLÜĞÜ ADAY ÖĞRETMENLERİN </a:t>
            </a:r>
            <a:r>
              <a:rPr lang="tr-TR" sz="1400" b="1" i="1" dirty="0" smtClean="0">
                <a:solidFill>
                  <a:srgbClr val="336699"/>
                </a:solidFill>
                <a:latin typeface="Calibri" pitchFamily="34" charset="0"/>
                <a:cs typeface="Calibri" pitchFamily="34" charset="0"/>
              </a:rPr>
              <a:t>YETİŞTİRME SÜRECİ</a:t>
            </a:r>
            <a:endParaRPr lang="tr-TR" sz="1400" b="1" i="1" dirty="0">
              <a:solidFill>
                <a:srgbClr val="336699"/>
              </a:solidFill>
              <a:latin typeface="Calibri" pitchFamily="34" charset="0"/>
              <a:cs typeface="Calibri" pitchFamily="34" charset="0"/>
            </a:endParaRPr>
          </a:p>
          <a:p>
            <a:pPr algn="ctr"/>
            <a:r>
              <a:rPr lang="tr-TR" b="1" i="1" dirty="0">
                <a:solidFill>
                  <a:srgbClr val="FF0000"/>
                </a:solidFill>
                <a:latin typeface="Calibri" pitchFamily="34" charset="0"/>
                <a:cs typeface="Calibri" pitchFamily="34" charset="0"/>
              </a:rPr>
              <a:t>ADAY ÖĞRETMEN YETİŞTİRME </a:t>
            </a:r>
            <a:r>
              <a:rPr lang="tr-TR" b="1" i="1" dirty="0" smtClean="0">
                <a:solidFill>
                  <a:srgbClr val="FF0000"/>
                </a:solidFill>
                <a:latin typeface="Calibri" pitchFamily="34" charset="0"/>
                <a:cs typeface="Calibri" pitchFamily="34" charset="0"/>
              </a:rPr>
              <a:t>PROGRAMI</a:t>
            </a:r>
            <a:endParaRPr lang="tr-TR" b="1" i="1" dirty="0">
              <a:solidFill>
                <a:srgbClr val="FF0000"/>
              </a:solidFill>
              <a:latin typeface="Calibri" pitchFamily="34" charset="0"/>
              <a:cs typeface="Calibri" pitchFamily="34" charset="0"/>
            </a:endParaRPr>
          </a:p>
        </p:txBody>
      </p:sp>
      <p:pic>
        <p:nvPicPr>
          <p:cNvPr id="7" name="Picture 13" descr="C:\Users\Müdür\Desktop\MEBlogo.jpg"/>
          <p:cNvPicPr>
            <a:picLocks noChangeAspect="1" noChangeArrowheads="1"/>
          </p:cNvPicPr>
          <p:nvPr/>
        </p:nvPicPr>
        <p:blipFill rotWithShape="1">
          <a:blip r:embed="rId3" cstate="print"/>
          <a:srcRect l="4564" t="3447" r="-4564" b="-3447"/>
          <a:stretch/>
        </p:blipFill>
        <p:spPr bwMode="auto">
          <a:xfrm>
            <a:off x="360000" y="216000"/>
            <a:ext cx="792163" cy="785812"/>
          </a:xfrm>
          <a:prstGeom prst="rect">
            <a:avLst/>
          </a:prstGeom>
          <a:noFill/>
          <a:ln w="9525">
            <a:noFill/>
            <a:miter lim="800000"/>
            <a:headEnd/>
            <a:tailEnd/>
          </a:ln>
        </p:spPr>
      </p:pic>
    </p:spTree>
    <p:extLst>
      <p:ext uri="{BB962C8B-B14F-4D97-AF65-F5344CB8AC3E}">
        <p14:creationId xmlns:p14="http://schemas.microsoft.com/office/powerpoint/2010/main" val="1002207251"/>
      </p:ext>
    </p:extLst>
  </p:cSld>
  <p:clrMapOvr>
    <a:masterClrMapping/>
  </p:clrMapOvr>
  <p:transition>
    <p:cut/>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6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6376DE8B-75C8-4064-9F54-71295E2947E9}" type="datetime1">
              <a:rPr lang="tr-TR" smtClean="0"/>
              <a:pPr/>
              <a:t>8.3.2016</a:t>
            </a:fld>
            <a:endParaRPr lang="tr-TR" smtClean="0"/>
          </a:p>
        </p:txBody>
      </p:sp>
      <p:sp>
        <p:nvSpPr>
          <p:cNvPr id="7174" name="7 Altbilgi Yer Tutucusu"/>
          <p:cNvSpPr>
            <a:spLocks noGrp="1"/>
          </p:cNvSpPr>
          <p:nvPr>
            <p:ph type="ftr" sz="quarter" idx="11"/>
          </p:nvPr>
        </p:nvSpPr>
        <p:spPr bwMode="auto">
          <a:xfrm>
            <a:off x="1835696" y="6400800"/>
            <a:ext cx="4233863" cy="457200"/>
          </a:xfrm>
          <a:noFill/>
          <a:ln>
            <a:miter lim="800000"/>
            <a:headEnd/>
            <a:tailEnd/>
          </a:ln>
        </p:spPr>
        <p:txBody>
          <a:bodyPr vert="horz" wrap="square" lIns="91440" tIns="45720" rIns="91440" bIns="45720" numCol="1" compatLnSpc="1">
            <a:prstTxWarp prst="textNoShape">
              <a:avLst/>
            </a:prstTxWarp>
          </a:bodyPr>
          <a:lstStyle/>
          <a:p>
            <a:r>
              <a:rPr lang="tr-TR" sz="1200" dirty="0" smtClean="0"/>
              <a:t>Hazırlayan: Mustafa </a:t>
            </a:r>
            <a:r>
              <a:rPr lang="tr-TR" sz="1200" dirty="0" smtClean="0"/>
              <a:t>AYDIN</a:t>
            </a:r>
            <a:endParaRPr lang="tr-TR" sz="1200" dirty="0" smtClean="0"/>
          </a:p>
        </p:txBody>
      </p:sp>
      <p:sp>
        <p:nvSpPr>
          <p:cNvPr id="6" name="5 Slayt Numarası Yer Tutucusu"/>
          <p:cNvSpPr>
            <a:spLocks noGrp="1"/>
          </p:cNvSpPr>
          <p:nvPr>
            <p:ph type="sldNum" sz="quarter" idx="12"/>
          </p:nvPr>
        </p:nvSpPr>
        <p:spPr/>
        <p:txBody>
          <a:bodyPr/>
          <a:lstStyle/>
          <a:p>
            <a:pPr>
              <a:defRPr/>
            </a:pPr>
            <a:fld id="{4DEA143D-7771-4EA1-8974-E8684EF9A219}" type="slidenum">
              <a:rPr lang="tr-TR"/>
              <a:pPr>
                <a:defRPr/>
              </a:pPr>
              <a:t>48</a:t>
            </a:fld>
            <a:endParaRPr lang="tr-TR"/>
          </a:p>
        </p:txBody>
      </p:sp>
      <p:sp>
        <p:nvSpPr>
          <p:cNvPr id="8" name="7 Metin kutusu"/>
          <p:cNvSpPr txBox="1"/>
          <p:nvPr/>
        </p:nvSpPr>
        <p:spPr>
          <a:xfrm>
            <a:off x="251520" y="2132856"/>
            <a:ext cx="8568952" cy="1446550"/>
          </a:xfrm>
          <a:prstGeom prst="rect">
            <a:avLst/>
          </a:prstGeom>
          <a:noFill/>
        </p:spPr>
        <p:txBody>
          <a:bodyPr wrap="square" rtlCol="0">
            <a:spAutoFit/>
          </a:bodyPr>
          <a:lstStyle/>
          <a:p>
            <a:pPr algn="ctr"/>
            <a:r>
              <a:rPr lang="tr-TR" sz="8800" dirty="0" smtClean="0">
                <a:solidFill>
                  <a:srgbClr val="FF0000"/>
                </a:solidFill>
                <a:latin typeface="Calibri" pitchFamily="34" charset="0"/>
                <a:cs typeface="Calibri" pitchFamily="34" charset="0"/>
              </a:rPr>
              <a:t>TEŞEKKÜRLER</a:t>
            </a:r>
            <a:endParaRPr lang="tr-TR" dirty="0">
              <a:solidFill>
                <a:srgbClr val="FF0000"/>
              </a:solidFill>
              <a:latin typeface="Calibri" pitchFamily="34" charset="0"/>
              <a:cs typeface="Calibri" pitchFamily="34" charset="0"/>
            </a:endParaRPr>
          </a:p>
        </p:txBody>
      </p:sp>
      <p:sp>
        <p:nvSpPr>
          <p:cNvPr id="9" name="8 Metin kutusu"/>
          <p:cNvSpPr txBox="1">
            <a:spLocks noChangeArrowheads="1"/>
          </p:cNvSpPr>
          <p:nvPr/>
        </p:nvSpPr>
        <p:spPr bwMode="auto">
          <a:xfrm>
            <a:off x="36513" y="260350"/>
            <a:ext cx="9144000" cy="585788"/>
          </a:xfrm>
          <a:prstGeom prst="rect">
            <a:avLst/>
          </a:prstGeom>
          <a:noFill/>
          <a:ln w="9525">
            <a:noFill/>
            <a:miter lim="800000"/>
            <a:headEnd/>
            <a:tailEnd/>
          </a:ln>
        </p:spPr>
        <p:txBody>
          <a:bodyPr>
            <a:spAutoFit/>
          </a:bodyPr>
          <a:lstStyle/>
          <a:p>
            <a:pPr algn="ctr"/>
            <a:r>
              <a:rPr lang="tr-TR" sz="1400" b="1" i="1" dirty="0">
                <a:solidFill>
                  <a:srgbClr val="336699"/>
                </a:solidFill>
                <a:latin typeface="Calibri" pitchFamily="34" charset="0"/>
                <a:cs typeface="Calibri" pitchFamily="34" charset="0"/>
              </a:rPr>
              <a:t>GEBZE İLÇE MİLLİ EĞİTİM MÜDÜRLÜĞÜ ADAY ÖĞRETMENLERİN </a:t>
            </a:r>
            <a:r>
              <a:rPr lang="tr-TR" sz="1400" b="1" i="1" dirty="0" smtClean="0">
                <a:solidFill>
                  <a:srgbClr val="336699"/>
                </a:solidFill>
                <a:latin typeface="Calibri" pitchFamily="34" charset="0"/>
                <a:cs typeface="Calibri" pitchFamily="34" charset="0"/>
              </a:rPr>
              <a:t>YETİŞTİRME SÜRECİ</a:t>
            </a:r>
            <a:endParaRPr lang="tr-TR" sz="1400" b="1" i="1" dirty="0">
              <a:solidFill>
                <a:srgbClr val="336699"/>
              </a:solidFill>
              <a:latin typeface="Calibri" pitchFamily="34" charset="0"/>
              <a:cs typeface="Calibri" pitchFamily="34" charset="0"/>
            </a:endParaRPr>
          </a:p>
          <a:p>
            <a:pPr algn="ctr"/>
            <a:r>
              <a:rPr lang="tr-TR" b="1" i="1" dirty="0">
                <a:solidFill>
                  <a:srgbClr val="FF0000"/>
                </a:solidFill>
                <a:latin typeface="Calibri" pitchFamily="34" charset="0"/>
                <a:cs typeface="Calibri" pitchFamily="34" charset="0"/>
              </a:rPr>
              <a:t>ADAY ÖĞRETMEN YETİŞTİRME </a:t>
            </a:r>
            <a:r>
              <a:rPr lang="tr-TR" b="1" i="1" dirty="0" smtClean="0">
                <a:solidFill>
                  <a:srgbClr val="FF0000"/>
                </a:solidFill>
                <a:latin typeface="Calibri" pitchFamily="34" charset="0"/>
                <a:cs typeface="Calibri" pitchFamily="34" charset="0"/>
              </a:rPr>
              <a:t>PROGRAMI</a:t>
            </a:r>
            <a:endParaRPr lang="tr-TR" b="1" i="1" dirty="0">
              <a:solidFill>
                <a:srgbClr val="FF0000"/>
              </a:solidFill>
              <a:latin typeface="Calibri" pitchFamily="34" charset="0"/>
              <a:cs typeface="Calibri" pitchFamily="34" charset="0"/>
            </a:endParaRPr>
          </a:p>
        </p:txBody>
      </p:sp>
      <p:pic>
        <p:nvPicPr>
          <p:cNvPr id="10" name="Picture 13" descr="C:\Users\Müdür\Desktop\MEBlogo.jpg"/>
          <p:cNvPicPr>
            <a:picLocks noChangeAspect="1" noChangeArrowheads="1"/>
          </p:cNvPicPr>
          <p:nvPr/>
        </p:nvPicPr>
        <p:blipFill rotWithShape="1">
          <a:blip r:embed="rId3" cstate="print"/>
          <a:srcRect l="4564" t="3447" r="-4564" b="-3447"/>
          <a:stretch/>
        </p:blipFill>
        <p:spPr bwMode="auto">
          <a:xfrm>
            <a:off x="360000" y="216000"/>
            <a:ext cx="792163" cy="785812"/>
          </a:xfrm>
          <a:prstGeom prst="rect">
            <a:avLst/>
          </a:prstGeom>
          <a:noFill/>
          <a:ln w="9525">
            <a:noFill/>
            <a:miter lim="800000"/>
            <a:headEnd/>
            <a:tailEnd/>
          </a:ln>
        </p:spPr>
      </p:pic>
    </p:spTree>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6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6376DE8B-75C8-4064-9F54-71295E2947E9}" type="datetime1">
              <a:rPr lang="tr-TR" smtClean="0"/>
              <a:pPr/>
              <a:t>8.3.2016</a:t>
            </a:fld>
            <a:endParaRPr lang="tr-TR" smtClean="0"/>
          </a:p>
        </p:txBody>
      </p:sp>
      <p:sp>
        <p:nvSpPr>
          <p:cNvPr id="7174" name="7 Altbilgi Yer Tutucusu"/>
          <p:cNvSpPr>
            <a:spLocks noGrp="1"/>
          </p:cNvSpPr>
          <p:nvPr>
            <p:ph type="ftr" sz="quarter" idx="11"/>
          </p:nvPr>
        </p:nvSpPr>
        <p:spPr bwMode="auto">
          <a:xfrm>
            <a:off x="1835696" y="6400800"/>
            <a:ext cx="4233863" cy="457200"/>
          </a:xfrm>
          <a:noFill/>
          <a:ln>
            <a:miter lim="800000"/>
            <a:headEnd/>
            <a:tailEnd/>
          </a:ln>
        </p:spPr>
        <p:txBody>
          <a:bodyPr vert="horz" wrap="square" lIns="91440" tIns="45720" rIns="91440" bIns="45720" numCol="1" compatLnSpc="1">
            <a:prstTxWarp prst="textNoShape">
              <a:avLst/>
            </a:prstTxWarp>
          </a:bodyPr>
          <a:lstStyle/>
          <a:p>
            <a:r>
              <a:rPr lang="tr-TR" sz="1200" dirty="0" smtClean="0"/>
              <a:t>Hazırlayan: Mustafa </a:t>
            </a:r>
            <a:r>
              <a:rPr lang="tr-TR" sz="1200" dirty="0" smtClean="0"/>
              <a:t>AYDIN</a:t>
            </a:r>
            <a:endParaRPr lang="tr-TR" sz="1200" dirty="0" smtClean="0"/>
          </a:p>
        </p:txBody>
      </p:sp>
      <p:sp>
        <p:nvSpPr>
          <p:cNvPr id="6" name="5 Slayt Numarası Yer Tutucusu"/>
          <p:cNvSpPr>
            <a:spLocks noGrp="1"/>
          </p:cNvSpPr>
          <p:nvPr>
            <p:ph type="sldNum" sz="quarter" idx="12"/>
          </p:nvPr>
        </p:nvSpPr>
        <p:spPr/>
        <p:txBody>
          <a:bodyPr/>
          <a:lstStyle/>
          <a:p>
            <a:pPr>
              <a:defRPr/>
            </a:pPr>
            <a:fld id="{4DEA143D-7771-4EA1-8974-E8684EF9A219}" type="slidenum">
              <a:rPr lang="tr-TR"/>
              <a:pPr>
                <a:defRPr/>
              </a:pPr>
              <a:t>5</a:t>
            </a:fld>
            <a:endParaRPr lang="tr-TR"/>
          </a:p>
        </p:txBody>
      </p:sp>
      <p:sp>
        <p:nvSpPr>
          <p:cNvPr id="7177" name="8 Metin kutusu"/>
          <p:cNvSpPr txBox="1">
            <a:spLocks noChangeArrowheads="1"/>
          </p:cNvSpPr>
          <p:nvPr/>
        </p:nvSpPr>
        <p:spPr bwMode="auto">
          <a:xfrm>
            <a:off x="36513" y="260350"/>
            <a:ext cx="9144000" cy="585788"/>
          </a:xfrm>
          <a:prstGeom prst="rect">
            <a:avLst/>
          </a:prstGeom>
          <a:noFill/>
          <a:ln w="9525">
            <a:noFill/>
            <a:miter lim="800000"/>
            <a:headEnd/>
            <a:tailEnd/>
          </a:ln>
        </p:spPr>
        <p:txBody>
          <a:bodyPr>
            <a:spAutoFit/>
          </a:bodyPr>
          <a:lstStyle/>
          <a:p>
            <a:pPr algn="ctr"/>
            <a:r>
              <a:rPr lang="tr-TR" sz="1400" b="1" i="1" dirty="0">
                <a:solidFill>
                  <a:srgbClr val="336699"/>
                </a:solidFill>
                <a:latin typeface="Calibri" pitchFamily="34" charset="0"/>
                <a:cs typeface="Calibri" pitchFamily="34" charset="0"/>
              </a:rPr>
              <a:t>GEBZE İLÇE MİLLİ EĞİTİM MÜDÜRLÜĞÜ ADAY ÖĞRETMENLERİN </a:t>
            </a:r>
            <a:r>
              <a:rPr lang="tr-TR" sz="1400" b="1" i="1" dirty="0" smtClean="0">
                <a:solidFill>
                  <a:srgbClr val="336699"/>
                </a:solidFill>
                <a:latin typeface="Calibri" pitchFamily="34" charset="0"/>
                <a:cs typeface="Calibri" pitchFamily="34" charset="0"/>
              </a:rPr>
              <a:t>YETİŞTİRME SÜRECİ</a:t>
            </a:r>
            <a:endParaRPr lang="tr-TR" sz="1400" b="1" i="1" dirty="0">
              <a:solidFill>
                <a:srgbClr val="336699"/>
              </a:solidFill>
              <a:latin typeface="Calibri" pitchFamily="34" charset="0"/>
              <a:cs typeface="Calibri" pitchFamily="34" charset="0"/>
            </a:endParaRPr>
          </a:p>
          <a:p>
            <a:pPr algn="ctr"/>
            <a:r>
              <a:rPr lang="tr-TR" b="1" i="1" dirty="0">
                <a:solidFill>
                  <a:srgbClr val="FF0000"/>
                </a:solidFill>
                <a:latin typeface="Calibri" pitchFamily="34" charset="0"/>
                <a:cs typeface="Calibri" pitchFamily="34" charset="0"/>
              </a:rPr>
              <a:t>ADAY ÖĞRETMEN YETİŞTİRME SÜRECİNE İLİŞKİN YÖNERGE</a:t>
            </a:r>
            <a:endParaRPr lang="tr-TR" b="1" i="1" dirty="0">
              <a:solidFill>
                <a:srgbClr val="FF0000"/>
              </a:solidFill>
              <a:latin typeface="Calibri" pitchFamily="34" charset="0"/>
              <a:cs typeface="Calibri" pitchFamily="34" charset="0"/>
            </a:endParaRPr>
          </a:p>
        </p:txBody>
      </p:sp>
      <p:sp>
        <p:nvSpPr>
          <p:cNvPr id="2" name="Dikdörtgen 1"/>
          <p:cNvSpPr/>
          <p:nvPr/>
        </p:nvSpPr>
        <p:spPr>
          <a:xfrm>
            <a:off x="35496" y="693819"/>
            <a:ext cx="8997696" cy="6335581"/>
          </a:xfrm>
          <a:prstGeom prst="rect">
            <a:avLst/>
          </a:prstGeom>
        </p:spPr>
        <p:txBody>
          <a:bodyPr wrap="square">
            <a:spAutoFit/>
          </a:bodyPr>
          <a:lstStyle/>
          <a:p>
            <a:pPr algn="ctr">
              <a:lnSpc>
                <a:spcPct val="115000"/>
              </a:lnSpc>
              <a:spcAft>
                <a:spcPts val="0"/>
              </a:spcAft>
            </a:pPr>
            <a:r>
              <a:rPr lang="tr-TR" sz="1200" spc="-1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İKİNCİ BÖLÜM</a:t>
            </a:r>
            <a:endParaRPr lang="tr-TR" sz="1100" dirty="0">
              <a:solidFill>
                <a:srgbClr val="00B050"/>
              </a:solidFill>
              <a:latin typeface="Calibri" panose="020F0502020204030204" pitchFamily="34" charset="0"/>
              <a:ea typeface="Times New Roman" panose="02020603050405020304" pitchFamily="18" charset="0"/>
              <a:cs typeface="Times New Roman" panose="02020603050405020304" pitchFamily="18" charset="0"/>
            </a:endParaRPr>
          </a:p>
          <a:p>
            <a:pPr algn="ctr">
              <a:spcAft>
                <a:spcPts val="0"/>
              </a:spcAft>
            </a:pPr>
            <a:r>
              <a:rPr lang="tr-TR" sz="1200" spc="-15" dirty="0">
                <a:solidFill>
                  <a:srgbClr val="00B050"/>
                </a:solidFill>
                <a:latin typeface="Times New Roman" panose="02020603050405020304" pitchFamily="18" charset="0"/>
              </a:rPr>
              <a:t>Yetiştirme Süreci ile Görevliler ve Görevler</a:t>
            </a:r>
            <a:endParaRPr lang="tr-TR" dirty="0">
              <a:solidFill>
                <a:srgbClr val="00B050"/>
              </a:solidFill>
            </a:endParaRPr>
          </a:p>
          <a:p>
            <a:pPr indent="449580" algn="just">
              <a:spcAft>
                <a:spcPts val="0"/>
              </a:spcAft>
            </a:pPr>
            <a:r>
              <a:rPr lang="tr-TR" b="1" dirty="0">
                <a:latin typeface="Times New Roman" panose="02020603050405020304" pitchFamily="18" charset="0"/>
                <a:ea typeface="Times New Roman" panose="02020603050405020304" pitchFamily="18" charset="0"/>
                <a:cs typeface="Times New Roman" panose="02020603050405020304" pitchFamily="18" charset="0"/>
              </a:rPr>
              <a:t> </a:t>
            </a:r>
            <a:r>
              <a:rPr lang="tr-TR" sz="2400" b="1" i="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Yetiştirme </a:t>
            </a:r>
            <a:r>
              <a:rPr lang="tr-TR"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süreci</a:t>
            </a:r>
            <a:endParaRPr lang="tr-TR" sz="3600" b="1" i="1" dirty="0">
              <a:solidFill>
                <a:srgbClr val="0070C0"/>
              </a:solidFill>
              <a:latin typeface="Times New Roman" panose="02020603050405020304" pitchFamily="18" charset="0"/>
              <a:cs typeface="Times New Roman" panose="02020603050405020304" pitchFamily="18" charset="0"/>
            </a:endParaRPr>
          </a:p>
          <a:p>
            <a:pPr indent="449580" algn="just">
              <a:lnSpc>
                <a:spcPct val="115000"/>
              </a:lnSpc>
              <a:spcAft>
                <a:spcPts val="0"/>
              </a:spcAft>
            </a:pPr>
            <a:r>
              <a:rPr lang="tr-TR" b="1" dirty="0">
                <a:latin typeface="Times New Roman" panose="02020603050405020304" pitchFamily="18" charset="0"/>
                <a:ea typeface="Times New Roman" panose="02020603050405020304" pitchFamily="18" charset="0"/>
                <a:cs typeface="Times New Roman" panose="02020603050405020304" pitchFamily="18" charset="0"/>
              </a:rPr>
              <a:t>MADDE 5-</a:t>
            </a:r>
            <a:r>
              <a:rPr lang="tr-TR" dirty="0">
                <a:latin typeface="Times New Roman" panose="02020603050405020304" pitchFamily="18" charset="0"/>
                <a:ea typeface="Times New Roman" panose="02020603050405020304" pitchFamily="18" charset="0"/>
                <a:cs typeface="Times New Roman" panose="02020603050405020304" pitchFamily="18" charset="0"/>
              </a:rPr>
              <a:t> (l) Aday öğretmenler, adaylıklarının ilk altı ayında yetiştirme sürecine tabi tutulurlar. Yetiştirme süreci, Bakanlıkça belirlenen Yetiştirme Programı doğrultusunda aday öğretmenlerin görevlendirildiği eğitim kurumunda, eğitim kurumu yöneticileri ve danışman öğretmenlerin sorumluluğunda gerçekleştirilir.</a:t>
            </a:r>
            <a:endParaRPr lang="tr-TR" sz="1600" dirty="0">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15000"/>
              </a:lnSpc>
              <a:spcAft>
                <a:spcPts val="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(2) Aday öğretmenler, Yetiştirme Programı kapsamında sınıf içi, okul içi ve okul dışı faaliyetleri gerçekleştirir ve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hizmetiçi</a:t>
            </a:r>
            <a:r>
              <a:rPr lang="tr-TR" dirty="0">
                <a:latin typeface="Times New Roman" panose="02020603050405020304" pitchFamily="18" charset="0"/>
                <a:ea typeface="Times New Roman" panose="02020603050405020304" pitchFamily="18" charset="0"/>
                <a:cs typeface="Times New Roman" panose="02020603050405020304" pitchFamily="18" charset="0"/>
              </a:rPr>
              <a:t> eğitim faaliyetlerine katılırlar. </a:t>
            </a:r>
            <a:endParaRPr lang="tr-TR" sz="1600" dirty="0">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15000"/>
              </a:lnSpc>
              <a:spcAft>
                <a:spcPts val="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(3) Aday öğretmenlere yetiştirme sürecinde bağımsız olarak ders ve nöbet görevi verilemez. Aday öğretmenler, bu süreçte derslere danışman öğretmen nezaretinde girer ve danışman öğretmenin nöbetçi olduğu zamanlarda nöbet görevini izlemek üzere danışman öğretmenin yanında yer alır.</a:t>
            </a:r>
            <a:endParaRPr lang="tr-TR" sz="1600" dirty="0">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15000"/>
              </a:lnSpc>
              <a:spcAft>
                <a:spcPts val="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(4) Aday öğretmenlerin birinci performans değerlendirmesi, Millî Eğitim Bakanlığı Öğretmen Atama ve Yer Değiştirme Yönetmeliği hükümleri çerçevesinde yetiştirme sürecinde yapılır. </a:t>
            </a:r>
            <a:endParaRPr lang="tr-TR" sz="1600" dirty="0">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15000"/>
              </a:lnSpc>
              <a:spcAft>
                <a:spcPts val="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(5) Aday Öğretmenlerin Yetiştirme Programı kapsamındaki faaliyetlerin tümüne katılımı zorunludur. Ancak bu faaliyetlerin bir kısmına veya tamamına yasal mazereti nedeniyle katılamayan aday öğretmenler, Bakanlıkça belirlenecek tarih ve yerde yapılacak telafi programına katılmak zorundadırlar.</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9" name="Picture 13" descr="C:\Users\Müdür\Desktop\MEBlogo.jpg"/>
          <p:cNvPicPr>
            <a:picLocks noChangeAspect="1" noChangeArrowheads="1"/>
          </p:cNvPicPr>
          <p:nvPr/>
        </p:nvPicPr>
        <p:blipFill rotWithShape="1">
          <a:blip r:embed="rId3" cstate="print"/>
          <a:srcRect l="4564" t="3447" r="-4564" b="-3447"/>
          <a:stretch/>
        </p:blipFill>
        <p:spPr bwMode="auto">
          <a:xfrm>
            <a:off x="360000" y="216000"/>
            <a:ext cx="792163" cy="785812"/>
          </a:xfrm>
          <a:prstGeom prst="rect">
            <a:avLst/>
          </a:prstGeom>
          <a:noFill/>
          <a:ln w="9525">
            <a:noFill/>
            <a:miter lim="800000"/>
            <a:headEnd/>
            <a:tailEnd/>
          </a:ln>
        </p:spPr>
      </p:pic>
    </p:spTree>
    <p:extLst>
      <p:ext uri="{BB962C8B-B14F-4D97-AF65-F5344CB8AC3E}">
        <p14:creationId xmlns:p14="http://schemas.microsoft.com/office/powerpoint/2010/main" val="2816385935"/>
      </p:ext>
    </p:extLst>
  </p:cSld>
  <p:clrMapOvr>
    <a:masterClrMapping/>
  </p:clrMapOvr>
  <p:transition>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6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6376DE8B-75C8-4064-9F54-71295E2947E9}" type="datetime1">
              <a:rPr lang="tr-TR" smtClean="0"/>
              <a:pPr/>
              <a:t>8.3.2016</a:t>
            </a:fld>
            <a:endParaRPr lang="tr-TR" smtClean="0"/>
          </a:p>
        </p:txBody>
      </p:sp>
      <p:sp>
        <p:nvSpPr>
          <p:cNvPr id="7174" name="7 Altbilgi Yer Tutucusu"/>
          <p:cNvSpPr>
            <a:spLocks noGrp="1"/>
          </p:cNvSpPr>
          <p:nvPr>
            <p:ph type="ftr" sz="quarter" idx="11"/>
          </p:nvPr>
        </p:nvSpPr>
        <p:spPr bwMode="auto">
          <a:xfrm>
            <a:off x="1835696" y="6400800"/>
            <a:ext cx="4233863" cy="457200"/>
          </a:xfrm>
          <a:noFill/>
          <a:ln>
            <a:miter lim="800000"/>
            <a:headEnd/>
            <a:tailEnd/>
          </a:ln>
        </p:spPr>
        <p:txBody>
          <a:bodyPr vert="horz" wrap="square" lIns="91440" tIns="45720" rIns="91440" bIns="45720" numCol="1" compatLnSpc="1">
            <a:prstTxWarp prst="textNoShape">
              <a:avLst/>
            </a:prstTxWarp>
          </a:bodyPr>
          <a:lstStyle/>
          <a:p>
            <a:r>
              <a:rPr lang="tr-TR" sz="1200" dirty="0" smtClean="0"/>
              <a:t>Hazırlayan: Mustafa AYDIN </a:t>
            </a:r>
          </a:p>
        </p:txBody>
      </p:sp>
      <p:sp>
        <p:nvSpPr>
          <p:cNvPr id="6" name="5 Slayt Numarası Yer Tutucusu"/>
          <p:cNvSpPr>
            <a:spLocks noGrp="1"/>
          </p:cNvSpPr>
          <p:nvPr>
            <p:ph type="sldNum" sz="quarter" idx="12"/>
          </p:nvPr>
        </p:nvSpPr>
        <p:spPr/>
        <p:txBody>
          <a:bodyPr/>
          <a:lstStyle/>
          <a:p>
            <a:pPr>
              <a:defRPr/>
            </a:pPr>
            <a:fld id="{4DEA143D-7771-4EA1-8974-E8684EF9A219}" type="slidenum">
              <a:rPr lang="tr-TR"/>
              <a:pPr>
                <a:defRPr/>
              </a:pPr>
              <a:t>6</a:t>
            </a:fld>
            <a:endParaRPr lang="tr-TR"/>
          </a:p>
        </p:txBody>
      </p:sp>
      <p:sp>
        <p:nvSpPr>
          <p:cNvPr id="7177" name="8 Metin kutusu"/>
          <p:cNvSpPr txBox="1">
            <a:spLocks noChangeArrowheads="1"/>
          </p:cNvSpPr>
          <p:nvPr/>
        </p:nvSpPr>
        <p:spPr bwMode="auto">
          <a:xfrm>
            <a:off x="36513" y="260350"/>
            <a:ext cx="9144000" cy="585788"/>
          </a:xfrm>
          <a:prstGeom prst="rect">
            <a:avLst/>
          </a:prstGeom>
          <a:noFill/>
          <a:ln w="9525">
            <a:noFill/>
            <a:miter lim="800000"/>
            <a:headEnd/>
            <a:tailEnd/>
          </a:ln>
        </p:spPr>
        <p:txBody>
          <a:bodyPr>
            <a:spAutoFit/>
          </a:bodyPr>
          <a:lstStyle/>
          <a:p>
            <a:pPr algn="ctr"/>
            <a:r>
              <a:rPr lang="tr-TR" sz="1400" b="1" i="1" dirty="0">
                <a:solidFill>
                  <a:srgbClr val="336699"/>
                </a:solidFill>
                <a:latin typeface="Calibri" pitchFamily="34" charset="0"/>
                <a:cs typeface="Calibri" pitchFamily="34" charset="0"/>
              </a:rPr>
              <a:t>GEBZE İLÇE MİLLİ EĞİTİM MÜDÜRLÜĞÜ ADAY ÖĞRETMENLERİN </a:t>
            </a:r>
            <a:r>
              <a:rPr lang="tr-TR" sz="1400" b="1" i="1" dirty="0" smtClean="0">
                <a:solidFill>
                  <a:srgbClr val="336699"/>
                </a:solidFill>
                <a:latin typeface="Calibri" pitchFamily="34" charset="0"/>
                <a:cs typeface="Calibri" pitchFamily="34" charset="0"/>
              </a:rPr>
              <a:t>YETİŞTİRME SÜRECİ</a:t>
            </a:r>
            <a:endParaRPr lang="tr-TR" sz="1400" b="1" i="1" dirty="0">
              <a:solidFill>
                <a:srgbClr val="336699"/>
              </a:solidFill>
              <a:latin typeface="Calibri" pitchFamily="34" charset="0"/>
              <a:cs typeface="Calibri" pitchFamily="34" charset="0"/>
            </a:endParaRPr>
          </a:p>
          <a:p>
            <a:pPr algn="ctr"/>
            <a:r>
              <a:rPr lang="tr-TR" b="1" i="1" dirty="0">
                <a:solidFill>
                  <a:srgbClr val="FF0000"/>
                </a:solidFill>
                <a:latin typeface="Calibri" pitchFamily="34" charset="0"/>
                <a:cs typeface="Calibri" pitchFamily="34" charset="0"/>
              </a:rPr>
              <a:t>ADAY ÖĞRETMEN YETİŞTİRME SÜRECİNE İLİŞKİN YÖNERGE</a:t>
            </a:r>
            <a:endParaRPr lang="tr-TR" b="1" i="1" dirty="0">
              <a:solidFill>
                <a:srgbClr val="FF0000"/>
              </a:solidFill>
              <a:latin typeface="Calibri" pitchFamily="34" charset="0"/>
              <a:cs typeface="Calibri" pitchFamily="34" charset="0"/>
            </a:endParaRPr>
          </a:p>
        </p:txBody>
      </p:sp>
      <p:sp>
        <p:nvSpPr>
          <p:cNvPr id="2" name="Dikdörtgen 1"/>
          <p:cNvSpPr/>
          <p:nvPr/>
        </p:nvSpPr>
        <p:spPr>
          <a:xfrm>
            <a:off x="131227" y="1422578"/>
            <a:ext cx="8818184" cy="4481227"/>
          </a:xfrm>
          <a:prstGeom prst="rect">
            <a:avLst/>
          </a:prstGeom>
        </p:spPr>
        <p:txBody>
          <a:bodyPr wrap="square">
            <a:spAutoFit/>
          </a:bodyPr>
          <a:lstStyle/>
          <a:p>
            <a:pPr indent="449580" algn="just">
              <a:lnSpc>
                <a:spcPct val="115000"/>
              </a:lnSpc>
              <a:spcAft>
                <a:spcPts val="0"/>
              </a:spcAft>
            </a:pPr>
            <a:r>
              <a:rPr lang="tr-TR" sz="28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Yetiştirme Programı</a:t>
            </a:r>
            <a:endParaRPr lang="tr-TR" sz="24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15000"/>
              </a:lnSpc>
              <a:spcAft>
                <a:spcPts val="0"/>
              </a:spcAft>
            </a:pPr>
            <a:r>
              <a:rPr lang="tr-TR" sz="2000" b="1" dirty="0" smtClean="0">
                <a:latin typeface="Times New Roman" panose="02020603050405020304" pitchFamily="18" charset="0"/>
                <a:ea typeface="Times New Roman" panose="02020603050405020304" pitchFamily="18" charset="0"/>
                <a:cs typeface="Times New Roman" panose="02020603050405020304" pitchFamily="18" charset="0"/>
              </a:rPr>
              <a:t>MADDE 6- </a:t>
            </a:r>
          </a:p>
          <a:p>
            <a:pPr indent="449580" algn="just">
              <a:lnSpc>
                <a:spcPct val="115000"/>
              </a:lnSpc>
              <a:spcAft>
                <a:spcPts val="0"/>
              </a:spcAft>
            </a:pPr>
            <a:r>
              <a:rPr lang="tr-TR" sz="2000" dirty="0" smtClean="0">
                <a:latin typeface="Times New Roman" panose="02020603050405020304" pitchFamily="18" charset="0"/>
                <a:ea typeface="Times New Roman" panose="02020603050405020304" pitchFamily="18" charset="0"/>
                <a:cs typeface="Times New Roman" panose="02020603050405020304" pitchFamily="18" charset="0"/>
              </a:rPr>
              <a:t>(1) Aday öğretmenlere yetiştirme sürecinde uygulanacak Yetiştirme Programı, Öğretmen Yetiştirme ve Geliştirme Genel Müdürlüğü tarafından hazırlanır.</a:t>
            </a:r>
            <a:endParaRPr lang="tr-TR" dirty="0" smtClean="0">
              <a:latin typeface="Calibri" panose="020F0502020204030204" pitchFamily="34" charset="0"/>
              <a:ea typeface="Times New Roman" panose="02020603050405020304" pitchFamily="18" charset="0"/>
              <a:cs typeface="Times New Roman" panose="02020603050405020304" pitchFamily="18" charset="0"/>
            </a:endParaRPr>
          </a:p>
          <a:p>
            <a:pPr indent="449580" algn="just">
              <a:lnSpc>
                <a:spcPct val="115000"/>
              </a:lnSpc>
              <a:spcAft>
                <a:spcPts val="0"/>
              </a:spcAft>
            </a:pPr>
            <a:r>
              <a:rPr lang="tr-TR" sz="2000"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2) Yetiştirme Programında;</a:t>
            </a:r>
            <a:endParaRPr lang="tr-TR" dirty="0">
              <a:latin typeface="Calibri" panose="020F0502020204030204" pitchFamily="34" charset="0"/>
              <a:ea typeface="Times New Roman" panose="02020603050405020304" pitchFamily="18" charset="0"/>
              <a:cs typeface="Times New Roman" panose="02020603050405020304" pitchFamily="18" charset="0"/>
            </a:endParaRPr>
          </a:p>
          <a:p>
            <a:pPr indent="449580" algn="just">
              <a:lnSpc>
                <a:spcPct val="115000"/>
              </a:lnSpc>
              <a:spcAft>
                <a:spcPts val="0"/>
              </a:spcAf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a) Sınıf içi ve okul içi izleme faaliyetlerine, </a:t>
            </a:r>
            <a:endParaRPr lang="tr-TR" dirty="0">
              <a:latin typeface="Calibri" panose="020F0502020204030204" pitchFamily="34" charset="0"/>
              <a:ea typeface="Times New Roman" panose="02020603050405020304" pitchFamily="18" charset="0"/>
              <a:cs typeface="Times New Roman" panose="02020603050405020304" pitchFamily="18" charset="0"/>
            </a:endParaRPr>
          </a:p>
          <a:p>
            <a:pPr indent="449580" algn="just">
              <a:lnSpc>
                <a:spcPct val="115000"/>
              </a:lnSpc>
              <a:spcAft>
                <a:spcPts val="0"/>
              </a:spcAf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b) Öğretmenlik uygulamalarına,</a:t>
            </a:r>
            <a:endParaRPr lang="tr-TR" dirty="0">
              <a:latin typeface="Calibri" panose="020F0502020204030204" pitchFamily="34" charset="0"/>
              <a:ea typeface="Times New Roman" panose="02020603050405020304" pitchFamily="18" charset="0"/>
              <a:cs typeface="Times New Roman" panose="02020603050405020304" pitchFamily="18" charset="0"/>
            </a:endParaRPr>
          </a:p>
          <a:p>
            <a:pPr indent="449580" algn="just">
              <a:lnSpc>
                <a:spcPct val="115000"/>
              </a:lnSpc>
              <a:spcAft>
                <a:spcPts val="0"/>
              </a:spcAf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c) Okul dışı faaliyetlere,</a:t>
            </a:r>
            <a:endParaRPr lang="tr-TR" dirty="0">
              <a:latin typeface="Calibri" panose="020F0502020204030204" pitchFamily="34" charset="0"/>
              <a:ea typeface="Times New Roman" panose="02020603050405020304" pitchFamily="18" charset="0"/>
              <a:cs typeface="Times New Roman" panose="02020603050405020304" pitchFamily="18" charset="0"/>
            </a:endParaRPr>
          </a:p>
          <a:p>
            <a:pPr indent="449580" algn="just">
              <a:lnSpc>
                <a:spcPct val="115000"/>
              </a:lnSpc>
              <a:spcAft>
                <a:spcPts val="0"/>
              </a:spcAf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ç) Millî Eğitim Bakanlığı Öğretmen Atama ve Yer Değiştirme Yönetmeliğinin 20 ve 21 inci maddelerinde yer alan sınav konularını da içeren </a:t>
            </a:r>
            <a:r>
              <a:rPr lang="tr-TR" sz="2000" dirty="0" err="1">
                <a:latin typeface="Times New Roman" panose="02020603050405020304" pitchFamily="18" charset="0"/>
                <a:ea typeface="Times New Roman" panose="02020603050405020304" pitchFamily="18" charset="0"/>
                <a:cs typeface="Times New Roman" panose="02020603050405020304" pitchFamily="18" charset="0"/>
              </a:rPr>
              <a:t>hizmetiçi</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eğitim faaliyetlerine,   </a:t>
            </a:r>
            <a:endParaRPr lang="tr-TR" dirty="0">
              <a:latin typeface="Calibri" panose="020F0502020204030204" pitchFamily="34" charset="0"/>
              <a:ea typeface="Times New Roman" panose="02020603050405020304" pitchFamily="18" charset="0"/>
              <a:cs typeface="Times New Roman" panose="02020603050405020304" pitchFamily="18" charset="0"/>
            </a:endParaRPr>
          </a:p>
          <a:p>
            <a:pPr marL="449580" algn="just">
              <a:lnSpc>
                <a:spcPct val="115000"/>
              </a:lnSpc>
              <a:spcAft>
                <a:spcPts val="0"/>
              </a:spcAf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yer verilir. </a:t>
            </a:r>
            <a:endParaRPr lang="tr-TR"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9" name="Picture 13" descr="C:\Users\Müdür\Desktop\MEBlogo.jpg"/>
          <p:cNvPicPr>
            <a:picLocks noChangeAspect="1" noChangeArrowheads="1"/>
          </p:cNvPicPr>
          <p:nvPr/>
        </p:nvPicPr>
        <p:blipFill rotWithShape="1">
          <a:blip r:embed="rId3" cstate="print"/>
          <a:srcRect l="4564" t="3447" r="-4564" b="-3447"/>
          <a:stretch/>
        </p:blipFill>
        <p:spPr bwMode="auto">
          <a:xfrm>
            <a:off x="360000" y="216000"/>
            <a:ext cx="792163" cy="785812"/>
          </a:xfrm>
          <a:prstGeom prst="rect">
            <a:avLst/>
          </a:prstGeom>
          <a:noFill/>
          <a:ln w="9525">
            <a:noFill/>
            <a:miter lim="800000"/>
            <a:headEnd/>
            <a:tailEnd/>
          </a:ln>
        </p:spPr>
      </p:pic>
    </p:spTree>
    <p:extLst>
      <p:ext uri="{BB962C8B-B14F-4D97-AF65-F5344CB8AC3E}">
        <p14:creationId xmlns:p14="http://schemas.microsoft.com/office/powerpoint/2010/main" val="1221578609"/>
      </p:ext>
    </p:extLst>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6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6376DE8B-75C8-4064-9F54-71295E2947E9}" type="datetime1">
              <a:rPr lang="tr-TR" smtClean="0"/>
              <a:pPr/>
              <a:t>8.3.2016</a:t>
            </a:fld>
            <a:endParaRPr lang="tr-TR" smtClean="0"/>
          </a:p>
        </p:txBody>
      </p:sp>
      <p:sp>
        <p:nvSpPr>
          <p:cNvPr id="7174" name="7 Altbilgi Yer Tutucusu"/>
          <p:cNvSpPr>
            <a:spLocks noGrp="1"/>
          </p:cNvSpPr>
          <p:nvPr>
            <p:ph type="ftr" sz="quarter" idx="11"/>
          </p:nvPr>
        </p:nvSpPr>
        <p:spPr bwMode="auto">
          <a:xfrm>
            <a:off x="1835696" y="6400800"/>
            <a:ext cx="4233863" cy="457200"/>
          </a:xfrm>
          <a:noFill/>
          <a:ln>
            <a:miter lim="800000"/>
            <a:headEnd/>
            <a:tailEnd/>
          </a:ln>
        </p:spPr>
        <p:txBody>
          <a:bodyPr vert="horz" wrap="square" lIns="91440" tIns="45720" rIns="91440" bIns="45720" numCol="1" compatLnSpc="1">
            <a:prstTxWarp prst="textNoShape">
              <a:avLst/>
            </a:prstTxWarp>
          </a:bodyPr>
          <a:lstStyle/>
          <a:p>
            <a:r>
              <a:rPr lang="tr-TR" sz="1200" dirty="0" smtClean="0"/>
              <a:t>Hazırlayan: Mustafa AYDIN </a:t>
            </a:r>
          </a:p>
        </p:txBody>
      </p:sp>
      <p:sp>
        <p:nvSpPr>
          <p:cNvPr id="6" name="5 Slayt Numarası Yer Tutucusu"/>
          <p:cNvSpPr>
            <a:spLocks noGrp="1"/>
          </p:cNvSpPr>
          <p:nvPr>
            <p:ph type="sldNum" sz="quarter" idx="12"/>
          </p:nvPr>
        </p:nvSpPr>
        <p:spPr/>
        <p:txBody>
          <a:bodyPr/>
          <a:lstStyle/>
          <a:p>
            <a:pPr>
              <a:defRPr/>
            </a:pPr>
            <a:fld id="{4DEA143D-7771-4EA1-8974-E8684EF9A219}" type="slidenum">
              <a:rPr lang="tr-TR"/>
              <a:pPr>
                <a:defRPr/>
              </a:pPr>
              <a:t>7</a:t>
            </a:fld>
            <a:endParaRPr lang="tr-TR"/>
          </a:p>
        </p:txBody>
      </p:sp>
      <p:sp>
        <p:nvSpPr>
          <p:cNvPr id="7177" name="8 Metin kutusu"/>
          <p:cNvSpPr txBox="1">
            <a:spLocks noChangeArrowheads="1"/>
          </p:cNvSpPr>
          <p:nvPr/>
        </p:nvSpPr>
        <p:spPr bwMode="auto">
          <a:xfrm>
            <a:off x="36513" y="260350"/>
            <a:ext cx="9144000" cy="585788"/>
          </a:xfrm>
          <a:prstGeom prst="rect">
            <a:avLst/>
          </a:prstGeom>
          <a:noFill/>
          <a:ln w="9525">
            <a:noFill/>
            <a:miter lim="800000"/>
            <a:headEnd/>
            <a:tailEnd/>
          </a:ln>
        </p:spPr>
        <p:txBody>
          <a:bodyPr>
            <a:spAutoFit/>
          </a:bodyPr>
          <a:lstStyle/>
          <a:p>
            <a:pPr algn="ctr"/>
            <a:r>
              <a:rPr lang="tr-TR" sz="1400" b="1" i="1" dirty="0">
                <a:solidFill>
                  <a:srgbClr val="336699"/>
                </a:solidFill>
                <a:latin typeface="Calibri" pitchFamily="34" charset="0"/>
                <a:cs typeface="Calibri" pitchFamily="34" charset="0"/>
              </a:rPr>
              <a:t>GEBZE İLÇE MİLLİ EĞİTİM MÜDÜRLÜĞÜ ADAY ÖĞRETMENLERİN </a:t>
            </a:r>
            <a:r>
              <a:rPr lang="tr-TR" sz="1400" b="1" i="1" dirty="0" smtClean="0">
                <a:solidFill>
                  <a:srgbClr val="336699"/>
                </a:solidFill>
                <a:latin typeface="Calibri" pitchFamily="34" charset="0"/>
                <a:cs typeface="Calibri" pitchFamily="34" charset="0"/>
              </a:rPr>
              <a:t>YETİŞTİRME SÜRECİ</a:t>
            </a:r>
            <a:endParaRPr lang="tr-TR" sz="1400" b="1" i="1" dirty="0">
              <a:solidFill>
                <a:srgbClr val="336699"/>
              </a:solidFill>
              <a:latin typeface="Calibri" pitchFamily="34" charset="0"/>
              <a:cs typeface="Calibri" pitchFamily="34" charset="0"/>
            </a:endParaRPr>
          </a:p>
          <a:p>
            <a:pPr algn="ctr"/>
            <a:r>
              <a:rPr lang="tr-TR" b="1" i="1" dirty="0">
                <a:solidFill>
                  <a:srgbClr val="FF0000"/>
                </a:solidFill>
                <a:latin typeface="Calibri" pitchFamily="34" charset="0"/>
                <a:cs typeface="Calibri" pitchFamily="34" charset="0"/>
              </a:rPr>
              <a:t>ADAY ÖĞRETMEN YETİŞTİRME SÜRECİNE İLİŞKİN YÖNERGE</a:t>
            </a:r>
            <a:endParaRPr lang="tr-TR" b="1" i="1" dirty="0">
              <a:solidFill>
                <a:srgbClr val="FF0000"/>
              </a:solidFill>
              <a:latin typeface="Calibri" pitchFamily="34" charset="0"/>
              <a:cs typeface="Calibri" pitchFamily="34" charset="0"/>
            </a:endParaRPr>
          </a:p>
        </p:txBody>
      </p:sp>
      <p:sp>
        <p:nvSpPr>
          <p:cNvPr id="2" name="Dikdörtgen 1"/>
          <p:cNvSpPr/>
          <p:nvPr/>
        </p:nvSpPr>
        <p:spPr>
          <a:xfrm>
            <a:off x="146303" y="1456460"/>
            <a:ext cx="8796389" cy="4056495"/>
          </a:xfrm>
          <a:prstGeom prst="rect">
            <a:avLst/>
          </a:prstGeom>
        </p:spPr>
        <p:txBody>
          <a:bodyPr wrap="square">
            <a:spAutoFit/>
          </a:bodyPr>
          <a:lstStyle/>
          <a:p>
            <a:pPr indent="449580" algn="just">
              <a:lnSpc>
                <a:spcPct val="115000"/>
              </a:lnSpc>
              <a:spcAft>
                <a:spcPts val="0"/>
              </a:spcAft>
            </a:pPr>
            <a:r>
              <a:rPr lang="tr-TR" sz="32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Çalışma programı</a:t>
            </a:r>
            <a:endParaRPr lang="tr-TR"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15000"/>
              </a:lnSpc>
              <a:spcAft>
                <a:spcPts val="0"/>
              </a:spcAft>
            </a:pPr>
            <a:r>
              <a:rPr lang="tr-TR" sz="2400" b="1" dirty="0">
                <a:latin typeface="Times New Roman" panose="02020603050405020304" pitchFamily="18" charset="0"/>
                <a:ea typeface="Times New Roman" panose="02020603050405020304" pitchFamily="18" charset="0"/>
                <a:cs typeface="Times New Roman" panose="02020603050405020304" pitchFamily="18" charset="0"/>
              </a:rPr>
              <a:t>MADDE 7-</a:t>
            </a:r>
            <a:r>
              <a:rPr lang="tr-TR" sz="2400" dirty="0">
                <a:latin typeface="Times New Roman" panose="02020603050405020304" pitchFamily="18" charset="0"/>
                <a:ea typeface="Times New Roman" panose="02020603050405020304" pitchFamily="18" charset="0"/>
                <a:cs typeface="Times New Roman" panose="02020603050405020304" pitchFamily="18" charset="0"/>
              </a:rPr>
              <a:t> </a:t>
            </a:r>
            <a:r>
              <a:rPr lang="tr-TR" sz="2400" b="1" dirty="0">
                <a:solidFill>
                  <a:srgbClr val="00B05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(1) Çalışma programı, eğitim kurumu yöneticisi ve danışman öğretmen tarafından Yetiştirme Programı esas alınarak eğitim kurumunun özelliği ve danışman öğretmenin haftalık programı göz önünde bulundurularak hazırlanır. </a:t>
            </a:r>
            <a:endParaRPr lang="tr-TR" sz="2000" b="1" dirty="0">
              <a:solidFill>
                <a:srgbClr val="00B05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15000"/>
              </a:lnSpc>
              <a:spcAft>
                <a:spcPts val="0"/>
              </a:spcAft>
            </a:pPr>
            <a:r>
              <a:rPr lang="tr-TR"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 Aday öğretmen yetiştirme sürecinde kullanılacak formlar Öğretmen Yetiştirme ve Geliştirme Genel Müdürlüğünce hazırlanır. Eğitim kurumu yöneticisi ve danışman öğretmenler bu formları kendi sınıf, okul ve çevre şartlarına göre uyarlayarak kullanırlar.  </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9" name="Picture 13" descr="C:\Users\Müdür\Desktop\MEBlogo.jpg"/>
          <p:cNvPicPr>
            <a:picLocks noChangeAspect="1" noChangeArrowheads="1"/>
          </p:cNvPicPr>
          <p:nvPr/>
        </p:nvPicPr>
        <p:blipFill rotWithShape="1">
          <a:blip r:embed="rId3" cstate="print"/>
          <a:srcRect l="4564" t="3447" r="-4564" b="-3447"/>
          <a:stretch/>
        </p:blipFill>
        <p:spPr bwMode="auto">
          <a:xfrm>
            <a:off x="360000" y="216000"/>
            <a:ext cx="792163" cy="785812"/>
          </a:xfrm>
          <a:prstGeom prst="rect">
            <a:avLst/>
          </a:prstGeom>
          <a:noFill/>
          <a:ln w="9525">
            <a:noFill/>
            <a:miter lim="800000"/>
            <a:headEnd/>
            <a:tailEnd/>
          </a:ln>
        </p:spPr>
      </p:pic>
    </p:spTree>
    <p:extLst>
      <p:ext uri="{BB962C8B-B14F-4D97-AF65-F5344CB8AC3E}">
        <p14:creationId xmlns:p14="http://schemas.microsoft.com/office/powerpoint/2010/main" val="3927738508"/>
      </p:ext>
    </p:extLst>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6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6376DE8B-75C8-4064-9F54-71295E2947E9}" type="datetime1">
              <a:rPr lang="tr-TR" smtClean="0"/>
              <a:pPr/>
              <a:t>8.3.2016</a:t>
            </a:fld>
            <a:endParaRPr lang="tr-TR" smtClean="0"/>
          </a:p>
        </p:txBody>
      </p:sp>
      <p:sp>
        <p:nvSpPr>
          <p:cNvPr id="7174" name="7 Altbilgi Yer Tutucusu"/>
          <p:cNvSpPr>
            <a:spLocks noGrp="1"/>
          </p:cNvSpPr>
          <p:nvPr>
            <p:ph type="ftr" sz="quarter" idx="11"/>
          </p:nvPr>
        </p:nvSpPr>
        <p:spPr bwMode="auto">
          <a:xfrm>
            <a:off x="1835696" y="6400800"/>
            <a:ext cx="4233863" cy="457200"/>
          </a:xfrm>
          <a:noFill/>
          <a:ln>
            <a:miter lim="800000"/>
            <a:headEnd/>
            <a:tailEnd/>
          </a:ln>
        </p:spPr>
        <p:txBody>
          <a:bodyPr vert="horz" wrap="square" lIns="91440" tIns="45720" rIns="91440" bIns="45720" numCol="1" compatLnSpc="1">
            <a:prstTxWarp prst="textNoShape">
              <a:avLst/>
            </a:prstTxWarp>
          </a:bodyPr>
          <a:lstStyle/>
          <a:p>
            <a:r>
              <a:rPr lang="tr-TR" sz="1200" dirty="0" smtClean="0"/>
              <a:t>Hazırlayan: Mustafa </a:t>
            </a:r>
            <a:r>
              <a:rPr lang="tr-TR" sz="1200" dirty="0" smtClean="0"/>
              <a:t>AYDIN</a:t>
            </a:r>
            <a:endParaRPr lang="tr-TR" sz="1200" dirty="0" smtClean="0"/>
          </a:p>
        </p:txBody>
      </p:sp>
      <p:sp>
        <p:nvSpPr>
          <p:cNvPr id="6" name="5 Slayt Numarası Yer Tutucusu"/>
          <p:cNvSpPr>
            <a:spLocks noGrp="1"/>
          </p:cNvSpPr>
          <p:nvPr>
            <p:ph type="sldNum" sz="quarter" idx="12"/>
          </p:nvPr>
        </p:nvSpPr>
        <p:spPr/>
        <p:txBody>
          <a:bodyPr/>
          <a:lstStyle/>
          <a:p>
            <a:pPr>
              <a:defRPr/>
            </a:pPr>
            <a:fld id="{4DEA143D-7771-4EA1-8974-E8684EF9A219}" type="slidenum">
              <a:rPr lang="tr-TR"/>
              <a:pPr>
                <a:defRPr/>
              </a:pPr>
              <a:t>8</a:t>
            </a:fld>
            <a:endParaRPr lang="tr-TR"/>
          </a:p>
        </p:txBody>
      </p:sp>
      <p:sp>
        <p:nvSpPr>
          <p:cNvPr id="7177" name="8 Metin kutusu"/>
          <p:cNvSpPr txBox="1">
            <a:spLocks noChangeArrowheads="1"/>
          </p:cNvSpPr>
          <p:nvPr/>
        </p:nvSpPr>
        <p:spPr bwMode="auto">
          <a:xfrm>
            <a:off x="36513" y="260350"/>
            <a:ext cx="9144000" cy="585788"/>
          </a:xfrm>
          <a:prstGeom prst="rect">
            <a:avLst/>
          </a:prstGeom>
          <a:noFill/>
          <a:ln w="9525">
            <a:noFill/>
            <a:miter lim="800000"/>
            <a:headEnd/>
            <a:tailEnd/>
          </a:ln>
        </p:spPr>
        <p:txBody>
          <a:bodyPr>
            <a:spAutoFit/>
          </a:bodyPr>
          <a:lstStyle/>
          <a:p>
            <a:pPr algn="ctr"/>
            <a:r>
              <a:rPr lang="tr-TR" sz="1400" b="1" i="1" dirty="0">
                <a:solidFill>
                  <a:srgbClr val="336699"/>
                </a:solidFill>
                <a:latin typeface="Calibri" pitchFamily="34" charset="0"/>
                <a:cs typeface="Calibri" pitchFamily="34" charset="0"/>
              </a:rPr>
              <a:t>GEBZE İLÇE MİLLİ EĞİTİM MÜDÜRLÜĞÜ ADAY ÖĞRETMENLERİN </a:t>
            </a:r>
            <a:r>
              <a:rPr lang="tr-TR" sz="1400" b="1" i="1" dirty="0" smtClean="0">
                <a:solidFill>
                  <a:srgbClr val="336699"/>
                </a:solidFill>
                <a:latin typeface="Calibri" pitchFamily="34" charset="0"/>
                <a:cs typeface="Calibri" pitchFamily="34" charset="0"/>
              </a:rPr>
              <a:t>YETİŞTİRME SÜRECİ</a:t>
            </a:r>
            <a:endParaRPr lang="tr-TR" sz="1400" b="1" i="1" dirty="0">
              <a:solidFill>
                <a:srgbClr val="336699"/>
              </a:solidFill>
              <a:latin typeface="Calibri" pitchFamily="34" charset="0"/>
              <a:cs typeface="Calibri" pitchFamily="34" charset="0"/>
            </a:endParaRPr>
          </a:p>
          <a:p>
            <a:pPr algn="ctr"/>
            <a:r>
              <a:rPr lang="tr-TR" b="1" i="1" dirty="0">
                <a:solidFill>
                  <a:srgbClr val="FF0000"/>
                </a:solidFill>
                <a:latin typeface="Calibri" pitchFamily="34" charset="0"/>
                <a:cs typeface="Calibri" pitchFamily="34" charset="0"/>
              </a:rPr>
              <a:t>ADAY ÖĞRETMEN YETİŞTİRME SÜRECİNE İLİŞKİN YÖNERGE</a:t>
            </a:r>
            <a:endParaRPr lang="tr-TR" b="1" i="1" dirty="0">
              <a:solidFill>
                <a:srgbClr val="FF0000"/>
              </a:solidFill>
              <a:latin typeface="Calibri" pitchFamily="34" charset="0"/>
              <a:cs typeface="Calibri" pitchFamily="34" charset="0"/>
            </a:endParaRPr>
          </a:p>
        </p:txBody>
      </p:sp>
      <p:sp>
        <p:nvSpPr>
          <p:cNvPr id="2" name="Dikdörtgen 1"/>
          <p:cNvSpPr/>
          <p:nvPr/>
        </p:nvSpPr>
        <p:spPr>
          <a:xfrm>
            <a:off x="199421" y="1149286"/>
            <a:ext cx="8818184" cy="5164491"/>
          </a:xfrm>
          <a:prstGeom prst="rect">
            <a:avLst/>
          </a:prstGeom>
        </p:spPr>
        <p:txBody>
          <a:bodyPr wrap="square">
            <a:spAutoFit/>
          </a:bodyPr>
          <a:lstStyle/>
          <a:p>
            <a:pPr indent="450215" algn="just">
              <a:lnSpc>
                <a:spcPct val="115000"/>
              </a:lnSpc>
              <a:spcAft>
                <a:spcPts val="0"/>
              </a:spcAft>
            </a:pPr>
            <a:r>
              <a:rPr lang="tr-TR" sz="32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İl/ilçe millî eğitim müdürlerinin görevleri</a:t>
            </a:r>
            <a:endParaRPr lang="tr-TR" sz="28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lnSpc>
                <a:spcPct val="115000"/>
              </a:lnSpc>
              <a:spcAft>
                <a:spcPts val="0"/>
              </a:spcAft>
            </a:pPr>
            <a:r>
              <a:rPr lang="tr-TR" sz="2400" b="1" dirty="0">
                <a:latin typeface="Times New Roman" panose="02020603050405020304" pitchFamily="18" charset="0"/>
                <a:ea typeface="Times New Roman" panose="02020603050405020304" pitchFamily="18" charset="0"/>
                <a:cs typeface="Times New Roman" panose="02020603050405020304" pitchFamily="18" charset="0"/>
              </a:rPr>
              <a:t>MADDE 8- </a:t>
            </a:r>
            <a:r>
              <a:rPr lang="tr-TR" sz="2400" dirty="0">
                <a:latin typeface="Times New Roman" panose="02020603050405020304" pitchFamily="18" charset="0"/>
                <a:ea typeface="Times New Roman" panose="02020603050405020304" pitchFamily="18" charset="0"/>
                <a:cs typeface="Times New Roman" panose="02020603050405020304" pitchFamily="18" charset="0"/>
              </a:rPr>
              <a:t>(1) İl/ilçe millî eğitim müdürleri, Millî Eğitim Bakanlığı Öğretmen Atama ve Yer Değiştirme Yönetmeliğinin 18 inci maddesindeki görevlerin yanında aşağıdaki görevleri de yürütür: </a:t>
            </a: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15000"/>
              </a:lnSpc>
              <a:spcAft>
                <a:spcPts val="0"/>
              </a:spcAf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a) Aday öğretmenlerin yetiştirme sürecinde görev yapacakları eğitim kurumunu belirlemek.</a:t>
            </a: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15000"/>
              </a:lnSpc>
              <a:spcAft>
                <a:spcPts val="0"/>
              </a:spcAft>
            </a:pPr>
            <a:r>
              <a:rPr lang="tr-TR" sz="2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b) Aday öğretmenlerin, il/ilçe millî eğitim müdürlüklerinin yönetim ve işleyişi ile ilgili izleme çalışması yapmalarını sağlamak.</a:t>
            </a:r>
            <a:endParaRPr lang="tr-TR" sz="20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spcAft>
                <a:spcPts val="0"/>
              </a:spcAft>
            </a:pPr>
            <a:r>
              <a:rPr lang="tr-TR" sz="2400" dirty="0">
                <a:latin typeface="Times New Roman" panose="02020603050405020304" pitchFamily="18" charset="0"/>
                <a:cs typeface="Times New Roman" panose="02020603050405020304" pitchFamily="18" charset="0"/>
              </a:rPr>
              <a:t>c) Eğitim kurumu müdürlüğü ve danışman öğretmen tarafından hazırlanan çalışma programının sağlıklı uygulanabilmesi için gerekli desteği sağlamak.</a:t>
            </a:r>
            <a:endParaRPr lang="tr-TR" sz="3600" dirty="0">
              <a:latin typeface="Times New Roman" panose="02020603050405020304" pitchFamily="18" charset="0"/>
              <a:cs typeface="Times New Roman" panose="02020603050405020304" pitchFamily="18" charset="0"/>
            </a:endParaRPr>
          </a:p>
          <a:p>
            <a:pPr indent="449580" algn="just">
              <a:lnSpc>
                <a:spcPct val="115000"/>
              </a:lnSpc>
              <a:spcAft>
                <a:spcPts val="0"/>
              </a:spcAft>
            </a:pPr>
            <a:r>
              <a:rPr lang="tr-TR" sz="2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ç) Yetiştirme süreci koordinatörünü görevlendirmek.</a:t>
            </a:r>
            <a:endParaRPr lang="tr-TR" sz="20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9" name="Picture 13" descr="C:\Users\Müdür\Desktop\MEBlogo.jpg"/>
          <p:cNvPicPr>
            <a:picLocks noChangeAspect="1" noChangeArrowheads="1"/>
          </p:cNvPicPr>
          <p:nvPr/>
        </p:nvPicPr>
        <p:blipFill rotWithShape="1">
          <a:blip r:embed="rId3" cstate="print"/>
          <a:srcRect l="4564" t="3447" r="-4564" b="-3447"/>
          <a:stretch/>
        </p:blipFill>
        <p:spPr bwMode="auto">
          <a:xfrm>
            <a:off x="360000" y="216000"/>
            <a:ext cx="792163" cy="785812"/>
          </a:xfrm>
          <a:prstGeom prst="rect">
            <a:avLst/>
          </a:prstGeom>
          <a:noFill/>
          <a:ln w="9525">
            <a:noFill/>
            <a:miter lim="800000"/>
            <a:headEnd/>
            <a:tailEnd/>
          </a:ln>
        </p:spPr>
      </p:pic>
    </p:spTree>
    <p:extLst>
      <p:ext uri="{BB962C8B-B14F-4D97-AF65-F5344CB8AC3E}">
        <p14:creationId xmlns:p14="http://schemas.microsoft.com/office/powerpoint/2010/main" val="3603993838"/>
      </p:ext>
    </p:extLst>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6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6376DE8B-75C8-4064-9F54-71295E2947E9}" type="datetime1">
              <a:rPr lang="tr-TR" smtClean="0"/>
              <a:pPr/>
              <a:t>8.3.2016</a:t>
            </a:fld>
            <a:endParaRPr lang="tr-TR" smtClean="0"/>
          </a:p>
        </p:txBody>
      </p:sp>
      <p:sp>
        <p:nvSpPr>
          <p:cNvPr id="7174" name="7 Altbilgi Yer Tutucusu"/>
          <p:cNvSpPr>
            <a:spLocks noGrp="1"/>
          </p:cNvSpPr>
          <p:nvPr>
            <p:ph type="ftr" sz="quarter" idx="11"/>
          </p:nvPr>
        </p:nvSpPr>
        <p:spPr bwMode="auto">
          <a:xfrm>
            <a:off x="1835696" y="6400800"/>
            <a:ext cx="4233863" cy="457200"/>
          </a:xfrm>
          <a:noFill/>
          <a:ln>
            <a:miter lim="800000"/>
            <a:headEnd/>
            <a:tailEnd/>
          </a:ln>
        </p:spPr>
        <p:txBody>
          <a:bodyPr vert="horz" wrap="square" lIns="91440" tIns="45720" rIns="91440" bIns="45720" numCol="1" compatLnSpc="1">
            <a:prstTxWarp prst="textNoShape">
              <a:avLst/>
            </a:prstTxWarp>
          </a:bodyPr>
          <a:lstStyle/>
          <a:p>
            <a:r>
              <a:rPr lang="tr-TR" sz="1200" dirty="0" smtClean="0"/>
              <a:t>Hazırlayan: Mustafa AYDIN </a:t>
            </a:r>
          </a:p>
        </p:txBody>
      </p:sp>
      <p:sp>
        <p:nvSpPr>
          <p:cNvPr id="6" name="5 Slayt Numarası Yer Tutucusu"/>
          <p:cNvSpPr>
            <a:spLocks noGrp="1"/>
          </p:cNvSpPr>
          <p:nvPr>
            <p:ph type="sldNum" sz="quarter" idx="12"/>
          </p:nvPr>
        </p:nvSpPr>
        <p:spPr/>
        <p:txBody>
          <a:bodyPr/>
          <a:lstStyle/>
          <a:p>
            <a:pPr>
              <a:defRPr/>
            </a:pPr>
            <a:fld id="{4DEA143D-7771-4EA1-8974-E8684EF9A219}" type="slidenum">
              <a:rPr lang="tr-TR"/>
              <a:pPr>
                <a:defRPr/>
              </a:pPr>
              <a:t>9</a:t>
            </a:fld>
            <a:endParaRPr lang="tr-TR"/>
          </a:p>
        </p:txBody>
      </p:sp>
      <p:sp>
        <p:nvSpPr>
          <p:cNvPr id="7177" name="8 Metin kutusu"/>
          <p:cNvSpPr txBox="1">
            <a:spLocks noChangeArrowheads="1"/>
          </p:cNvSpPr>
          <p:nvPr/>
        </p:nvSpPr>
        <p:spPr bwMode="auto">
          <a:xfrm>
            <a:off x="36513" y="260350"/>
            <a:ext cx="9144000" cy="585788"/>
          </a:xfrm>
          <a:prstGeom prst="rect">
            <a:avLst/>
          </a:prstGeom>
          <a:noFill/>
          <a:ln w="9525">
            <a:noFill/>
            <a:miter lim="800000"/>
            <a:headEnd/>
            <a:tailEnd/>
          </a:ln>
        </p:spPr>
        <p:txBody>
          <a:bodyPr>
            <a:spAutoFit/>
          </a:bodyPr>
          <a:lstStyle/>
          <a:p>
            <a:pPr algn="ctr"/>
            <a:r>
              <a:rPr lang="tr-TR" sz="1400" b="1" i="1" dirty="0">
                <a:solidFill>
                  <a:srgbClr val="336699"/>
                </a:solidFill>
                <a:latin typeface="Calibri" pitchFamily="34" charset="0"/>
                <a:cs typeface="Calibri" pitchFamily="34" charset="0"/>
              </a:rPr>
              <a:t>GEBZE İLÇE MİLLİ EĞİTİM MÜDÜRLÜĞÜ ADAY ÖĞRETMENLERİN </a:t>
            </a:r>
            <a:r>
              <a:rPr lang="tr-TR" sz="1400" b="1" i="1" dirty="0" smtClean="0">
                <a:solidFill>
                  <a:srgbClr val="336699"/>
                </a:solidFill>
                <a:latin typeface="Calibri" pitchFamily="34" charset="0"/>
                <a:cs typeface="Calibri" pitchFamily="34" charset="0"/>
              </a:rPr>
              <a:t>YETİŞTİRME SÜRECİ</a:t>
            </a:r>
            <a:endParaRPr lang="tr-TR" sz="1400" b="1" i="1" dirty="0">
              <a:solidFill>
                <a:srgbClr val="336699"/>
              </a:solidFill>
              <a:latin typeface="Calibri" pitchFamily="34" charset="0"/>
              <a:cs typeface="Calibri" pitchFamily="34" charset="0"/>
            </a:endParaRPr>
          </a:p>
          <a:p>
            <a:pPr algn="ctr"/>
            <a:r>
              <a:rPr lang="tr-TR" b="1" i="1" dirty="0">
                <a:solidFill>
                  <a:srgbClr val="FF0000"/>
                </a:solidFill>
                <a:latin typeface="Calibri" pitchFamily="34" charset="0"/>
                <a:cs typeface="Calibri" pitchFamily="34" charset="0"/>
              </a:rPr>
              <a:t>ADAY ÖĞRETMEN YETİŞTİRME SÜRECİNE İLİŞKİN YÖNERGE</a:t>
            </a:r>
            <a:endParaRPr lang="tr-TR" b="1" i="1" dirty="0">
              <a:solidFill>
                <a:srgbClr val="FF0000"/>
              </a:solidFill>
              <a:latin typeface="Calibri" pitchFamily="34" charset="0"/>
              <a:cs typeface="Calibri" pitchFamily="34" charset="0"/>
            </a:endParaRPr>
          </a:p>
        </p:txBody>
      </p:sp>
      <p:sp>
        <p:nvSpPr>
          <p:cNvPr id="2" name="Dikdörtgen 1"/>
          <p:cNvSpPr/>
          <p:nvPr/>
        </p:nvSpPr>
        <p:spPr>
          <a:xfrm>
            <a:off x="146304" y="1268760"/>
            <a:ext cx="8890192" cy="4905958"/>
          </a:xfrm>
          <a:prstGeom prst="rect">
            <a:avLst/>
          </a:prstGeom>
        </p:spPr>
        <p:txBody>
          <a:bodyPr wrap="square">
            <a:spAutoFit/>
          </a:bodyPr>
          <a:lstStyle/>
          <a:p>
            <a:pPr indent="450215" algn="just">
              <a:lnSpc>
                <a:spcPct val="115000"/>
              </a:lnSpc>
              <a:spcAft>
                <a:spcPts val="0"/>
              </a:spcAft>
            </a:pPr>
            <a:r>
              <a:rPr lang="tr-TR" sz="28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Yetiştirme süreci koordinatörünün görevleri</a:t>
            </a:r>
            <a:endParaRPr lang="tr-TR"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lnSpc>
                <a:spcPct val="115000"/>
              </a:lnSpc>
              <a:spcAft>
                <a:spcPts val="0"/>
              </a:spcAft>
            </a:pPr>
            <a:r>
              <a:rPr lang="tr-TR" sz="2400" b="1" dirty="0">
                <a:latin typeface="Times New Roman" panose="02020603050405020304" pitchFamily="18" charset="0"/>
                <a:ea typeface="Times New Roman" panose="02020603050405020304" pitchFamily="18" charset="0"/>
                <a:cs typeface="Times New Roman" panose="02020603050405020304" pitchFamily="18" charset="0"/>
              </a:rPr>
              <a:t>MADDE 9- </a:t>
            </a:r>
            <a:r>
              <a:rPr lang="tr-TR" sz="2400" dirty="0">
                <a:latin typeface="Times New Roman" panose="02020603050405020304" pitchFamily="18" charset="0"/>
                <a:ea typeface="Times New Roman" panose="02020603050405020304" pitchFamily="18" charset="0"/>
                <a:cs typeface="Times New Roman" panose="02020603050405020304" pitchFamily="18" charset="0"/>
              </a:rPr>
              <a:t>(1) Yetiştirme süreci koordinatörünün görevleri şunlardır:</a:t>
            </a: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15000"/>
              </a:lnSpc>
              <a:spcAft>
                <a:spcPts val="0"/>
              </a:spcAf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a) Aday öğretmenlerin okul dışı faaliyetleri kapsamındaki çalışmalarını çalışma programına uygun olarak koordine etmek.</a:t>
            </a: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15000"/>
              </a:lnSpc>
              <a:spcAft>
                <a:spcPts val="0"/>
              </a:spcAft>
            </a:pPr>
            <a:r>
              <a:rPr lang="tr-TR" sz="24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b) Yetiştirme Programı çerçevesinde yapılacak </a:t>
            </a:r>
            <a:r>
              <a:rPr lang="tr-TR" sz="2400"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hizmetiçi</a:t>
            </a:r>
            <a:r>
              <a:rPr lang="tr-TR" sz="24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eğitim faaliyetlerini, il/ilçe milli eğitim müdürlüklerindeki </a:t>
            </a:r>
            <a:r>
              <a:rPr lang="tr-TR" sz="2400"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hizmetiçi</a:t>
            </a:r>
            <a:r>
              <a:rPr lang="tr-TR" sz="24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eğitimden sorumlu il millî eğitim müdür yardımcısı/şube müdürü ile birlikte koordine etmek.</a:t>
            </a:r>
            <a:endParaRPr lang="tr-TR" sz="20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15000"/>
              </a:lnSpc>
              <a:spcAft>
                <a:spcPts val="0"/>
              </a:spcAf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c) İl/ilçe millî eğitim müdürü tarafından yetiştirme sürecine ilişkin verilen diğer görevleri yapmak. </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9" name="Picture 13" descr="C:\Users\Müdür\Desktop\MEBlogo.jpg"/>
          <p:cNvPicPr>
            <a:picLocks noChangeAspect="1" noChangeArrowheads="1"/>
          </p:cNvPicPr>
          <p:nvPr/>
        </p:nvPicPr>
        <p:blipFill rotWithShape="1">
          <a:blip r:embed="rId3" cstate="print"/>
          <a:srcRect l="4564" t="3447" r="-4564" b="-3447"/>
          <a:stretch/>
        </p:blipFill>
        <p:spPr bwMode="auto">
          <a:xfrm>
            <a:off x="360000" y="216000"/>
            <a:ext cx="792163" cy="785812"/>
          </a:xfrm>
          <a:prstGeom prst="rect">
            <a:avLst/>
          </a:prstGeom>
          <a:noFill/>
          <a:ln w="9525">
            <a:noFill/>
            <a:miter lim="800000"/>
            <a:headEnd/>
            <a:tailEnd/>
          </a:ln>
        </p:spPr>
      </p:pic>
    </p:spTree>
    <p:extLst>
      <p:ext uri="{BB962C8B-B14F-4D97-AF65-F5344CB8AC3E}">
        <p14:creationId xmlns:p14="http://schemas.microsoft.com/office/powerpoint/2010/main" val="647745213"/>
      </p:ext>
    </p:extLst>
  </p:cSld>
  <p:clrMapOvr>
    <a:masterClrMapping/>
  </p:clrMapOvr>
  <p:transition>
    <p:cut/>
  </p:transition>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500</TotalTime>
  <Words>4997</Words>
  <Application>Microsoft Office PowerPoint</Application>
  <PresentationFormat>Ekran Gösterisi (4:3)</PresentationFormat>
  <Paragraphs>896</Paragraphs>
  <Slides>48</Slides>
  <Notes>48</Notes>
  <HiddenSlides>0</HiddenSlides>
  <MMClips>0</MMClips>
  <ScaleCrop>false</ScaleCrop>
  <HeadingPairs>
    <vt:vector size="8" baseType="variant">
      <vt:variant>
        <vt:lpstr>Kullanılan Yazı Tipleri</vt:lpstr>
      </vt:variant>
      <vt:variant>
        <vt:i4>4</vt:i4>
      </vt:variant>
      <vt:variant>
        <vt:lpstr>Tema</vt:lpstr>
      </vt:variant>
      <vt:variant>
        <vt:i4>1</vt:i4>
      </vt:variant>
      <vt:variant>
        <vt:lpstr>Eklenmiş OLE Hizmet Programları</vt:lpstr>
      </vt:variant>
      <vt:variant>
        <vt:i4>1</vt:i4>
      </vt:variant>
      <vt:variant>
        <vt:lpstr>Slayt Başlıkları</vt:lpstr>
      </vt:variant>
      <vt:variant>
        <vt:i4>48</vt:i4>
      </vt:variant>
    </vt:vector>
  </HeadingPairs>
  <TitlesOfParts>
    <vt:vector size="54" baseType="lpstr">
      <vt:lpstr>Arial</vt:lpstr>
      <vt:lpstr>Calibri</vt:lpstr>
      <vt:lpstr>Calibri Light</vt:lpstr>
      <vt:lpstr>Times New Roman</vt:lpstr>
      <vt:lpstr>Office Teması</vt:lpstr>
      <vt:lpstr>Microsoft Excel Çalışma Sayfası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M.E.B.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D.ŞEVİK</dc:creator>
  <cp:lastModifiedBy>Mustafa Aydin</cp:lastModifiedBy>
  <cp:revision>49</cp:revision>
  <dcterms:created xsi:type="dcterms:W3CDTF">2013-10-29T19:07:41Z</dcterms:created>
  <dcterms:modified xsi:type="dcterms:W3CDTF">2016-03-08T19:49:20Z</dcterms:modified>
</cp:coreProperties>
</file>