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 id="2147483772" r:id="rId4"/>
  </p:sldMasterIdLst>
  <p:notesMasterIdLst>
    <p:notesMasterId r:id="rId53"/>
  </p:notesMasterIdLst>
  <p:handoutMasterIdLst>
    <p:handoutMasterId r:id="rId54"/>
  </p:handoutMasterIdLst>
  <p:sldIdLst>
    <p:sldId id="602" r:id="rId5"/>
    <p:sldId id="605" r:id="rId6"/>
    <p:sldId id="604" r:id="rId7"/>
    <p:sldId id="527" r:id="rId8"/>
    <p:sldId id="526" r:id="rId9"/>
    <p:sldId id="480" r:id="rId10"/>
    <p:sldId id="544" r:id="rId11"/>
    <p:sldId id="543" r:id="rId12"/>
    <p:sldId id="380" r:id="rId13"/>
    <p:sldId id="532" r:id="rId14"/>
    <p:sldId id="556" r:id="rId15"/>
    <p:sldId id="559" r:id="rId16"/>
    <p:sldId id="560" r:id="rId17"/>
    <p:sldId id="558" r:id="rId18"/>
    <p:sldId id="562" r:id="rId19"/>
    <p:sldId id="533" r:id="rId20"/>
    <p:sldId id="563" r:id="rId21"/>
    <p:sldId id="541" r:id="rId22"/>
    <p:sldId id="598" r:id="rId23"/>
    <p:sldId id="565" r:id="rId24"/>
    <p:sldId id="566" r:id="rId25"/>
    <p:sldId id="567" r:id="rId26"/>
    <p:sldId id="568" r:id="rId27"/>
    <p:sldId id="569" r:id="rId28"/>
    <p:sldId id="570" r:id="rId29"/>
    <p:sldId id="571" r:id="rId30"/>
    <p:sldId id="572" r:id="rId31"/>
    <p:sldId id="573" r:id="rId32"/>
    <p:sldId id="574" r:id="rId33"/>
    <p:sldId id="576" r:id="rId34"/>
    <p:sldId id="575" r:id="rId35"/>
    <p:sldId id="577" r:id="rId36"/>
    <p:sldId id="578" r:id="rId37"/>
    <p:sldId id="579" r:id="rId38"/>
    <p:sldId id="580" r:id="rId39"/>
    <p:sldId id="581" r:id="rId40"/>
    <p:sldId id="582" r:id="rId41"/>
    <p:sldId id="583" r:id="rId42"/>
    <p:sldId id="584" r:id="rId43"/>
    <p:sldId id="585" r:id="rId44"/>
    <p:sldId id="586" r:id="rId45"/>
    <p:sldId id="587" r:id="rId46"/>
    <p:sldId id="588" r:id="rId47"/>
    <p:sldId id="589" r:id="rId48"/>
    <p:sldId id="590" r:id="rId49"/>
    <p:sldId id="591" r:id="rId50"/>
    <p:sldId id="600" r:id="rId51"/>
    <p:sldId id="59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örre - multipurpose template" id="{2D78C04B-A168-479C-9541-E3B6372F0BA9}">
          <p14:sldIdLst>
            <p14:sldId id="602"/>
            <p14:sldId id="605"/>
            <p14:sldId id="604"/>
            <p14:sldId id="527"/>
            <p14:sldId id="526"/>
            <p14:sldId id="480"/>
            <p14:sldId id="544"/>
            <p14:sldId id="543"/>
            <p14:sldId id="380"/>
            <p14:sldId id="532"/>
            <p14:sldId id="556"/>
            <p14:sldId id="559"/>
            <p14:sldId id="560"/>
            <p14:sldId id="558"/>
            <p14:sldId id="562"/>
            <p14:sldId id="533"/>
            <p14:sldId id="563"/>
          </p14:sldIdLst>
        </p14:section>
        <p14:section name="Showeet" id="{B016801F-B1C1-4CFC-BB13-EBCF68D5DA84}">
          <p14:sldIdLst>
            <p14:sldId id="541"/>
            <p14:sldId id="598"/>
            <p14:sldId id="565"/>
            <p14:sldId id="566"/>
            <p14:sldId id="567"/>
            <p14:sldId id="568"/>
            <p14:sldId id="569"/>
            <p14:sldId id="570"/>
            <p14:sldId id="571"/>
            <p14:sldId id="572"/>
            <p14:sldId id="573"/>
            <p14:sldId id="574"/>
            <p14:sldId id="576"/>
            <p14:sldId id="575"/>
            <p14:sldId id="577"/>
            <p14:sldId id="578"/>
            <p14:sldId id="579"/>
            <p14:sldId id="580"/>
            <p14:sldId id="581"/>
            <p14:sldId id="582"/>
            <p14:sldId id="583"/>
            <p14:sldId id="584"/>
            <p14:sldId id="585"/>
            <p14:sldId id="586"/>
            <p14:sldId id="587"/>
            <p14:sldId id="588"/>
            <p14:sldId id="589"/>
            <p14:sldId id="590"/>
            <p14:sldId id="591"/>
            <p14:sldId id="600"/>
            <p14:sldId id="599"/>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FFAFAF"/>
    <a:srgbClr val="FF6161"/>
    <a:srgbClr val="FF0000"/>
    <a:srgbClr val="4BD0FF"/>
    <a:srgbClr val="80A4BA"/>
    <a:srgbClr val="263A46"/>
    <a:srgbClr val="00CC00"/>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9023" autoAdjust="0"/>
  </p:normalViewPr>
  <p:slideViewPr>
    <p:cSldViewPr snapToGrid="0">
      <p:cViewPr>
        <p:scale>
          <a:sx n="64" d="100"/>
          <a:sy n="64" d="100"/>
        </p:scale>
        <p:origin x="-924"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pPr/>
              <a:t>8/25/2017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pPr/>
              <a:t>‹#›</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pPr/>
              <a:t>8/25/2017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pPr/>
              <a:t>‹#›</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C22EF4-EC17-4958-A0CA-8FB4998C0E93}"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343846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11</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12</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13</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14</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15</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16</a:t>
            </a:fld>
            <a:endParaRPr lang="en-US"/>
          </a:p>
        </p:txBody>
      </p:sp>
    </p:spTree>
    <p:extLst>
      <p:ext uri="{BB962C8B-B14F-4D97-AF65-F5344CB8AC3E}">
        <p14:creationId xmlns:p14="http://schemas.microsoft.com/office/powerpoint/2010/main" val="1942523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92863F-2181-40AA-9D10-26C0A01C7A52}" type="slidenum">
              <a:rPr lang="en-US" smtClean="0"/>
              <a:pPr/>
              <a:t>18</a:t>
            </a:fld>
            <a:endParaRPr lang="en-US"/>
          </a:p>
        </p:txBody>
      </p:sp>
    </p:spTree>
    <p:extLst>
      <p:ext uri="{BB962C8B-B14F-4D97-AF65-F5344CB8AC3E}">
        <p14:creationId xmlns:p14="http://schemas.microsoft.com/office/powerpoint/2010/main" val="2353471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19</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20</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26</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28</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29</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30</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a:t>
            </a:fld>
            <a:endParaRPr lang="en-US"/>
          </a:p>
        </p:txBody>
      </p:sp>
    </p:spTree>
    <p:extLst>
      <p:ext uri="{BB962C8B-B14F-4D97-AF65-F5344CB8AC3E}">
        <p14:creationId xmlns:p14="http://schemas.microsoft.com/office/powerpoint/2010/main" val="3306505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36</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38</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39</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40</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41</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43</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45</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46</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47</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48</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6</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7</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8</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9</a:t>
            </a:fld>
            <a:endParaRPr lang="en-US"/>
          </a:p>
        </p:txBody>
      </p:sp>
    </p:spTree>
    <p:extLst>
      <p:ext uri="{BB962C8B-B14F-4D97-AF65-F5344CB8AC3E}">
        <p14:creationId xmlns:p14="http://schemas.microsoft.com/office/powerpoint/2010/main" val="9014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74550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97418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21798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64357682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131004006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0716433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363140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9794887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1388638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555024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0824392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1985873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804245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62752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2344370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7201173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96987923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647129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5674843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7604837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2661705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79143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1546425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624316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3990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24917718"/>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3045879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1475425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070419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7484100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prstClr val="white"/>
                </a:solidFill>
              </a:rPr>
              <a:t>”</a:t>
            </a:r>
            <a:endParaRPr lang="en-US" sz="11500" b="1">
              <a:solidFill>
                <a:prstClr val="white"/>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4860032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5394867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3918983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65501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904050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19946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0336011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0997152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8853129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17914490"/>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4031775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2008737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8600731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07767801"/>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0288139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482490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66487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4529825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0781925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55127784"/>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01840648"/>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6160459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070959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9505323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4157414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66660674"/>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rgbClr val="F17C3F">
                    <a:lumMod val="40000"/>
                    <a:lumOff val="60000"/>
                  </a:srgbClr>
                </a:solidFill>
              </a:rPr>
              <a:t>W</a:t>
            </a:r>
            <a:endParaRPr lang="en-US" sz="3600" b="1">
              <a:solidFill>
                <a:srgbClr val="F17C3F">
                  <a:lumMod val="40000"/>
                  <a:lumOff val="60000"/>
                </a:srgb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rgbClr val="7BB21B">
                    <a:lumMod val="40000"/>
                    <a:lumOff val="60000"/>
                  </a:srgbClr>
                </a:solidFill>
              </a:rPr>
              <a:t>O</a:t>
            </a:r>
            <a:endParaRPr lang="en-US" sz="3600" b="1">
              <a:solidFill>
                <a:srgbClr val="7BB21B">
                  <a:lumMod val="40000"/>
                  <a:lumOff val="60000"/>
                </a:srgb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463435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79277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04152213"/>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smtClean="0">
                <a:solidFill>
                  <a:srgbClr val="F17C3F">
                    <a:lumMod val="40000"/>
                    <a:lumOff val="60000"/>
                  </a:srgbClr>
                </a:solidFill>
              </a:rPr>
              <a:t>W</a:t>
            </a:r>
            <a:endParaRPr lang="en-US" sz="3600">
              <a:solidFill>
                <a:srgbClr val="F17C3F">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3403228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smtClean="0">
                <a:solidFill>
                  <a:srgbClr val="7BB21B">
                    <a:lumMod val="40000"/>
                    <a:lumOff val="60000"/>
                  </a:srgbClr>
                </a:solidFill>
              </a:rPr>
              <a:t>O</a:t>
            </a:r>
            <a:endParaRPr lang="en-US" sz="3600">
              <a:solidFill>
                <a:srgbClr val="7BB21B">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2900848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5357731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6084014"/>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63146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10262863"/>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8106507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3915198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168932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602854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732359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6981162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406423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2366139"/>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301318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70975866"/>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2553579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8837010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0205907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802811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694082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84862248"/>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6421916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5622572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178225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59684335"/>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1767321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5105583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1653460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57306317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3487564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88259915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91492"/>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646761942"/>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264351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p14="http://schemas.microsoft.com/office/powerpoint/2010/main" val="208773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13404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9760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195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640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1715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557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3395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t>Skills:</a:t>
            </a:r>
            <a:endParaRPr lang="en-US" sz="2600"/>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t>Skills:</a:t>
            </a:r>
            <a:endParaRPr lang="en-US" sz="2600"/>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49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01144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842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8197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31627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schemeClr val="bg1"/>
                </a:solidFill>
              </a:rPr>
              <a:t>”</a:t>
            </a:r>
            <a:endParaRPr lang="en-US" sz="11500" b="1">
              <a:solidFill>
                <a:schemeClr val="bg1"/>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479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0281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1166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453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56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2819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48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8117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766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8850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4055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785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439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2215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8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7161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9788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0371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421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16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3986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58946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36516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1110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7431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9811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chemeClr val="accent3">
                    <a:lumMod val="40000"/>
                    <a:lumOff val="60000"/>
                  </a:schemeClr>
                </a:solidFill>
              </a:rPr>
              <a:t>W</a:t>
            </a:r>
            <a:endParaRPr lang="en-US" sz="3600" b="1">
              <a:solidFill>
                <a:schemeClr val="accent3">
                  <a:lumMod val="40000"/>
                  <a:lumOff val="60000"/>
                </a:scheme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chemeClr val="accent4">
                    <a:lumMod val="40000"/>
                    <a:lumOff val="60000"/>
                  </a:schemeClr>
                </a:solidFill>
              </a:rPr>
              <a:t>O</a:t>
            </a:r>
            <a:endParaRPr lang="en-US" sz="3600" b="1">
              <a:solidFill>
                <a:schemeClr val="accent4">
                  <a:lumMod val="40000"/>
                  <a:lumOff val="60000"/>
                </a:scheme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8461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889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smtClean="0"/>
              <a:t>W</a:t>
            </a:r>
            <a:endParaRPr lang="en-US" sz="3600"/>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3434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smtClean="0"/>
              <a:t>O</a:t>
            </a:r>
            <a:endParaRPr lang="en-US" sz="3600"/>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28194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874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1338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4603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0093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8752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8031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8441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460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1076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2961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7712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125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p14="http://schemas.microsoft.com/office/powerpoint/2010/main" val="4728741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0738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6463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70650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871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237933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8192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2860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0687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869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694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52113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3890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2019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4895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754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6841140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9150841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8066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32566738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15234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2209800" y="317501"/>
            <a:ext cx="9144000" cy="1325563"/>
          </a:xfrm>
        </p:spPr>
        <p:txBody>
          <a:bodyPr/>
          <a:lstStyle>
            <a:lvl1pPr>
              <a:defRPr b="1"/>
            </a:lvl1pPr>
          </a:lstStyle>
          <a:p>
            <a:r>
              <a:rPr lang="en-US" smtClean="0"/>
              <a:t>Click to edit Master title style</a:t>
            </a:r>
            <a:endParaRPr lang="en-US"/>
          </a:p>
        </p:txBody>
      </p:sp>
    </p:spTree>
    <p:extLst>
      <p:ext uri="{BB962C8B-B14F-4D97-AF65-F5344CB8AC3E}">
        <p14:creationId xmlns:p14="http://schemas.microsoft.com/office/powerpoint/2010/main" val="832352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77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0313392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623881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cSld name="Başlık Slaydı">
    <p:bg>
      <p:bgRef idx="1002">
        <a:schemeClr val="bg2"/>
      </p:bgRef>
    </p:bg>
    <p:spTree>
      <p:nvGrpSpPr>
        <p:cNvPr id="1" name=""/>
        <p:cNvGrpSpPr/>
        <p:nvPr/>
      </p:nvGrpSpPr>
      <p:grpSpPr>
        <a:xfrm>
          <a:off x="0" y="0"/>
          <a:ext cx="0" cy="0"/>
          <a:chOff x="0" y="0"/>
          <a:chExt cx="0" cy="0"/>
        </a:xfrm>
      </p:grpSpPr>
      <p:sp>
        <p:nvSpPr>
          <p:cNvPr id="10" name="Rectangle 9"/>
          <p:cNvSpPr/>
          <p:nvPr/>
        </p:nvSpPr>
        <p:spPr>
          <a:xfrm>
            <a:off x="0"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rtlCol="0" anchor="ctr"/>
          <a:lstStyle/>
          <a:p>
            <a:pPr algn="ctr"/>
            <a:endParaRPr lang="en-US" dirty="0">
              <a:solidFill>
                <a:prstClr val="white"/>
              </a:solidFill>
            </a:endParaRPr>
          </a:p>
        </p:txBody>
      </p:sp>
      <p:sp>
        <p:nvSpPr>
          <p:cNvPr id="7" name="Rectangle 6"/>
          <p:cNvSpPr/>
          <p:nvPr/>
        </p:nvSpPr>
        <p:spPr>
          <a:xfrm>
            <a:off x="0" y="2667001"/>
            <a:ext cx="12192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rtlCol="0" anchor="ctr"/>
          <a:lstStyle/>
          <a:p>
            <a:pPr algn="ctr"/>
            <a:endParaRPr lang="en-US" dirty="0">
              <a:solidFill>
                <a:prstClr val="white"/>
              </a:solidFill>
            </a:endParaRPr>
          </a:p>
        </p:txBody>
      </p:sp>
      <p:sp>
        <p:nvSpPr>
          <p:cNvPr id="8" name="Rectangle 7"/>
          <p:cNvSpPr/>
          <p:nvPr/>
        </p:nvSpPr>
        <p:spPr>
          <a:xfrm>
            <a:off x="0" y="5479144"/>
            <a:ext cx="12192000" cy="235856"/>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rtlCol="0" anchor="ctr"/>
          <a:lstStyle/>
          <a:p>
            <a:pPr algn="ctr"/>
            <a:endParaRPr lang="en-US">
              <a:solidFill>
                <a:prstClr val="white"/>
              </a:solidFill>
            </a:endParaRPr>
          </a:p>
        </p:txBody>
      </p:sp>
      <p:sp>
        <p:nvSpPr>
          <p:cNvPr id="2" name="Title 1"/>
          <p:cNvSpPr>
            <a:spLocks noGrp="1"/>
          </p:cNvSpPr>
          <p:nvPr>
            <p:ph type="ctrTitle"/>
          </p:nvPr>
        </p:nvSpPr>
        <p:spPr>
          <a:xfrm>
            <a:off x="304800" y="2819401"/>
            <a:ext cx="11582400" cy="1470025"/>
          </a:xfrm>
          <a:prstGeom prst="rect">
            <a:avLst/>
          </a:prstGeom>
        </p:spPr>
        <p:txBody>
          <a:bodyPr anchor="b">
            <a:noAutofit/>
          </a:bodyPr>
          <a:lstStyle>
            <a:lvl1pPr>
              <a:defRPr sz="79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761998" y="4800600"/>
            <a:ext cx="10668001" cy="533400"/>
          </a:xfrm>
          <a:prstGeom prst="rect">
            <a:avLst/>
          </a:prstGeom>
        </p:spPr>
        <p:txBody>
          <a:bodyPr>
            <a:normAutofit/>
          </a:bodyPr>
          <a:lstStyle>
            <a:lvl1pPr marL="0" indent="0" algn="ctr">
              <a:buNone/>
              <a:defRPr sz="2200">
                <a:solidFill>
                  <a:srgbClr val="FFFFFF"/>
                </a:solidFill>
              </a:defRPr>
            </a:lvl1pPr>
            <a:lvl2pPr marL="504005" indent="0" algn="ctr">
              <a:buNone/>
              <a:defRPr>
                <a:solidFill>
                  <a:schemeClr val="tx1">
                    <a:tint val="75000"/>
                  </a:schemeClr>
                </a:solidFill>
              </a:defRPr>
            </a:lvl2pPr>
            <a:lvl3pPr marL="1008010" indent="0" algn="ctr">
              <a:buNone/>
              <a:defRPr>
                <a:solidFill>
                  <a:schemeClr val="tx1">
                    <a:tint val="75000"/>
                  </a:schemeClr>
                </a:solidFill>
              </a:defRPr>
            </a:lvl3pPr>
            <a:lvl4pPr marL="1512015" indent="0" algn="ctr">
              <a:buNone/>
              <a:defRPr>
                <a:solidFill>
                  <a:schemeClr val="tx1">
                    <a:tint val="75000"/>
                  </a:schemeClr>
                </a:solidFill>
              </a:defRPr>
            </a:lvl4pPr>
            <a:lvl5pPr marL="2016020" indent="0" algn="ctr">
              <a:buNone/>
              <a:defRPr>
                <a:solidFill>
                  <a:schemeClr val="tx1">
                    <a:tint val="75000"/>
                  </a:schemeClr>
                </a:solidFill>
              </a:defRPr>
            </a:lvl5pPr>
            <a:lvl6pPr marL="2520025" indent="0" algn="ctr">
              <a:buNone/>
              <a:defRPr>
                <a:solidFill>
                  <a:schemeClr val="tx1">
                    <a:tint val="75000"/>
                  </a:schemeClr>
                </a:solidFill>
              </a:defRPr>
            </a:lvl6pPr>
            <a:lvl7pPr marL="3024030" indent="0" algn="ctr">
              <a:buNone/>
              <a:defRPr>
                <a:solidFill>
                  <a:schemeClr val="tx1">
                    <a:tint val="75000"/>
                  </a:schemeClr>
                </a:solidFill>
              </a:defRPr>
            </a:lvl7pPr>
            <a:lvl8pPr marL="3528035" indent="0" algn="ctr">
              <a:buNone/>
              <a:defRPr>
                <a:solidFill>
                  <a:schemeClr val="tx1">
                    <a:tint val="75000"/>
                  </a:schemeClr>
                </a:solidFill>
              </a:defRPr>
            </a:lvl8pPr>
            <a:lvl9pPr marL="4032041"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609600" y="6356352"/>
            <a:ext cx="2844801" cy="365125"/>
          </a:xfrm>
          <a:prstGeom prst="rect">
            <a:avLst/>
          </a:prstGeom>
        </p:spPr>
        <p:txBody>
          <a:bodyPr/>
          <a:lstStyle/>
          <a:p>
            <a:fld id="{985C1655-2A0B-4A6F-AB4C-C4796ED59A41}" type="datetimeFigureOut">
              <a:rPr lang="tr-TR" smtClean="0">
                <a:solidFill>
                  <a:srgbClr val="DBEFF9"/>
                </a:solidFill>
              </a:rPr>
              <a:pPr/>
              <a:t>25.08.2017</a:t>
            </a:fld>
            <a:endParaRPr lang="tr-TR">
              <a:solidFill>
                <a:srgbClr val="DBEFF9"/>
              </a:solidFill>
            </a:endParaRPr>
          </a:p>
        </p:txBody>
      </p:sp>
      <p:sp>
        <p:nvSpPr>
          <p:cNvPr id="5" name="Footer Placeholder 4"/>
          <p:cNvSpPr>
            <a:spLocks noGrp="1"/>
          </p:cNvSpPr>
          <p:nvPr>
            <p:ph type="ftr" sz="quarter" idx="11"/>
          </p:nvPr>
        </p:nvSpPr>
        <p:spPr>
          <a:xfrm>
            <a:off x="7721601" y="6356352"/>
            <a:ext cx="3860800" cy="365125"/>
          </a:xfrm>
          <a:prstGeom prst="rect">
            <a:avLst/>
          </a:prstGeom>
        </p:spPr>
        <p:txBody>
          <a:bodyPr/>
          <a:lstStyle>
            <a:lvl1pPr algn="r">
              <a:defRPr/>
            </a:lvl1pPr>
          </a:lstStyle>
          <a:p>
            <a:endParaRPr lang="tr-TR">
              <a:solidFill>
                <a:srgbClr val="DBEFF9"/>
              </a:solidFill>
            </a:endParaRPr>
          </a:p>
        </p:txBody>
      </p:sp>
      <p:sp>
        <p:nvSpPr>
          <p:cNvPr id="11" name="TextBox 10"/>
          <p:cNvSpPr txBox="1"/>
          <p:nvPr/>
        </p:nvSpPr>
        <p:spPr>
          <a:xfrm>
            <a:off x="4198112" y="4261105"/>
            <a:ext cx="1625600" cy="640395"/>
          </a:xfrm>
          <a:prstGeom prst="rect">
            <a:avLst/>
          </a:prstGeom>
          <a:noFill/>
        </p:spPr>
        <p:txBody>
          <a:bodyPr wrap="square" lIns="100801" tIns="50401" rIns="100801" bIns="50401" rtlCol="0">
            <a:spAutoFit/>
          </a:bodyPr>
          <a:lstStyle/>
          <a:p>
            <a:pPr algn="r"/>
            <a:r>
              <a:rPr lang="en-US" sz="3500" spc="166" dirty="0">
                <a:solidFill>
                  <a:srgbClr val="694E57"/>
                </a:solidFill>
                <a:sym typeface="Wingdings"/>
              </a:rPr>
              <a:t></a:t>
            </a:r>
            <a:endParaRPr lang="en-US" sz="3500" spc="166" dirty="0">
              <a:solidFill>
                <a:srgbClr val="694E57"/>
              </a:solidFill>
            </a:endParaRPr>
          </a:p>
        </p:txBody>
      </p:sp>
      <p:sp>
        <p:nvSpPr>
          <p:cNvPr id="6" name="Slide Number Placeholder 5"/>
          <p:cNvSpPr>
            <a:spLocks noGrp="1"/>
          </p:cNvSpPr>
          <p:nvPr>
            <p:ph type="sldNum" sz="quarter" idx="12"/>
          </p:nvPr>
        </p:nvSpPr>
        <p:spPr>
          <a:xfrm>
            <a:off x="5283199" y="4392169"/>
            <a:ext cx="1625600" cy="365125"/>
          </a:xfrm>
          <a:prstGeom prst="rect">
            <a:avLst/>
          </a:prstGeom>
        </p:spPr>
        <p:txBody>
          <a:bodyPr/>
          <a:lstStyle>
            <a:lvl1pPr algn="ctr">
              <a:defRPr sz="2600">
                <a:latin typeface="+mj-lt"/>
              </a:defRPr>
            </a:lvl1pPr>
          </a:lstStyle>
          <a:p>
            <a:fld id="{58C44B91-A7F2-4FBA-BD23-39D4CC2B320D}" type="slidenum">
              <a:rPr lang="tr-TR" smtClean="0">
                <a:solidFill>
                  <a:srgbClr val="DBEFF9"/>
                </a:solidFill>
              </a:rPr>
              <a:pPr/>
              <a:t>‹#›</a:t>
            </a:fld>
            <a:endParaRPr lang="tr-TR">
              <a:solidFill>
                <a:srgbClr val="DBEFF9"/>
              </a:solidFill>
            </a:endParaRPr>
          </a:p>
        </p:txBody>
      </p:sp>
      <p:sp>
        <p:nvSpPr>
          <p:cNvPr id="15" name="TextBox 14"/>
          <p:cNvSpPr txBox="1"/>
          <p:nvPr/>
        </p:nvSpPr>
        <p:spPr>
          <a:xfrm>
            <a:off x="6425183" y="4261105"/>
            <a:ext cx="1625600" cy="640395"/>
          </a:xfrm>
          <a:prstGeom prst="rect">
            <a:avLst/>
          </a:prstGeom>
          <a:noFill/>
        </p:spPr>
        <p:txBody>
          <a:bodyPr wrap="square" lIns="100801" tIns="50401" rIns="100801" bIns="50401" rtlCol="0">
            <a:spAutoFit/>
          </a:bodyPr>
          <a:lstStyle/>
          <a:p>
            <a:r>
              <a:rPr lang="en-US" sz="3500" spc="166" dirty="0">
                <a:solidFill>
                  <a:srgbClr val="694E57"/>
                </a:solidFill>
                <a:sym typeface="Wingdings"/>
              </a:rPr>
              <a:t></a:t>
            </a:r>
            <a:endParaRPr lang="en-US" sz="3500" spc="166" dirty="0">
              <a:solidFill>
                <a:srgbClr val="694E57"/>
              </a:solidFill>
            </a:endParaRPr>
          </a:p>
        </p:txBody>
      </p:sp>
    </p:spTree>
    <p:extLst>
      <p:ext uri="{BB962C8B-B14F-4D97-AF65-F5344CB8AC3E}">
        <p14:creationId xmlns:p14="http://schemas.microsoft.com/office/powerpoint/2010/main" val="298691844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4638"/>
            <a:ext cx="109728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609601" y="1600201"/>
            <a:ext cx="109728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609600" y="6356352"/>
            <a:ext cx="2844801" cy="365125"/>
          </a:xfrm>
          <a:prstGeom prst="rect">
            <a:avLst/>
          </a:prstGeom>
        </p:spPr>
        <p:txBody>
          <a:bodyPr/>
          <a:lstStyle/>
          <a:p>
            <a:fld id="{A23720DD-5B6D-40BF-8493-A6B52D484E6B}" type="datetimeFigureOut">
              <a:rPr lang="tr-TR" smtClean="0"/>
              <a:t>25.08.2017</a:t>
            </a:fld>
            <a:endParaRPr lang="tr-TR"/>
          </a:p>
        </p:txBody>
      </p:sp>
      <p:sp>
        <p:nvSpPr>
          <p:cNvPr id="5" name="Altbilgi Yer Tutucusu 4"/>
          <p:cNvSpPr>
            <a:spLocks noGrp="1"/>
          </p:cNvSpPr>
          <p:nvPr>
            <p:ph type="ftr" sz="quarter" idx="11"/>
          </p:nvPr>
        </p:nvSpPr>
        <p:spPr>
          <a:xfrm>
            <a:off x="4165601" y="6356352"/>
            <a:ext cx="3860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737600" y="6356352"/>
            <a:ext cx="2844801" cy="365125"/>
          </a:xfrm>
          <a:prstGeom prst="rect">
            <a:avLst/>
          </a:prstGeo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599490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cstate="print"/>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320259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53733383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5742461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943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0216612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736953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theme" Target="../theme/theme1.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twitter.com/showeet" TargetMode="External"/><Relationship Id="rId3" Type="http://schemas.openxmlformats.org/officeDocument/2006/relationships/slideLayout" Target="../slideLayouts/slideLayout92.xml"/><Relationship Id="rId7"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slideLayout" Target="../slideLayouts/slideLayout91.xml"/><Relationship Id="rId16" Type="http://schemas.openxmlformats.org/officeDocument/2006/relationships/image" Target="../media/image8.png"/><Relationship Id="rId1" Type="http://schemas.openxmlformats.org/officeDocument/2006/relationships/slideLayout" Target="../slideLayouts/slideLayout90.xml"/><Relationship Id="rId6" Type="http://schemas.openxmlformats.org/officeDocument/2006/relationships/hyperlink" Target="https://www.facebook.com/pages/Neetwork/240707325947259" TargetMode="External"/><Relationship Id="rId11" Type="http://schemas.openxmlformats.org/officeDocument/2006/relationships/hyperlink" Target="http://pinterest.com/showeet" TargetMode="External"/><Relationship Id="rId5" Type="http://schemas.openxmlformats.org/officeDocument/2006/relationships/theme" Target="../theme/theme2.xml"/><Relationship Id="rId15" Type="http://schemas.openxmlformats.org/officeDocument/2006/relationships/hyperlink" Target="http://linhpham.me/" TargetMode="External"/><Relationship Id="rId10" Type="http://schemas.openxmlformats.org/officeDocument/2006/relationships/image" Target="../media/image5.png"/><Relationship Id="rId4" Type="http://schemas.openxmlformats.org/officeDocument/2006/relationships/slideLayout" Target="../slideLayouts/slideLayout93.xml"/><Relationship Id="rId9" Type="http://schemas.openxmlformats.org/officeDocument/2006/relationships/hyperlink" Target="http://feeds.feedburner.com/showeet" TargetMode="Externa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slideLayout" Target="../slideLayouts/slideLayout141.xml"/><Relationship Id="rId50" Type="http://schemas.openxmlformats.org/officeDocument/2006/relationships/slideLayout" Target="../slideLayouts/slideLayout144.xml"/><Relationship Id="rId55" Type="http://schemas.openxmlformats.org/officeDocument/2006/relationships/slideLayout" Target="../slideLayouts/slideLayout149.xml"/><Relationship Id="rId63" Type="http://schemas.openxmlformats.org/officeDocument/2006/relationships/slideLayout" Target="../slideLayouts/slideLayout157.xml"/><Relationship Id="rId68" Type="http://schemas.openxmlformats.org/officeDocument/2006/relationships/slideLayout" Target="../slideLayouts/slideLayout162.xml"/><Relationship Id="rId76" Type="http://schemas.openxmlformats.org/officeDocument/2006/relationships/slideLayout" Target="../slideLayouts/slideLayout170.xml"/><Relationship Id="rId84" Type="http://schemas.openxmlformats.org/officeDocument/2006/relationships/slideLayout" Target="../slideLayouts/slideLayout178.xml"/><Relationship Id="rId89" Type="http://schemas.openxmlformats.org/officeDocument/2006/relationships/theme" Target="../theme/theme4.xml"/><Relationship Id="rId7" Type="http://schemas.openxmlformats.org/officeDocument/2006/relationships/slideLayout" Target="../slideLayouts/slideLayout101.xml"/><Relationship Id="rId71" Type="http://schemas.openxmlformats.org/officeDocument/2006/relationships/slideLayout" Target="../slideLayouts/slideLayout165.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3" Type="http://schemas.openxmlformats.org/officeDocument/2006/relationships/slideLayout" Target="../slideLayouts/slideLayout147.xml"/><Relationship Id="rId58" Type="http://schemas.openxmlformats.org/officeDocument/2006/relationships/slideLayout" Target="../slideLayouts/slideLayout152.xml"/><Relationship Id="rId66" Type="http://schemas.openxmlformats.org/officeDocument/2006/relationships/slideLayout" Target="../slideLayouts/slideLayout160.xml"/><Relationship Id="rId74" Type="http://schemas.openxmlformats.org/officeDocument/2006/relationships/slideLayout" Target="../slideLayouts/slideLayout168.xml"/><Relationship Id="rId79" Type="http://schemas.openxmlformats.org/officeDocument/2006/relationships/slideLayout" Target="../slideLayouts/slideLayout173.xml"/><Relationship Id="rId87" Type="http://schemas.openxmlformats.org/officeDocument/2006/relationships/slideLayout" Target="../slideLayouts/slideLayout181.xml"/><Relationship Id="rId5" Type="http://schemas.openxmlformats.org/officeDocument/2006/relationships/slideLayout" Target="../slideLayouts/slideLayout99.xml"/><Relationship Id="rId61" Type="http://schemas.openxmlformats.org/officeDocument/2006/relationships/slideLayout" Target="../slideLayouts/slideLayout155.xml"/><Relationship Id="rId82" Type="http://schemas.openxmlformats.org/officeDocument/2006/relationships/slideLayout" Target="../slideLayouts/slideLayout176.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48" Type="http://schemas.openxmlformats.org/officeDocument/2006/relationships/slideLayout" Target="../slideLayouts/slideLayout142.xml"/><Relationship Id="rId56" Type="http://schemas.openxmlformats.org/officeDocument/2006/relationships/slideLayout" Target="../slideLayouts/slideLayout150.xml"/><Relationship Id="rId64" Type="http://schemas.openxmlformats.org/officeDocument/2006/relationships/slideLayout" Target="../slideLayouts/slideLayout158.xml"/><Relationship Id="rId69" Type="http://schemas.openxmlformats.org/officeDocument/2006/relationships/slideLayout" Target="../slideLayouts/slideLayout163.xml"/><Relationship Id="rId77" Type="http://schemas.openxmlformats.org/officeDocument/2006/relationships/slideLayout" Target="../slideLayouts/slideLayout171.xml"/><Relationship Id="rId8" Type="http://schemas.openxmlformats.org/officeDocument/2006/relationships/slideLayout" Target="../slideLayouts/slideLayout102.xml"/><Relationship Id="rId51" Type="http://schemas.openxmlformats.org/officeDocument/2006/relationships/slideLayout" Target="../slideLayouts/slideLayout145.xml"/><Relationship Id="rId72" Type="http://schemas.openxmlformats.org/officeDocument/2006/relationships/slideLayout" Target="../slideLayouts/slideLayout166.xml"/><Relationship Id="rId80" Type="http://schemas.openxmlformats.org/officeDocument/2006/relationships/slideLayout" Target="../slideLayouts/slideLayout174.xml"/><Relationship Id="rId85" Type="http://schemas.openxmlformats.org/officeDocument/2006/relationships/slideLayout" Target="../slideLayouts/slideLayout179.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59" Type="http://schemas.openxmlformats.org/officeDocument/2006/relationships/slideLayout" Target="../slideLayouts/slideLayout153.xml"/><Relationship Id="rId67" Type="http://schemas.openxmlformats.org/officeDocument/2006/relationships/slideLayout" Target="../slideLayouts/slideLayout161.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54" Type="http://schemas.openxmlformats.org/officeDocument/2006/relationships/slideLayout" Target="../slideLayouts/slideLayout148.xml"/><Relationship Id="rId62" Type="http://schemas.openxmlformats.org/officeDocument/2006/relationships/slideLayout" Target="../slideLayouts/slideLayout156.xml"/><Relationship Id="rId70" Type="http://schemas.openxmlformats.org/officeDocument/2006/relationships/slideLayout" Target="../slideLayouts/slideLayout164.xml"/><Relationship Id="rId75" Type="http://schemas.openxmlformats.org/officeDocument/2006/relationships/slideLayout" Target="../slideLayouts/slideLayout169.xml"/><Relationship Id="rId83" Type="http://schemas.openxmlformats.org/officeDocument/2006/relationships/slideLayout" Target="../slideLayouts/slideLayout177.xml"/><Relationship Id="rId88" Type="http://schemas.openxmlformats.org/officeDocument/2006/relationships/slideLayout" Target="../slideLayouts/slideLayout182.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slideLayout" Target="../slideLayouts/slideLayout143.xml"/><Relationship Id="rId57" Type="http://schemas.openxmlformats.org/officeDocument/2006/relationships/slideLayout" Target="../slideLayouts/slideLayout151.xml"/><Relationship Id="rId10" Type="http://schemas.openxmlformats.org/officeDocument/2006/relationships/slideLayout" Target="../slideLayouts/slideLayout104.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52" Type="http://schemas.openxmlformats.org/officeDocument/2006/relationships/slideLayout" Target="../slideLayouts/slideLayout146.xml"/><Relationship Id="rId60" Type="http://schemas.openxmlformats.org/officeDocument/2006/relationships/slideLayout" Target="../slideLayouts/slideLayout154.xml"/><Relationship Id="rId65" Type="http://schemas.openxmlformats.org/officeDocument/2006/relationships/slideLayout" Target="../slideLayouts/slideLayout159.xml"/><Relationship Id="rId73" Type="http://schemas.openxmlformats.org/officeDocument/2006/relationships/slideLayout" Target="../slideLayouts/slideLayout167.xml"/><Relationship Id="rId78" Type="http://schemas.openxmlformats.org/officeDocument/2006/relationships/slideLayout" Target="../slideLayouts/slideLayout172.xml"/><Relationship Id="rId81" Type="http://schemas.openxmlformats.org/officeDocument/2006/relationships/slideLayout" Target="../slideLayouts/slideLayout175.xml"/><Relationship Id="rId86" Type="http://schemas.openxmlformats.org/officeDocument/2006/relationships/slideLayout" Target="../slideLayouts/slideLayout1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your date here</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större - a multipurpose PowerPoint template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 id="2147483861"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a:t>
            </a:r>
            <a:r>
              <a:rPr lang="en-US" sz="4000" smtClean="0">
                <a:solidFill>
                  <a:srgbClr val="909DB3"/>
                </a:solidFill>
                <a:latin typeface="Calibri Light" panose="020F0302020204030204" pitchFamily="34" charset="0"/>
              </a:rPr>
              <a:t>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5"/>
          </p:cNvPr>
          <p:cNvPicPr>
            <a:picLocks noChangeAspect="1"/>
          </p:cNvPicPr>
          <p:nvPr userDrawn="1"/>
        </p:nvPicPr>
        <p:blipFill>
          <a:blip r:embed="rId16" cstate="print"/>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smtClean="0">
                <a:solidFill>
                  <a:prstClr val="white">
                    <a:lumMod val="85000"/>
                  </a:prstClr>
                </a:solidFill>
              </a:rPr>
              <a:t>showeet@ymail.com</a:t>
            </a:r>
            <a:endParaRPr lang="en-US" sz="1400" dirty="0">
              <a:solidFill>
                <a:prstClr val="white">
                  <a:lumMod val="85000"/>
                </a:prstClr>
              </a:solidFill>
            </a:endParaRPr>
          </a:p>
        </p:txBody>
      </p:sp>
      <p:pic>
        <p:nvPicPr>
          <p:cNvPr id="16" name="Picture 15"/>
          <p:cNvPicPr>
            <a:picLocks noChangeAspect="1"/>
          </p:cNvPicPr>
          <p:nvPr userDrawn="1"/>
        </p:nvPicPr>
        <p:blipFill>
          <a:blip r:embed="rId17" cstate="print"/>
          <a:stretch>
            <a:fillRect/>
          </a:stretch>
        </p:blipFill>
        <p:spPr>
          <a:xfrm>
            <a:off x="118884" y="102906"/>
            <a:ext cx="2914141" cy="804743"/>
          </a:xfrm>
          <a:prstGeom prst="rect">
            <a:avLst/>
          </a:prstGeom>
        </p:spPr>
      </p:pic>
    </p:spTree>
    <p:extLst>
      <p:ext uri="{BB962C8B-B14F-4D97-AF65-F5344CB8AC3E}">
        <p14:creationId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 id="2147483862" r:id="rId2"/>
    <p:sldLayoutId id="2147483863" r:id="rId3"/>
    <p:sldLayoutId id="2147483864" r:id="rId4"/>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967604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838" r:id="rId66"/>
    <p:sldLayoutId id="2147483839" r:id="rId67"/>
    <p:sldLayoutId id="2147483840" r:id="rId68"/>
    <p:sldLayoutId id="2147483841" r:id="rId69"/>
    <p:sldLayoutId id="2147483842" r:id="rId70"/>
    <p:sldLayoutId id="2147483843" r:id="rId71"/>
    <p:sldLayoutId id="2147483844" r:id="rId72"/>
    <p:sldLayoutId id="2147483845" r:id="rId73"/>
    <p:sldLayoutId id="2147483846" r:id="rId74"/>
    <p:sldLayoutId id="2147483847" r:id="rId75"/>
    <p:sldLayoutId id="2147483848" r:id="rId76"/>
    <p:sldLayoutId id="2147483849" r:id="rId77"/>
    <p:sldLayoutId id="2147483850" r:id="rId78"/>
    <p:sldLayoutId id="2147483851" r:id="rId79"/>
    <p:sldLayoutId id="2147483852" r:id="rId80"/>
    <p:sldLayoutId id="2147483853" r:id="rId81"/>
    <p:sldLayoutId id="2147483854" r:id="rId82"/>
    <p:sldLayoutId id="2147483855" r:id="rId83"/>
    <p:sldLayoutId id="2147483856" r:id="rId84"/>
    <p:sldLayoutId id="2147483857" r:id="rId85"/>
    <p:sldLayoutId id="2147483858" r:id="rId86"/>
    <p:sldLayoutId id="2147483859" r:id="rId87"/>
    <p:sldLayoutId id="2147483860"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0.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magirman@meb.gov.t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 y="2667355"/>
            <a:ext cx="12192000" cy="2736305"/>
          </a:xfrm>
          <a:prstGeom prst="rect">
            <a:avLst/>
          </a:prstGeom>
          <a:gradFill>
            <a:gsLst>
              <a:gs pos="0">
                <a:srgbClr val="00B0F0"/>
              </a:gs>
              <a:gs pos="46000">
                <a:schemeClr val="tx1">
                  <a:lumMod val="95000"/>
                </a:schemeClr>
              </a:gs>
              <a:gs pos="100000">
                <a:schemeClr val="bg2">
                  <a:tint val="85000"/>
                  <a:shade val="89000"/>
                  <a:satMod val="105000"/>
                </a:schemeClr>
              </a:gs>
              <a:gs pos="100000">
                <a:schemeClr val="bg2">
                  <a:tint val="100000"/>
                  <a:shade val="52000"/>
                  <a:satMod val="10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rtlCol="0" anchor="ctr"/>
          <a:lstStyle/>
          <a:p>
            <a:pPr algn="ctr"/>
            <a:endParaRPr lang="tr-TR">
              <a:solidFill>
                <a:prstClr val="white"/>
              </a:solidFill>
            </a:endParaRPr>
          </a:p>
        </p:txBody>
      </p:sp>
      <p:sp>
        <p:nvSpPr>
          <p:cNvPr id="9" name="Metin kutusu 8"/>
          <p:cNvSpPr txBox="1"/>
          <p:nvPr/>
        </p:nvSpPr>
        <p:spPr>
          <a:xfrm>
            <a:off x="2888863" y="635761"/>
            <a:ext cx="6372054" cy="1532947"/>
          </a:xfrm>
          <a:prstGeom prst="rect">
            <a:avLst/>
          </a:prstGeom>
          <a:noFill/>
          <a:effectLst>
            <a:outerShdw blurRad="50800" dist="38100" dir="2700000" algn="tl" rotWithShape="0">
              <a:prstClr val="black">
                <a:alpha val="40000"/>
              </a:prstClr>
            </a:outerShdw>
          </a:effectLst>
        </p:spPr>
        <p:txBody>
          <a:bodyPr wrap="none" lIns="100801" tIns="50401" rIns="100801" bIns="50401" rtlCol="0">
            <a:spAutoFit/>
          </a:bodyPr>
          <a:lstStyle/>
          <a:p>
            <a:pPr algn="ctr"/>
            <a:r>
              <a:rPr lang="tr-TR" sz="3100" dirty="0">
                <a:solidFill>
                  <a:prstClr val="white"/>
                </a:solidFill>
                <a:latin typeface="Batang" panose="02030600000101010101" pitchFamily="18" charset="-127"/>
                <a:ea typeface="Batang" panose="02030600000101010101" pitchFamily="18" charset="-127"/>
              </a:rPr>
              <a:t>T.C.</a:t>
            </a:r>
          </a:p>
          <a:p>
            <a:pPr algn="ctr"/>
            <a:r>
              <a:rPr lang="tr-TR" sz="3100" dirty="0">
                <a:solidFill>
                  <a:prstClr val="white"/>
                </a:solidFill>
                <a:latin typeface="Batang" panose="02030600000101010101" pitchFamily="18" charset="-127"/>
                <a:ea typeface="Batang" panose="02030600000101010101" pitchFamily="18" charset="-127"/>
              </a:rPr>
              <a:t>GEBZE KAYMAKAMLIĞI</a:t>
            </a:r>
          </a:p>
          <a:p>
            <a:pPr algn="ctr"/>
            <a:r>
              <a:rPr lang="tr-TR" sz="3100" dirty="0">
                <a:solidFill>
                  <a:prstClr val="white"/>
                </a:solidFill>
                <a:latin typeface="Batang" panose="02030600000101010101" pitchFamily="18" charset="-127"/>
                <a:ea typeface="Batang" panose="02030600000101010101" pitchFamily="18" charset="-127"/>
              </a:rPr>
              <a:t>İLÇE MİLLİ EĞİTİM MÜDÜRLÜĞÜ</a:t>
            </a:r>
          </a:p>
        </p:txBody>
      </p:sp>
      <p:sp>
        <p:nvSpPr>
          <p:cNvPr id="6" name="Metin kutusu 5"/>
          <p:cNvSpPr txBox="1"/>
          <p:nvPr/>
        </p:nvSpPr>
        <p:spPr>
          <a:xfrm>
            <a:off x="3807501" y="3148313"/>
            <a:ext cx="8261636" cy="1856113"/>
          </a:xfrm>
          <a:prstGeom prst="rect">
            <a:avLst/>
          </a:prstGeom>
          <a:noFill/>
        </p:spPr>
        <p:txBody>
          <a:bodyPr wrap="square" lIns="100801" tIns="50401" rIns="100801" bIns="50401" rtlCol="0">
            <a:spAutoFit/>
          </a:bodyPr>
          <a:lstStyle/>
          <a:p>
            <a:pPr algn="ctr"/>
            <a:r>
              <a:rPr lang="tr-TR" sz="3800" b="1" dirty="0" smtClean="0">
                <a:solidFill>
                  <a:schemeClr val="bg1">
                    <a:lumMod val="85000"/>
                    <a:lumOff val="15000"/>
                  </a:schemeClr>
                </a:solidFill>
                <a:latin typeface="Calibri" panose="020F0502020204030204" pitchFamily="34" charset="0"/>
                <a:cs typeface="Calibri" panose="020F0502020204030204" pitchFamily="34" charset="0"/>
              </a:rPr>
              <a:t>2017-2018 EĞİTİM ÖĞRETİM </a:t>
            </a:r>
            <a:r>
              <a:rPr lang="tr-TR" sz="3800" b="1" dirty="0" smtClean="0">
                <a:solidFill>
                  <a:schemeClr val="bg1">
                    <a:lumMod val="85000"/>
                    <a:lumOff val="15000"/>
                  </a:schemeClr>
                </a:solidFill>
                <a:latin typeface="Calibri" panose="020F0502020204030204" pitchFamily="34" charset="0"/>
                <a:cs typeface="Calibri" panose="020F0502020204030204" pitchFamily="34" charset="0"/>
              </a:rPr>
              <a:t>YILI</a:t>
            </a:r>
          </a:p>
          <a:p>
            <a:pPr algn="ctr"/>
            <a:r>
              <a:rPr lang="tr-TR" sz="3800" b="1" dirty="0" smtClean="0">
                <a:solidFill>
                  <a:schemeClr val="bg1">
                    <a:lumMod val="85000"/>
                    <a:lumOff val="15000"/>
                  </a:schemeClr>
                </a:solidFill>
                <a:latin typeface="Calibri" panose="020F0502020204030204" pitchFamily="34" charset="0"/>
                <a:cs typeface="Calibri" panose="020F0502020204030204" pitchFamily="34" charset="0"/>
              </a:rPr>
              <a:t>SENE BAŞI OKUL </a:t>
            </a:r>
            <a:r>
              <a:rPr lang="tr-TR" sz="3800" b="1" dirty="0" smtClean="0">
                <a:solidFill>
                  <a:schemeClr val="bg1">
                    <a:lumMod val="85000"/>
                    <a:lumOff val="15000"/>
                  </a:schemeClr>
                </a:solidFill>
                <a:latin typeface="Calibri" panose="020F0502020204030204" pitchFamily="34" charset="0"/>
                <a:cs typeface="Calibri" panose="020F0502020204030204" pitchFamily="34" charset="0"/>
              </a:rPr>
              <a:t>MÜDÜRLERİ TOPLANTISI</a:t>
            </a:r>
            <a:endParaRPr lang="tr-TR" sz="3800" b="1"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10" name="Dikdörtgen 9"/>
          <p:cNvSpPr/>
          <p:nvPr/>
        </p:nvSpPr>
        <p:spPr>
          <a:xfrm>
            <a:off x="4295920" y="6093297"/>
            <a:ext cx="3600206" cy="501896"/>
          </a:xfrm>
          <a:prstGeom prst="rect">
            <a:avLst/>
          </a:prstGeom>
          <a:noFill/>
          <a:effectLst>
            <a:outerShdw blurRad="50800" dist="38100" dir="2700000" algn="tl" rotWithShape="0">
              <a:prstClr val="black">
                <a:alpha val="40000"/>
              </a:prstClr>
            </a:outerShdw>
          </a:effectLst>
        </p:spPr>
        <p:txBody>
          <a:bodyPr wrap="none" lIns="100801" tIns="50401" rIns="100801" bIns="50401">
            <a:spAutoFit/>
          </a:bodyPr>
          <a:lstStyle/>
          <a:p>
            <a:pPr algn="ctr"/>
            <a:r>
              <a:rPr lang="tr-TR" sz="2600" spc="331" dirty="0">
                <a:ln w="0"/>
                <a:effectLst>
                  <a:outerShdw blurRad="50800" dist="38100" dir="2700000" algn="tl" rotWithShape="0">
                    <a:prstClr val="black">
                      <a:alpha val="40000"/>
                    </a:prstClr>
                  </a:outerShdw>
                </a:effectLst>
                <a:latin typeface="Cambria" pitchFamily="18" charset="0"/>
              </a:rPr>
              <a:t>.: </a:t>
            </a:r>
            <a:r>
              <a:rPr lang="tr-TR" sz="2600" spc="331" dirty="0" smtClean="0">
                <a:ln w="0"/>
                <a:effectLst>
                  <a:outerShdw blurRad="50800" dist="38100" dir="2700000" algn="tl" rotWithShape="0">
                    <a:prstClr val="black">
                      <a:alpha val="40000"/>
                    </a:prstClr>
                  </a:outerShdw>
                </a:effectLst>
                <a:latin typeface="Cambria" pitchFamily="18" charset="0"/>
              </a:rPr>
              <a:t>AĞUSTOS 2017 </a:t>
            </a:r>
            <a:r>
              <a:rPr lang="tr-TR" sz="2600" spc="331" dirty="0">
                <a:ln w="0"/>
                <a:effectLst>
                  <a:outerShdw blurRad="50800" dist="38100" dir="2700000" algn="tl" rotWithShape="0">
                    <a:prstClr val="black">
                      <a:alpha val="40000"/>
                    </a:prstClr>
                  </a:outerShdw>
                </a:effectLst>
                <a:latin typeface="Cambria" pitchFamily="18" charset="0"/>
              </a:rPr>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848" y="3008578"/>
            <a:ext cx="3700109" cy="2081310"/>
          </a:xfrm>
          <a:prstGeom prst="rect">
            <a:avLst/>
          </a:prstGeom>
          <a:ln>
            <a:noFill/>
          </a:ln>
          <a:effectLst>
            <a:softEdge rad="1125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86" y="116633"/>
            <a:ext cx="2159267" cy="161135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393" y="116633"/>
            <a:ext cx="2159267" cy="1611353"/>
          </a:xfrm>
          <a:prstGeom prst="rect">
            <a:avLst/>
          </a:prstGeom>
        </p:spPr>
      </p:pic>
    </p:spTree>
    <p:extLst>
      <p:ext uri="{BB962C8B-B14F-4D97-AF65-F5344CB8AC3E}">
        <p14:creationId xmlns:p14="http://schemas.microsoft.com/office/powerpoint/2010/main" val="3211614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1767149" y="2172005"/>
            <a:ext cx="2932644" cy="97719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İlkokul ve ortaokul müfredatlarından </a:t>
            </a:r>
            <a:r>
              <a:rPr lang="tr-TR" sz="1900" b="1" dirty="0" smtClean="0">
                <a:solidFill>
                  <a:schemeClr val="accent2">
                    <a:lumMod val="75000"/>
                  </a:schemeClr>
                </a:solidFill>
              </a:rPr>
              <a:t>17</a:t>
            </a:r>
            <a:r>
              <a:rPr lang="tr-TR" sz="1900" dirty="0" smtClean="0">
                <a:solidFill>
                  <a:schemeClr val="accent2">
                    <a:lumMod val="75000"/>
                  </a:schemeClr>
                </a:solidFill>
              </a:rPr>
              <a:t>’si güncellenerek değiştirildi.</a:t>
            </a:r>
            <a:endParaRPr lang="en-US" sz="1900" dirty="0">
              <a:solidFill>
                <a:schemeClr val="accent2">
                  <a:lumMod val="75000"/>
                </a:schemeClr>
              </a:solidFill>
            </a:endParaRPr>
          </a:p>
        </p:txBody>
      </p:sp>
      <p:sp>
        <p:nvSpPr>
          <p:cNvPr id="2" name="Title 1"/>
          <p:cNvSpPr>
            <a:spLocks noGrp="1"/>
          </p:cNvSpPr>
          <p:nvPr>
            <p:ph type="title"/>
          </p:nvPr>
        </p:nvSpPr>
        <p:spPr>
          <a:xfrm>
            <a:off x="1" y="244372"/>
            <a:ext cx="12137556" cy="673100"/>
          </a:xfrm>
        </p:spPr>
        <p:txBody>
          <a:bodyPr>
            <a:noAutofit/>
          </a:bodyPr>
          <a:lstStyle/>
          <a:p>
            <a:pPr algn="ctr"/>
            <a:r>
              <a:rPr lang="tr-TR" sz="4000" b="1" dirty="0" smtClean="0">
                <a:solidFill>
                  <a:srgbClr val="EAEAEA"/>
                </a:solidFill>
              </a:rPr>
              <a:t>Çalışmalar Sonucunda  Hangi Müfredatlar Yenilendi?</a:t>
            </a:r>
            <a:br>
              <a:rPr lang="tr-TR" sz="4000" b="1" dirty="0" smtClean="0">
                <a:solidFill>
                  <a:srgbClr val="EAEAEA"/>
                </a:solidFill>
              </a:rPr>
            </a:br>
            <a:r>
              <a:rPr lang="tr-TR" sz="3500" b="1" spc="300" dirty="0" smtClean="0">
                <a:solidFill>
                  <a:srgbClr val="EAEAEA"/>
                </a:solidFill>
              </a:rPr>
              <a:t>ÇIKTILAR</a:t>
            </a:r>
            <a:endParaRPr lang="en-US" sz="3500" b="1" spc="300" dirty="0">
              <a:solidFill>
                <a:srgbClr val="EAEAEA"/>
              </a:solidFill>
            </a:endParaRPr>
          </a:p>
        </p:txBody>
      </p:sp>
      <p:sp>
        <p:nvSpPr>
          <p:cNvPr id="22" name="Rectangle 1436"/>
          <p:cNvSpPr>
            <a:spLocks noChangeArrowheads="1"/>
          </p:cNvSpPr>
          <p:nvPr/>
        </p:nvSpPr>
        <p:spPr bwMode="auto">
          <a:xfrm>
            <a:off x="8621631" y="3866526"/>
            <a:ext cx="2690831" cy="387286"/>
          </a:xfrm>
          <a:prstGeom prst="rect">
            <a:avLst/>
          </a:prstGeom>
          <a:extLst/>
        </p:spPr>
        <p:txBody>
          <a:bodyPr vert="horz" lIns="91440" tIns="45720" rIns="91440" bIns="45720" rtlCol="0">
            <a:spAutoFit/>
          </a:bodyPr>
          <a:lstStyle/>
          <a:p>
            <a:pPr>
              <a:lnSpc>
                <a:spcPts val="2280"/>
              </a:lnSpc>
              <a:spcBef>
                <a:spcPts val="600"/>
              </a:spcBef>
              <a:spcAft>
                <a:spcPts val="600"/>
              </a:spcAft>
              <a:buFont typeface="Arial" pitchFamily="34" charset="0"/>
              <a:buNone/>
            </a:pPr>
            <a:r>
              <a:rPr lang="tr-TR" sz="2800" b="1" dirty="0" smtClean="0">
                <a:solidFill>
                  <a:schemeClr val="accent2">
                    <a:lumMod val="75000"/>
                  </a:schemeClr>
                </a:solidFill>
              </a:rPr>
              <a:t>Zımnî Müfredat</a:t>
            </a:r>
            <a:endParaRPr lang="en-US" sz="2800" b="1" dirty="0">
              <a:solidFill>
                <a:schemeClr val="accent2">
                  <a:lumMod val="75000"/>
                </a:schemeClr>
              </a:solidFill>
            </a:endParaRPr>
          </a:p>
        </p:txBody>
      </p:sp>
      <p:sp>
        <p:nvSpPr>
          <p:cNvPr id="23" name="Rectangle 1436"/>
          <p:cNvSpPr>
            <a:spLocks noChangeArrowheads="1"/>
          </p:cNvSpPr>
          <p:nvPr/>
        </p:nvSpPr>
        <p:spPr bwMode="auto">
          <a:xfrm>
            <a:off x="8091683" y="3570263"/>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a:solidFill>
                  <a:srgbClr val="BFBFBF"/>
                </a:solidFill>
                <a:latin typeface="Wingdings" panose="05000000000000000000" pitchFamily="2" charset="2"/>
                <a:ea typeface="Yu Mincho Light" panose="02020300000000000000" pitchFamily="18" charset="-128"/>
              </a:rPr>
              <a:t>l</a:t>
            </a:r>
            <a:endParaRPr lang="en-US" sz="5400" b="1" dirty="0">
              <a:solidFill>
                <a:srgbClr val="BFBFBF"/>
              </a:solidFill>
            </a:endParaRPr>
          </a:p>
        </p:txBody>
      </p:sp>
      <p:sp>
        <p:nvSpPr>
          <p:cNvPr id="24" name="Content Placeholder 2"/>
          <p:cNvSpPr txBox="1">
            <a:spLocks/>
          </p:cNvSpPr>
          <p:nvPr/>
        </p:nvSpPr>
        <p:spPr>
          <a:xfrm>
            <a:off x="7824875" y="4321559"/>
            <a:ext cx="4284341" cy="15670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i="1" dirty="0" smtClean="0">
                <a:solidFill>
                  <a:schemeClr val="accent2">
                    <a:lumMod val="75000"/>
                  </a:schemeClr>
                </a:solidFill>
              </a:rPr>
              <a:t>Türkiye </a:t>
            </a:r>
            <a:r>
              <a:rPr lang="tr-TR" sz="1900" i="1" dirty="0">
                <a:solidFill>
                  <a:schemeClr val="accent2">
                    <a:lumMod val="75000"/>
                  </a:schemeClr>
                </a:solidFill>
              </a:rPr>
              <a:t>Yeterlilikler </a:t>
            </a:r>
            <a:r>
              <a:rPr lang="tr-TR" sz="1900" i="1" dirty="0" smtClean="0">
                <a:solidFill>
                  <a:schemeClr val="accent2">
                    <a:lumMod val="75000"/>
                  </a:schemeClr>
                </a:solidFill>
              </a:rPr>
              <a:t>Çerçevesi </a:t>
            </a:r>
            <a:r>
              <a:rPr lang="tr-TR" sz="1900" dirty="0" smtClean="0">
                <a:solidFill>
                  <a:schemeClr val="accent2">
                    <a:lumMod val="75000"/>
                  </a:schemeClr>
                </a:solidFill>
              </a:rPr>
              <a:t>bağlamında </a:t>
            </a:r>
            <a:r>
              <a:rPr lang="tr-TR" sz="1900" b="1" dirty="0" smtClean="0">
                <a:solidFill>
                  <a:schemeClr val="accent2">
                    <a:lumMod val="75000"/>
                  </a:schemeClr>
                </a:solidFill>
              </a:rPr>
              <a:t>9 yeterlilik </a:t>
            </a:r>
            <a:r>
              <a:rPr lang="tr-TR" sz="1900" b="1" dirty="0">
                <a:solidFill>
                  <a:schemeClr val="accent2">
                    <a:lumMod val="75000"/>
                  </a:schemeClr>
                </a:solidFill>
              </a:rPr>
              <a:t>ve </a:t>
            </a:r>
            <a:r>
              <a:rPr lang="tr-TR" sz="1900" b="1" dirty="0" smtClean="0">
                <a:solidFill>
                  <a:schemeClr val="accent2">
                    <a:lumMod val="75000"/>
                  </a:schemeClr>
                </a:solidFill>
              </a:rPr>
              <a:t>beceri </a:t>
            </a:r>
            <a:r>
              <a:rPr lang="tr-TR" sz="1900" dirty="0" smtClean="0">
                <a:solidFill>
                  <a:schemeClr val="accent2">
                    <a:lumMod val="75000"/>
                  </a:schemeClr>
                </a:solidFill>
              </a:rPr>
              <a:t>ile </a:t>
            </a:r>
            <a:r>
              <a:rPr lang="tr-TR" sz="1900" b="1" dirty="0" smtClean="0">
                <a:solidFill>
                  <a:schemeClr val="accent2">
                    <a:lumMod val="75000"/>
                  </a:schemeClr>
                </a:solidFill>
              </a:rPr>
              <a:t>10 kök değer </a:t>
            </a:r>
            <a:r>
              <a:rPr lang="tr-TR" sz="1900" dirty="0" smtClean="0">
                <a:solidFill>
                  <a:schemeClr val="accent2">
                    <a:lumMod val="75000"/>
                  </a:schemeClr>
                </a:solidFill>
              </a:rPr>
              <a:t>ve bunların alt/ilişkili değerleri  bütün programlara yedirilmek suretiyle </a:t>
            </a:r>
            <a:r>
              <a:rPr lang="tr-TR" sz="1900" i="1" dirty="0" smtClean="0">
                <a:solidFill>
                  <a:schemeClr val="accent2">
                    <a:lumMod val="75000"/>
                  </a:schemeClr>
                </a:solidFill>
              </a:rPr>
              <a:t>zımni müfredat </a:t>
            </a:r>
            <a:r>
              <a:rPr lang="tr-TR" sz="1900" dirty="0" smtClean="0">
                <a:solidFill>
                  <a:schemeClr val="accent2">
                    <a:lumMod val="75000"/>
                  </a:schemeClr>
                </a:solidFill>
              </a:rPr>
              <a:t>oluşturuldu.</a:t>
            </a:r>
            <a:endParaRPr lang="en-US" sz="1900" dirty="0">
              <a:solidFill>
                <a:schemeClr val="accent2">
                  <a:lumMod val="75000"/>
                </a:schemeClr>
              </a:solidFill>
            </a:endParaRPr>
          </a:p>
        </p:txBody>
      </p:sp>
      <p:sp>
        <p:nvSpPr>
          <p:cNvPr id="25" name="Rectangle 1436"/>
          <p:cNvSpPr>
            <a:spLocks noChangeArrowheads="1"/>
          </p:cNvSpPr>
          <p:nvPr/>
        </p:nvSpPr>
        <p:spPr bwMode="auto">
          <a:xfrm>
            <a:off x="620503" y="4653601"/>
            <a:ext cx="3799114" cy="703269"/>
          </a:xfrm>
          <a:prstGeom prst="rect">
            <a:avLst/>
          </a:prstGeom>
          <a:extLst/>
        </p:spPr>
        <p:txBody>
          <a:bodyPr vert="horz" wrap="square" lIns="91440" tIns="45720" rIns="91440" bIns="45720" rtlCol="0">
            <a:spAutoFit/>
          </a:bodyPr>
          <a:lstStyle/>
          <a:p>
            <a:pPr algn="r">
              <a:lnSpc>
                <a:spcPts val="2280"/>
              </a:lnSpc>
              <a:spcBef>
                <a:spcPts val="600"/>
              </a:spcBef>
              <a:spcAft>
                <a:spcPts val="600"/>
              </a:spcAft>
              <a:buFont typeface="Arial" pitchFamily="34" charset="0"/>
              <a:buNone/>
            </a:pPr>
            <a:r>
              <a:rPr lang="tr-TR" sz="2800" b="1" dirty="0">
                <a:solidFill>
                  <a:schemeClr val="accent2">
                    <a:lumMod val="75000"/>
                  </a:schemeClr>
                </a:solidFill>
              </a:rPr>
              <a:t>İmam Hatip Ortaokulu ve </a:t>
            </a:r>
            <a:r>
              <a:rPr lang="tr-TR" sz="2800" b="1" dirty="0" smtClean="0">
                <a:solidFill>
                  <a:schemeClr val="accent2">
                    <a:lumMod val="75000"/>
                  </a:schemeClr>
                </a:solidFill>
              </a:rPr>
              <a:t>İmam Hatip Lisesi</a:t>
            </a:r>
            <a:endParaRPr lang="en-US" sz="2800" b="1" dirty="0">
              <a:solidFill>
                <a:schemeClr val="accent2">
                  <a:lumMod val="75000"/>
                </a:schemeClr>
              </a:solidFill>
            </a:endParaRPr>
          </a:p>
        </p:txBody>
      </p:sp>
      <p:sp>
        <p:nvSpPr>
          <p:cNvPr id="26" name="Rectangle 1436"/>
          <p:cNvSpPr>
            <a:spLocks noChangeArrowheads="1"/>
          </p:cNvSpPr>
          <p:nvPr/>
        </p:nvSpPr>
        <p:spPr bwMode="auto">
          <a:xfrm>
            <a:off x="406243" y="4359679"/>
            <a:ext cx="704119" cy="1754326"/>
          </a:xfrm>
          <a:prstGeom prst="rect">
            <a:avLst/>
          </a:prstGeom>
          <a:extLst/>
        </p:spPr>
        <p:txBody>
          <a:bodyPr vert="horz" wrap="square" lIns="91440" tIns="45720" rIns="91440" bIns="45720" rtlCol="0">
            <a:spAutoFit/>
          </a:bodyPr>
          <a:lstStyle/>
          <a:p>
            <a:pPr algn="just"/>
            <a:r>
              <a:rPr lang="tr-TR" sz="5400" dirty="0" smtClean="0">
                <a:solidFill>
                  <a:srgbClr val="263A46"/>
                </a:solidFill>
                <a:latin typeface="Wingdings" panose="05000000000000000000" pitchFamily="2" charset="2"/>
                <a:ea typeface="Yu Mincho Light" panose="02020300000000000000" pitchFamily="18" charset="-128"/>
              </a:rPr>
              <a:t>l</a:t>
            </a:r>
            <a:endParaRPr lang="en-US" sz="5400" b="1" dirty="0">
              <a:solidFill>
                <a:srgbClr val="263A46"/>
              </a:solidFill>
            </a:endParaRPr>
          </a:p>
          <a:p>
            <a:pPr algn="just">
              <a:buFont typeface="Arial" pitchFamily="34" charset="0"/>
              <a:buNone/>
            </a:pPr>
            <a:endParaRPr lang="en-US" sz="5400" b="1" dirty="0">
              <a:solidFill>
                <a:srgbClr val="263A46"/>
              </a:solidFill>
            </a:endParaRPr>
          </a:p>
        </p:txBody>
      </p:sp>
      <p:sp>
        <p:nvSpPr>
          <p:cNvPr id="27" name="Content Placeholder 2"/>
          <p:cNvSpPr txBox="1">
            <a:spLocks/>
          </p:cNvSpPr>
          <p:nvPr/>
        </p:nvSpPr>
        <p:spPr>
          <a:xfrm>
            <a:off x="1197450" y="5258769"/>
            <a:ext cx="3364528" cy="127214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İmam hatip ortaokulu ve lisesi müfredatından </a:t>
            </a:r>
            <a:r>
              <a:rPr lang="tr-TR" sz="1900" b="1" dirty="0" smtClean="0">
                <a:solidFill>
                  <a:schemeClr val="accent2">
                    <a:lumMod val="75000"/>
                  </a:schemeClr>
                </a:solidFill>
              </a:rPr>
              <a:t>10 </a:t>
            </a:r>
            <a:r>
              <a:rPr lang="tr-TR" sz="1900" dirty="0" smtClean="0">
                <a:solidFill>
                  <a:schemeClr val="accent2">
                    <a:lumMod val="75000"/>
                  </a:schemeClr>
                </a:solidFill>
              </a:rPr>
              <a:t>ayrı dersin programı güncellenerek değiştirildi.</a:t>
            </a:r>
            <a:endParaRPr lang="en-US" sz="1900" dirty="0">
              <a:solidFill>
                <a:schemeClr val="accent2">
                  <a:lumMod val="75000"/>
                </a:schemeClr>
              </a:solidFill>
            </a:endParaRPr>
          </a:p>
        </p:txBody>
      </p:sp>
      <p:sp>
        <p:nvSpPr>
          <p:cNvPr id="30" name="Rectangle 1436"/>
          <p:cNvSpPr>
            <a:spLocks noChangeArrowheads="1"/>
          </p:cNvSpPr>
          <p:nvPr/>
        </p:nvSpPr>
        <p:spPr bwMode="auto">
          <a:xfrm>
            <a:off x="7693904" y="1602696"/>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Lise</a:t>
            </a:r>
            <a:endParaRPr lang="en-US" sz="2800" b="1" dirty="0">
              <a:solidFill>
                <a:schemeClr val="accent2">
                  <a:lumMod val="75000"/>
                </a:schemeClr>
              </a:solidFill>
            </a:endParaRPr>
          </a:p>
        </p:txBody>
      </p:sp>
      <p:sp>
        <p:nvSpPr>
          <p:cNvPr id="31" name="Rectangle 1436"/>
          <p:cNvSpPr>
            <a:spLocks noChangeArrowheads="1"/>
          </p:cNvSpPr>
          <p:nvPr/>
        </p:nvSpPr>
        <p:spPr bwMode="auto">
          <a:xfrm>
            <a:off x="7196619" y="1327029"/>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709A"/>
                </a:solidFill>
                <a:latin typeface="Wingdings" panose="05000000000000000000" pitchFamily="2" charset="2"/>
                <a:ea typeface="Yu Mincho Light" panose="02020300000000000000" pitchFamily="18" charset="-128"/>
              </a:rPr>
              <a:t>l</a:t>
            </a:r>
            <a:endParaRPr lang="en-US" sz="5400" b="1" dirty="0">
              <a:solidFill>
                <a:srgbClr val="00709A"/>
              </a:solidFill>
            </a:endParaRPr>
          </a:p>
        </p:txBody>
      </p:sp>
      <p:sp>
        <p:nvSpPr>
          <p:cNvPr id="32" name="Content Placeholder 2"/>
          <p:cNvSpPr txBox="1">
            <a:spLocks/>
          </p:cNvSpPr>
          <p:nvPr/>
        </p:nvSpPr>
        <p:spPr>
          <a:xfrm>
            <a:off x="7693903" y="1916817"/>
            <a:ext cx="3300667" cy="9678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Lise müfredatlarından toplam </a:t>
            </a:r>
            <a:r>
              <a:rPr lang="tr-TR" sz="1900" b="1" dirty="0" smtClean="0">
                <a:solidFill>
                  <a:schemeClr val="accent2">
                    <a:lumMod val="75000"/>
                  </a:schemeClr>
                </a:solidFill>
              </a:rPr>
              <a:t>24 </a:t>
            </a:r>
            <a:r>
              <a:rPr lang="tr-TR" sz="1900" dirty="0" smtClean="0">
                <a:solidFill>
                  <a:schemeClr val="accent2">
                    <a:lumMod val="75000"/>
                  </a:schemeClr>
                </a:solidFill>
              </a:rPr>
              <a:t>dersin programı güncellenerek değiştirildi.</a:t>
            </a:r>
            <a:endParaRPr lang="en-US" sz="1900" dirty="0">
              <a:solidFill>
                <a:schemeClr val="accent2">
                  <a:lumMod val="75000"/>
                </a:schemeClr>
              </a:solidFill>
            </a:endParaRPr>
          </a:p>
        </p:txBody>
      </p:sp>
      <p:sp>
        <p:nvSpPr>
          <p:cNvPr id="33" name="Rectangle 1436"/>
          <p:cNvSpPr>
            <a:spLocks noChangeArrowheads="1"/>
          </p:cNvSpPr>
          <p:nvPr/>
        </p:nvSpPr>
        <p:spPr bwMode="auto">
          <a:xfrm>
            <a:off x="1767149" y="1871497"/>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İlkokul Ortaokul</a:t>
            </a:r>
            <a:endParaRPr lang="en-US" sz="2800" b="1" dirty="0">
              <a:solidFill>
                <a:schemeClr val="accent2">
                  <a:lumMod val="75000"/>
                </a:schemeClr>
              </a:solidFill>
            </a:endParaRPr>
          </a:p>
        </p:txBody>
      </p:sp>
      <p:sp>
        <p:nvSpPr>
          <p:cNvPr id="34" name="Rectangle 1436"/>
          <p:cNvSpPr>
            <a:spLocks noChangeArrowheads="1"/>
          </p:cNvSpPr>
          <p:nvPr/>
        </p:nvSpPr>
        <p:spPr bwMode="auto">
          <a:xfrm>
            <a:off x="1273574" y="1565080"/>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CC00"/>
                </a:solidFill>
                <a:latin typeface="Wingdings" panose="05000000000000000000" pitchFamily="2" charset="2"/>
                <a:ea typeface="Yu Mincho Light" panose="02020300000000000000" pitchFamily="18" charset="-128"/>
              </a:rPr>
              <a:t>l</a:t>
            </a:r>
            <a:endParaRPr lang="en-US" sz="4800" b="1" dirty="0">
              <a:solidFill>
                <a:srgbClr val="00CC00"/>
              </a:solidFill>
              <a:latin typeface="Wingdings" panose="05000000000000000000" pitchFamily="2" charset="2"/>
              <a:ea typeface="Yu Mincho Light" panose="02020300000000000000" pitchFamily="18" charset="-128"/>
            </a:endParaRPr>
          </a:p>
        </p:txBody>
      </p:sp>
      <p:sp>
        <p:nvSpPr>
          <p:cNvPr id="45" name="Freeform 6"/>
          <p:cNvSpPr>
            <a:spLocks/>
          </p:cNvSpPr>
          <p:nvPr/>
        </p:nvSpPr>
        <p:spPr bwMode="auto">
          <a:xfrm flipH="1">
            <a:off x="4235105" y="1957498"/>
            <a:ext cx="3721789" cy="3708685"/>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rgbClr val="C7C7C7"/>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flipH="1">
            <a:off x="6081461" y="2059098"/>
            <a:ext cx="1622996" cy="2064764"/>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flipH="1">
            <a:off x="6081461" y="2460215"/>
            <a:ext cx="1247645" cy="1607097"/>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rgbClr val="3D5E7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flipH="1">
            <a:off x="6081461" y="3272969"/>
            <a:ext cx="496943" cy="682556"/>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rgbClr val="00EA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49" name="Freeform 17"/>
          <p:cNvSpPr>
            <a:spLocks/>
          </p:cNvSpPr>
          <p:nvPr/>
        </p:nvSpPr>
        <p:spPr bwMode="auto">
          <a:xfrm flipH="1">
            <a:off x="4890647" y="2059098"/>
            <a:ext cx="1190814" cy="2148933"/>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flipH="1">
            <a:off x="5162908" y="2460215"/>
            <a:ext cx="918553" cy="1672854"/>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flipH="1">
            <a:off x="5725934" y="3272969"/>
            <a:ext cx="355526" cy="70096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rgbClr val="00CC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28" name="Rectangle 1436"/>
          <p:cNvSpPr>
            <a:spLocks noChangeArrowheads="1"/>
          </p:cNvSpPr>
          <p:nvPr/>
        </p:nvSpPr>
        <p:spPr bwMode="auto">
          <a:xfrm>
            <a:off x="5805766" y="3430672"/>
            <a:ext cx="633370"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İlk</a:t>
            </a:r>
          </a:p>
          <a:p>
            <a:pPr algn="ctr">
              <a:lnSpc>
                <a:spcPts val="800"/>
              </a:lnSpc>
              <a:spcBef>
                <a:spcPts val="600"/>
              </a:spcBef>
              <a:spcAft>
                <a:spcPts val="600"/>
              </a:spcAft>
            </a:pPr>
            <a:r>
              <a:rPr lang="tr-TR" b="1" dirty="0" smtClean="0">
                <a:solidFill>
                  <a:schemeClr val="bg1">
                    <a:lumMod val="95000"/>
                  </a:schemeClr>
                </a:solidFill>
              </a:rPr>
              <a:t>Orta</a:t>
            </a:r>
            <a:endParaRPr lang="en-US" b="1" dirty="0">
              <a:solidFill>
                <a:schemeClr val="bg1">
                  <a:lumMod val="95000"/>
                </a:schemeClr>
              </a:solidFill>
            </a:endParaRPr>
          </a:p>
        </p:txBody>
      </p:sp>
      <p:sp>
        <p:nvSpPr>
          <p:cNvPr id="29" name="Rectangle 1436"/>
          <p:cNvSpPr>
            <a:spLocks noChangeArrowheads="1"/>
          </p:cNvSpPr>
          <p:nvPr/>
        </p:nvSpPr>
        <p:spPr bwMode="auto">
          <a:xfrm>
            <a:off x="5479181" y="2788394"/>
            <a:ext cx="1418115"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İmam</a:t>
            </a:r>
          </a:p>
          <a:p>
            <a:pPr algn="ctr">
              <a:lnSpc>
                <a:spcPts val="800"/>
              </a:lnSpc>
              <a:spcBef>
                <a:spcPts val="600"/>
              </a:spcBef>
              <a:spcAft>
                <a:spcPts val="600"/>
              </a:spcAft>
            </a:pPr>
            <a:r>
              <a:rPr lang="tr-TR" b="1" dirty="0" smtClean="0">
                <a:solidFill>
                  <a:schemeClr val="bg1">
                    <a:lumMod val="95000"/>
                  </a:schemeClr>
                </a:solidFill>
              </a:rPr>
              <a:t>Hatip</a:t>
            </a:r>
            <a:endParaRPr lang="en-US" b="1" dirty="0">
              <a:solidFill>
                <a:schemeClr val="bg1">
                  <a:lumMod val="95000"/>
                </a:schemeClr>
              </a:solidFill>
            </a:endParaRPr>
          </a:p>
        </p:txBody>
      </p:sp>
      <p:sp>
        <p:nvSpPr>
          <p:cNvPr id="36" name="Rectangle 1436"/>
          <p:cNvSpPr>
            <a:spLocks noChangeArrowheads="1"/>
          </p:cNvSpPr>
          <p:nvPr/>
        </p:nvSpPr>
        <p:spPr bwMode="auto">
          <a:xfrm>
            <a:off x="5451961" y="2198732"/>
            <a:ext cx="1418115" cy="230191"/>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Lise </a:t>
            </a:r>
            <a:endParaRPr lang="en-US" b="1" dirty="0">
              <a:solidFill>
                <a:schemeClr val="bg1">
                  <a:lumMod val="95000"/>
                </a:schemeClr>
              </a:solidFill>
            </a:endParaRPr>
          </a:p>
        </p:txBody>
      </p:sp>
      <p:sp>
        <p:nvSpPr>
          <p:cNvPr id="37" name="Rectangle 1436"/>
          <p:cNvSpPr>
            <a:spLocks noChangeArrowheads="1"/>
          </p:cNvSpPr>
          <p:nvPr/>
        </p:nvSpPr>
        <p:spPr bwMode="auto">
          <a:xfrm>
            <a:off x="5072717" y="4313512"/>
            <a:ext cx="2046563" cy="923330"/>
          </a:xfrm>
          <a:prstGeom prst="rect">
            <a:avLst/>
          </a:prstGeom>
          <a:extLst/>
        </p:spPr>
        <p:txBody>
          <a:bodyPr vert="horz" wrap="square" lIns="91440" tIns="45720" rIns="91440" bIns="45720" rtlCol="0">
            <a:spAutoFit/>
          </a:bodyPr>
          <a:lstStyle/>
          <a:p>
            <a:pPr algn="ctr">
              <a:spcBef>
                <a:spcPts val="600"/>
              </a:spcBef>
              <a:spcAft>
                <a:spcPts val="600"/>
              </a:spcAft>
            </a:pPr>
            <a:r>
              <a:rPr lang="tr-TR" b="1" dirty="0" smtClean="0">
                <a:solidFill>
                  <a:schemeClr val="tx1">
                    <a:lumMod val="75000"/>
                    <a:lumOff val="25000"/>
                  </a:schemeClr>
                </a:solidFill>
              </a:rPr>
              <a:t>Değerlerimizin Kuşatıcılığında Zımni Müfredat</a:t>
            </a:r>
            <a:endParaRPr lang="en-US" b="1" dirty="0">
              <a:solidFill>
                <a:schemeClr val="tx1">
                  <a:lumMod val="75000"/>
                  <a:lumOff val="25000"/>
                </a:schemeClr>
              </a:solidFill>
            </a:endParaRPr>
          </a:p>
        </p:txBody>
      </p:sp>
      <p:sp>
        <p:nvSpPr>
          <p:cNvPr id="38" name="Metin kutusu 3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161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85809"/>
            <a:ext cx="9918700" cy="3370153"/>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Değerler çerçevesinde, bir yaklaşım esas alındı.</a:t>
            </a:r>
          </a:p>
          <a:p>
            <a:pPr lvl="0">
              <a:spcAft>
                <a:spcPts val="600"/>
              </a:spcAft>
              <a:defRPr/>
            </a:pPr>
            <a:endParaRPr lang="tr-TR" sz="700"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Öğrencilere başka alanlara aktarılabilir ortak ve çekirdek yeterlilikleri ve becerileri kazandırmak bütün </a:t>
            </a:r>
            <a:r>
              <a:rPr lang="tr-TR" sz="2400" dirty="0" smtClean="0">
                <a:latin typeface="Calibri" panose="020F0502020204030204"/>
              </a:rPr>
              <a:t>programlar için odak oldu. Anadil</a:t>
            </a:r>
            <a:r>
              <a:rPr lang="tr-TR" sz="2400" dirty="0">
                <a:latin typeface="Calibri" panose="020F0502020204030204"/>
              </a:rPr>
              <a:t>, yabancı dil, teknoloji okur yazarlığı vb. yansıma ve görünme alanları programlarda dersin adına ve alanına bakılmaksızın (ve fakat dersle/alanla da irtibatlı ve bütünleşik olarak) yerleştirildi</a:t>
            </a:r>
            <a:r>
              <a:rPr lang="tr-TR" sz="2400" dirty="0" smtClean="0">
                <a:latin typeface="Calibri" panose="020F0502020204030204"/>
              </a:rPr>
              <a:t>.</a:t>
            </a:r>
          </a:p>
          <a:p>
            <a:pPr lvl="0">
              <a:spcAft>
                <a:spcPts val="600"/>
              </a:spcAft>
              <a:defRPr/>
            </a:pPr>
            <a:endParaRPr lang="tr-TR" sz="7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1</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569813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66759"/>
            <a:ext cx="9918700" cy="3554819"/>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Tarih ve coğrafya dersleri başta olmak üzere sosyal bilimler disiplinlerinde Avrupa merkezli/</a:t>
            </a:r>
            <a:r>
              <a:rPr lang="tr-TR" sz="2400" dirty="0" err="1" smtClean="0">
                <a:latin typeface="Calibri" panose="020F0502020204030204"/>
              </a:rPr>
              <a:t>müstağrip</a:t>
            </a:r>
            <a:r>
              <a:rPr lang="tr-TR" sz="2400" dirty="0" smtClean="0">
                <a:latin typeface="Calibri" panose="020F0502020204030204"/>
              </a:rPr>
              <a:t> bakış </a:t>
            </a:r>
            <a:r>
              <a:rPr lang="tr-TR" sz="2400" dirty="0">
                <a:latin typeface="Calibri" panose="020F0502020204030204"/>
              </a:rPr>
              <a:t>açısının dışına çıkıldı</a:t>
            </a:r>
            <a:r>
              <a:rPr lang="tr-TR" sz="2400" dirty="0" smtClean="0">
                <a:latin typeface="Calibri" panose="020F0502020204030204"/>
              </a:rPr>
              <a:t>. Bu bağlamda her coğrafyadan </a:t>
            </a:r>
            <a:r>
              <a:rPr lang="tr-TR" sz="2400" dirty="0" smtClean="0"/>
              <a:t>insanların bilime katkıları </a:t>
            </a:r>
            <a:r>
              <a:rPr lang="tr-TR" sz="2400" dirty="0"/>
              <a:t>vurgulandı, </a:t>
            </a:r>
            <a:r>
              <a:rPr lang="tr-TR" sz="2400" dirty="0" smtClean="0"/>
              <a:t>farklı medeniyet havzalarının ve bazı öncü isimlerin </a:t>
            </a:r>
            <a:r>
              <a:rPr lang="tr-TR" sz="2400" dirty="0"/>
              <a:t>hafızalara yer etmesi hedeflendi.</a:t>
            </a:r>
            <a:endParaRPr lang="tr-TR" sz="2400" dirty="0" smtClean="0">
              <a:latin typeface="Calibri" panose="020F0502020204030204"/>
            </a:endParaRPr>
          </a:p>
          <a:p>
            <a:pPr lvl="0">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Müzik dersinde klasiğinden halk müziğine bütün renkleriyle Türk müziği eksene </a:t>
            </a:r>
            <a:r>
              <a:rPr lang="tr-TR" sz="2400" dirty="0" smtClean="0">
                <a:latin typeface="Calibri" panose="020F0502020204030204"/>
              </a:rPr>
              <a:t>alındı; </a:t>
            </a:r>
            <a:r>
              <a:rPr lang="tr-TR" sz="2400" dirty="0"/>
              <a:t>Aşık Veysel, Dede Efendi, Farabi, </a:t>
            </a:r>
            <a:r>
              <a:rPr lang="tr-TR" sz="2400" dirty="0" smtClean="0"/>
              <a:t>Itrî</a:t>
            </a:r>
            <a:r>
              <a:rPr lang="tr-TR" sz="2400" dirty="0"/>
              <a:t>, </a:t>
            </a:r>
            <a:r>
              <a:rPr lang="tr-TR" sz="2400" dirty="0" smtClean="0"/>
              <a:t>Neşet </a:t>
            </a:r>
            <a:r>
              <a:rPr lang="tr-TR" sz="2400" dirty="0"/>
              <a:t>Ertaş, Yunus </a:t>
            </a:r>
            <a:r>
              <a:rPr lang="tr-TR" sz="2400" dirty="0" smtClean="0"/>
              <a:t>Emre, Aşık Murat Çobanoğlu </a:t>
            </a:r>
            <a:r>
              <a:rPr lang="tr-TR" sz="2400" dirty="0"/>
              <a:t>gibi </a:t>
            </a:r>
            <a:r>
              <a:rPr lang="tr-TR" sz="2400" dirty="0" smtClean="0"/>
              <a:t>kalıcı değerlerimize vurgu </a:t>
            </a:r>
            <a:r>
              <a:rPr lang="tr-TR" sz="2400" dirty="0"/>
              <a:t>yapıldı</a:t>
            </a:r>
            <a:r>
              <a:rPr lang="tr-TR" sz="2400" dirty="0" smtClean="0"/>
              <a:t>.</a:t>
            </a:r>
            <a:endParaRPr lang="tr-TR" sz="2400" dirty="0"/>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2</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1553573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57234"/>
            <a:ext cx="9918700" cy="4708981"/>
          </a:xfrm>
          <a:prstGeom prst="rect">
            <a:avLst/>
          </a:prstGeom>
        </p:spPr>
        <p:txBody>
          <a:bodyPr wrap="square">
            <a:spAutoFit/>
          </a:bodyPr>
          <a:lstStyle/>
          <a:p>
            <a:pPr lvl="0">
              <a:lnSpc>
                <a:spcPts val="1800"/>
              </a:lnSpc>
              <a:spcAft>
                <a:spcPts val="600"/>
              </a:spcAft>
              <a:defRPr/>
            </a:pPr>
            <a:r>
              <a:rPr lang="tr-TR" sz="2800" b="1" dirty="0" smtClean="0">
                <a:latin typeface="Calibri" panose="020F0502020204030204"/>
              </a:rPr>
              <a:t>Atatürkçülük eksenli konular yeniden dizayn edildi.</a:t>
            </a:r>
            <a:endParaRPr lang="tr-TR" sz="2800" b="1" dirty="0">
              <a:latin typeface="Calibri" panose="020F0502020204030204"/>
            </a:endParaRP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Millî mücadelenin önderi ve Cumhuriyetimizin kurucusu </a:t>
            </a:r>
            <a:r>
              <a:rPr lang="tr-TR" sz="2400" dirty="0" smtClean="0">
                <a:latin typeface="Calibri" panose="020F0502020204030204"/>
              </a:rPr>
              <a:t>Atatürk’ün hayatına, </a:t>
            </a:r>
            <a:r>
              <a:rPr lang="tr-TR" sz="2400" dirty="0">
                <a:latin typeface="Calibri" panose="020F0502020204030204"/>
              </a:rPr>
              <a:t>tam bağımsızlık mücadelesi olan millî mücadelenin </a:t>
            </a:r>
            <a:r>
              <a:rPr lang="tr-TR" sz="2400" dirty="0" smtClean="0">
                <a:latin typeface="Calibri" panose="020F0502020204030204"/>
              </a:rPr>
              <a:t>milletimizde oluşturduğu ufka öğretim </a:t>
            </a:r>
            <a:r>
              <a:rPr lang="tr-TR" sz="2400" dirty="0">
                <a:latin typeface="Calibri" panose="020F0502020204030204"/>
              </a:rPr>
              <a:t>programlarımızda </a:t>
            </a:r>
            <a:r>
              <a:rPr lang="tr-TR" sz="2400" dirty="0" smtClean="0">
                <a:latin typeface="Calibri" panose="020F0502020204030204"/>
              </a:rPr>
              <a:t>açık ve net bir şekilde yer verilmiştir.  Millî </a:t>
            </a:r>
            <a:r>
              <a:rPr lang="tr-TR" sz="2400" dirty="0">
                <a:latin typeface="Calibri" panose="020F0502020204030204"/>
              </a:rPr>
              <a:t>mücadelenin ve tam bağımsızlığın önemi </a:t>
            </a:r>
            <a:r>
              <a:rPr lang="tr-TR" sz="2400" dirty="0" smtClean="0">
                <a:latin typeface="Calibri" panose="020F0502020204030204"/>
              </a:rPr>
              <a:t>programlarımızda </a:t>
            </a:r>
            <a:r>
              <a:rPr lang="tr-TR" sz="2400" dirty="0">
                <a:latin typeface="Calibri" panose="020F0502020204030204"/>
              </a:rPr>
              <a:t>konu vesilesiyle her fırsatta </a:t>
            </a:r>
            <a:r>
              <a:rPr lang="tr-TR" sz="2400" dirty="0" smtClean="0">
                <a:latin typeface="Calibri" panose="020F0502020204030204"/>
              </a:rPr>
              <a:t>vurgulandı.</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Bütün </a:t>
            </a:r>
            <a:r>
              <a:rPr lang="tr-TR" sz="2400" dirty="0">
                <a:latin typeface="Calibri" panose="020F0502020204030204"/>
              </a:rPr>
              <a:t>programlar için belirlenen </a:t>
            </a:r>
            <a:r>
              <a:rPr lang="tr-TR" sz="2400" dirty="0" smtClean="0">
                <a:latin typeface="Calibri" panose="020F0502020204030204"/>
              </a:rPr>
              <a:t>kök değer çerçevesinde/listesinde </a:t>
            </a:r>
            <a:r>
              <a:rPr lang="tr-TR" sz="2400" b="1" dirty="0">
                <a:latin typeface="Calibri" panose="020F0502020204030204"/>
              </a:rPr>
              <a:t>vatanseverlik </a:t>
            </a:r>
            <a:r>
              <a:rPr lang="tr-TR" sz="2400" dirty="0">
                <a:latin typeface="Calibri" panose="020F0502020204030204"/>
              </a:rPr>
              <a:t>ve </a:t>
            </a:r>
            <a:r>
              <a:rPr lang="tr-TR" sz="2400" b="1" dirty="0">
                <a:latin typeface="Calibri" panose="020F0502020204030204"/>
              </a:rPr>
              <a:t>dürüstlük </a:t>
            </a:r>
            <a:r>
              <a:rPr lang="tr-TR" sz="2400" dirty="0">
                <a:latin typeface="Calibri" panose="020F0502020204030204"/>
              </a:rPr>
              <a:t>değerleri </a:t>
            </a:r>
            <a:r>
              <a:rPr lang="tr-TR" sz="2400" dirty="0" smtClean="0">
                <a:latin typeface="Calibri" panose="020F0502020204030204"/>
              </a:rPr>
              <a:t>benimsendi.</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Öğretim programlarımızın temelinde </a:t>
            </a:r>
            <a:r>
              <a:rPr lang="tr-TR" sz="2400" dirty="0">
                <a:latin typeface="Calibri" panose="020F0502020204030204"/>
              </a:rPr>
              <a:t>olan bilimsellik, çağdaşlık, akılcılık, ilerlemecilik, </a:t>
            </a:r>
            <a:r>
              <a:rPr lang="tr-TR" sz="2400" dirty="0" smtClean="0">
                <a:latin typeface="Calibri" panose="020F0502020204030204"/>
              </a:rPr>
              <a:t>millîlik…vb. nitelikler, Cumhuriyetimizin </a:t>
            </a:r>
            <a:r>
              <a:rPr lang="tr-TR" sz="2400" dirty="0">
                <a:latin typeface="Calibri" panose="020F0502020204030204"/>
              </a:rPr>
              <a:t>kuruluşundan itibaren </a:t>
            </a:r>
            <a:r>
              <a:rPr lang="tr-TR" sz="2400" dirty="0" smtClean="0"/>
              <a:t>Atatürk’ün eğitim </a:t>
            </a:r>
            <a:r>
              <a:rPr lang="tr-TR" sz="2400" dirty="0"/>
              <a:t>konusunda gösterdiği </a:t>
            </a:r>
            <a:r>
              <a:rPr lang="tr-TR" sz="2400" dirty="0" smtClean="0"/>
              <a:t>amaçlardır.</a:t>
            </a:r>
            <a:endParaRPr lang="tr-TR" sz="24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3</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3578147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15745"/>
            <a:ext cx="10045700" cy="4616648"/>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2600" b="1" dirty="0"/>
          </a:p>
          <a:p>
            <a:pPr marL="342900" lvl="0" indent="-342900">
              <a:spcAft>
                <a:spcPts val="600"/>
              </a:spcAft>
              <a:buFont typeface="Wingdings" panose="05000000000000000000" pitchFamily="2" charset="2"/>
              <a:buChar char="§"/>
              <a:defRPr/>
            </a:pPr>
            <a:r>
              <a:rPr lang="tr-TR" sz="2400" dirty="0" smtClean="0"/>
              <a:t>Müfredatlar geliştirilirken hem her biri kendi içinde, hem de birbirleri </a:t>
            </a:r>
            <a:r>
              <a:rPr lang="tr-TR" sz="2400" dirty="0"/>
              <a:t>ile </a:t>
            </a:r>
            <a:r>
              <a:rPr lang="tr-TR" sz="2400" dirty="0" smtClean="0"/>
              <a:t>bağlantı ve ilişkilere sahip olması istendi.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Bütünlük </a:t>
            </a:r>
            <a:r>
              <a:rPr lang="tr-TR" sz="2400" dirty="0"/>
              <a:t>arayışı ve anlayışı; günlük hayatla ilişkiler kurma, günlük hayatı dikkate alma ve hayatı kolaylaştırma şeklinde kendini gösterdi.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Benzer </a:t>
            </a:r>
            <a:r>
              <a:rPr lang="tr-TR" sz="2400" dirty="0"/>
              <a:t>şekilde ilk okuma ve yazma öğretimine çocuğun daha fazla tanıdığı dik temel harflerden başlanması, takip eden sınıflarda bitişik eğik el yazısı ve klavye kullanma öğretimiyle ilerlenmesi görüşü/talebi de dikkate alınarak öğretmen seçimine imkân verildi. </a:t>
            </a:r>
          </a:p>
          <a:p>
            <a:pPr marL="342900" lvl="0" indent="-342900">
              <a:spcAft>
                <a:spcPts val="600"/>
              </a:spcAft>
              <a:buFont typeface="Wingdings" panose="05000000000000000000" pitchFamily="2" charset="2"/>
              <a:buChar char="§"/>
              <a:defRPr/>
            </a:pPr>
            <a:endParaRPr lang="tr-TR" sz="700" dirty="0"/>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a:t>
            </a:r>
            <a:r>
              <a:rPr lang="tr-TR" sz="4000" b="1" spc="300" dirty="0"/>
              <a:t>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4</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4104768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04859"/>
            <a:ext cx="10045700" cy="5324535"/>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700" b="1" dirty="0"/>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Tekrarlar </a:t>
            </a:r>
            <a:r>
              <a:rPr lang="tr-TR" sz="2400" dirty="0">
                <a:latin typeface="Calibri" panose="020F0502020204030204"/>
              </a:rPr>
              <a:t>ayıklandı, </a:t>
            </a:r>
            <a:r>
              <a:rPr lang="tr-TR" sz="2400" dirty="0" smtClean="0">
                <a:latin typeface="Calibri" panose="020F0502020204030204"/>
              </a:rPr>
              <a:t>teknoloji ve güncel gelişmelere süreçlere dâhil edildi; sadeliğe ve kolaylığa erişildi</a:t>
            </a:r>
            <a:r>
              <a:rPr lang="tr-TR" sz="2400" dirty="0">
                <a:latin typeface="Calibri" panose="020F0502020204030204"/>
              </a:rPr>
              <a:t>.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Örneğin </a:t>
            </a:r>
            <a:r>
              <a:rPr lang="tr-TR" sz="2400" dirty="0">
                <a:latin typeface="Calibri" panose="020F0502020204030204"/>
              </a:rPr>
              <a:t>«Din Kültürü ve Ahlak Bilgisi», «Hz. Muhammed’in Hayatı» ve «Siyer» derslerinde tekrar eden konular birinde bırakılmış, diğerlerinden çıkarılmıştır.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Blok </a:t>
            </a:r>
            <a:r>
              <a:rPr lang="tr-TR" sz="2400" dirty="0">
                <a:latin typeface="Calibri" panose="020F0502020204030204"/>
              </a:rPr>
              <a:t>tabanlı programlama kullanılarak kod yazımına girmeksizin programlama yapma ve bilgi </a:t>
            </a:r>
            <a:r>
              <a:rPr lang="tr-TR" sz="2400" dirty="0" err="1">
                <a:latin typeface="Calibri" panose="020F0502020204030204"/>
              </a:rPr>
              <a:t>işlemsel</a:t>
            </a:r>
            <a:r>
              <a:rPr lang="tr-TR" sz="2400" dirty="0">
                <a:latin typeface="Calibri" panose="020F0502020204030204"/>
              </a:rPr>
              <a:t> düşünce becerisi Bilişim Teknolojileri ve Yazılım dersi gündemine </a:t>
            </a:r>
            <a:r>
              <a:rPr lang="tr-TR" sz="2400" dirty="0" smtClean="0">
                <a:latin typeface="Calibri" panose="020F0502020204030204"/>
              </a:rPr>
              <a:t>alınmıştır. </a:t>
            </a:r>
          </a:p>
          <a:p>
            <a:pPr>
              <a:spcAft>
                <a:spcPts val="600"/>
              </a:spcAft>
              <a:defRPr/>
            </a:pPr>
            <a:endParaRPr lang="tr-TR" sz="700" dirty="0" smtClean="0">
              <a:solidFill>
                <a:srgbClr val="000000"/>
              </a:solidFill>
            </a:endParaRPr>
          </a:p>
          <a:p>
            <a:pPr marL="342900" indent="-342900">
              <a:spcAft>
                <a:spcPts val="600"/>
              </a:spcAft>
              <a:buFont typeface="Wingdings" panose="05000000000000000000" pitchFamily="2" charset="2"/>
              <a:buChar char="§"/>
              <a:defRPr/>
            </a:pPr>
            <a:r>
              <a:rPr lang="tr-TR" sz="2400" dirty="0" smtClean="0">
                <a:solidFill>
                  <a:srgbClr val="000000"/>
                </a:solidFill>
              </a:rPr>
              <a:t>Coğrafya </a:t>
            </a:r>
            <a:r>
              <a:rPr lang="tr-TR" sz="2400" dirty="0">
                <a:solidFill>
                  <a:srgbClr val="000000"/>
                </a:solidFill>
              </a:rPr>
              <a:t>dersinde </a:t>
            </a:r>
            <a:r>
              <a:rPr lang="tr-TR" sz="2400" dirty="0" smtClean="0">
                <a:solidFill>
                  <a:srgbClr val="000000"/>
                </a:solidFill>
              </a:rPr>
              <a:t>konum </a:t>
            </a:r>
            <a:r>
              <a:rPr lang="tr-TR" sz="2400" dirty="0">
                <a:solidFill>
                  <a:srgbClr val="000000"/>
                </a:solidFill>
              </a:rPr>
              <a:t>hesaplama </a:t>
            </a:r>
            <a:r>
              <a:rPr lang="tr-TR" sz="2400" dirty="0" smtClean="0">
                <a:solidFill>
                  <a:srgbClr val="000000"/>
                </a:solidFill>
              </a:rPr>
              <a:t>ve tespitinde CBS </a:t>
            </a:r>
            <a:r>
              <a:rPr lang="tr-TR" sz="2400" dirty="0">
                <a:solidFill>
                  <a:srgbClr val="000000"/>
                </a:solidFill>
              </a:rPr>
              <a:t>(Coğrafi Bilgi Sistemleri) </a:t>
            </a:r>
            <a:r>
              <a:rPr lang="tr-TR" sz="2400" dirty="0" smtClean="0">
                <a:solidFill>
                  <a:srgbClr val="000000"/>
                </a:solidFill>
              </a:rPr>
              <a:t>kullanımı boyutu katıldı ve sadelik </a:t>
            </a:r>
            <a:r>
              <a:rPr lang="tr-TR" sz="2400" dirty="0">
                <a:solidFill>
                  <a:srgbClr val="000000"/>
                </a:solidFill>
              </a:rPr>
              <a:t>sağlandı</a:t>
            </a:r>
            <a:r>
              <a:rPr lang="tr-TR" sz="2400" dirty="0" smtClean="0">
                <a:solidFill>
                  <a:srgbClr val="000000"/>
                </a:solidFill>
              </a:rPr>
              <a:t>.</a:t>
            </a:r>
            <a:endParaRPr lang="tr-TR" sz="2400" dirty="0">
              <a:latin typeface="Calibri" panose="020F0502020204030204"/>
            </a:endParaRPr>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5</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2255123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2017-18 Eğitim Öğretim Yılında Süreç Nasıl Devam Edecek?</a:t>
            </a:r>
            <a:br>
              <a:rPr lang="tr-TR" sz="4000" b="1" dirty="0" smtClean="0">
                <a:solidFill>
                  <a:srgbClr val="EAEAEA"/>
                </a:solidFill>
              </a:rPr>
            </a:br>
            <a:r>
              <a:rPr lang="tr-TR" sz="3500" b="1" spc="300" dirty="0" smtClean="0">
                <a:solidFill>
                  <a:srgbClr val="EAEAEA"/>
                </a:solidFill>
              </a:rPr>
              <a:t>YAPILAN HAZIRLIKLAR</a:t>
            </a:r>
            <a:endParaRPr lang="en-US" sz="3500" b="1" spc="300" dirty="0">
              <a:solidFill>
                <a:srgbClr val="EAEAEA"/>
              </a:solidFill>
            </a:endParaRPr>
          </a:p>
        </p:txBody>
      </p:sp>
      <p:sp>
        <p:nvSpPr>
          <p:cNvPr id="42" name="Pentagon 41"/>
          <p:cNvSpPr/>
          <p:nvPr/>
        </p:nvSpPr>
        <p:spPr>
          <a:xfrm flipH="1">
            <a:off x="5397786" y="3022025"/>
            <a:ext cx="4066722" cy="1149310"/>
          </a:xfrm>
          <a:prstGeom prst="homePlate">
            <a:avLst/>
          </a:prstGeom>
          <a:solidFill>
            <a:srgbClr val="B38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flipH="1">
            <a:off x="4676229" y="4552206"/>
            <a:ext cx="4066722" cy="1023610"/>
          </a:xfrm>
          <a:prstGeom prst="homePlate">
            <a:avLst/>
          </a:prstGeom>
          <a:solidFill>
            <a:srgbClr val="995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57"/>
          <p:cNvGrpSpPr/>
          <p:nvPr/>
        </p:nvGrpSpPr>
        <p:grpSpPr>
          <a:xfrm>
            <a:off x="8498967" y="2866369"/>
            <a:ext cx="3230369" cy="1825898"/>
            <a:chOff x="5761038" y="2298700"/>
            <a:chExt cx="1782762" cy="881063"/>
          </a:xfrm>
        </p:grpSpPr>
        <p:sp>
          <p:nvSpPr>
            <p:cNvPr id="49" name="Freeform 5"/>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3"/>
          <p:cNvSpPr txBox="1">
            <a:spLocks/>
          </p:cNvSpPr>
          <p:nvPr/>
        </p:nvSpPr>
        <p:spPr>
          <a:xfrm>
            <a:off x="5118685" y="4826804"/>
            <a:ext cx="296382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İzleme </a:t>
            </a:r>
            <a:r>
              <a:rPr lang="tr-TR" spc="-151" dirty="0" smtClean="0">
                <a:solidFill>
                  <a:schemeClr val="bg1"/>
                </a:solidFill>
                <a:ea typeface="Open Sans" panose="020B0606030504020204" pitchFamily="34" charset="0"/>
                <a:cs typeface="Open Sans" panose="020B0606030504020204" pitchFamily="34" charset="0"/>
              </a:rPr>
              <a:t>Değerlendirme </a:t>
            </a:r>
            <a:endParaRPr lang="en-US" spc="-151" dirty="0">
              <a:solidFill>
                <a:schemeClr val="bg1"/>
              </a:solidFill>
              <a:ea typeface="Open Sans" panose="020B0606030504020204" pitchFamily="34" charset="0"/>
              <a:cs typeface="Open Sans" panose="020B0606030504020204" pitchFamily="34" charset="0"/>
            </a:endParaRPr>
          </a:p>
        </p:txBody>
      </p:sp>
      <p:sp>
        <p:nvSpPr>
          <p:cNvPr id="41" name="Pentagon 40"/>
          <p:cNvSpPr/>
          <p:nvPr/>
        </p:nvSpPr>
        <p:spPr>
          <a:xfrm flipH="1">
            <a:off x="6424142" y="1745328"/>
            <a:ext cx="3678454" cy="1086492"/>
          </a:xfrm>
          <a:prstGeom prst="homePlate">
            <a:avLst/>
          </a:prstGeom>
          <a:solidFill>
            <a:srgbClr val="CEB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46" name="Group 56"/>
          <p:cNvGrpSpPr/>
          <p:nvPr/>
        </p:nvGrpSpPr>
        <p:grpSpPr>
          <a:xfrm>
            <a:off x="9359063" y="1730821"/>
            <a:ext cx="1475673" cy="1227136"/>
            <a:chOff x="6235700" y="1787525"/>
            <a:chExt cx="814388" cy="592138"/>
          </a:xfrm>
        </p:grpSpPr>
        <p:sp>
          <p:nvSpPr>
            <p:cNvPr id="47" name="Freeform 7"/>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B688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BD95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txBox="1">
            <a:spLocks/>
          </p:cNvSpPr>
          <p:nvPr/>
        </p:nvSpPr>
        <p:spPr>
          <a:xfrm>
            <a:off x="5711666" y="3359515"/>
            <a:ext cx="264245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Öğretmen Eğitimleri</a:t>
            </a:r>
            <a:endParaRPr lang="en-US" spc="-151" dirty="0">
              <a:solidFill>
                <a:schemeClr val="bg1"/>
              </a:solidFill>
              <a:ea typeface="Open Sans" panose="020B0606030504020204" pitchFamily="34" charset="0"/>
              <a:cs typeface="Open Sans" panose="020B0606030504020204" pitchFamily="34" charset="0"/>
            </a:endParaRPr>
          </a:p>
        </p:txBody>
      </p:sp>
      <p:sp>
        <p:nvSpPr>
          <p:cNvPr id="34" name="Content Placeholder 2"/>
          <p:cNvSpPr txBox="1">
            <a:spLocks/>
          </p:cNvSpPr>
          <p:nvPr/>
        </p:nvSpPr>
        <p:spPr>
          <a:xfrm>
            <a:off x="771073" y="3163557"/>
            <a:ext cx="4766413" cy="101566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r>
              <a:rPr lang="tr-TR" sz="2100" dirty="0">
                <a:latin typeface="Calibri" panose="020F0502020204030204"/>
              </a:rPr>
              <a:t>Yeni müfredat </a:t>
            </a:r>
            <a:r>
              <a:rPr lang="tr-TR" sz="2100" dirty="0" smtClean="0">
                <a:latin typeface="Calibri" panose="020F0502020204030204"/>
              </a:rPr>
              <a:t>kapsamında, bütün illerimizde </a:t>
            </a:r>
            <a:r>
              <a:rPr lang="tr-TR" sz="2100" dirty="0">
                <a:latin typeface="Calibri" panose="020F0502020204030204"/>
              </a:rPr>
              <a:t>öğretmen eğitimleri yapılmaya başlandı. Eylül ayı itibarıyla tüm öğretmenlere </a:t>
            </a:r>
            <a:r>
              <a:rPr lang="tr-TR" sz="2100" dirty="0" smtClean="0">
                <a:latin typeface="Calibri" panose="020F0502020204030204"/>
              </a:rPr>
              <a:t>ulaşmak hedeflendi.  </a:t>
            </a:r>
            <a:endParaRPr lang="en-US" sz="2100" dirty="0">
              <a:latin typeface="Calibri" panose="020F0502020204030204"/>
            </a:endParaRPr>
          </a:p>
        </p:txBody>
      </p:sp>
      <p:sp>
        <p:nvSpPr>
          <p:cNvPr id="36" name="Content Placeholder 2"/>
          <p:cNvSpPr txBox="1">
            <a:spLocks/>
          </p:cNvSpPr>
          <p:nvPr/>
        </p:nvSpPr>
        <p:spPr>
          <a:xfrm>
            <a:off x="825501" y="1247890"/>
            <a:ext cx="5753099" cy="164461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smtClean="0">
                <a:latin typeface="Calibri" panose="020F0502020204030204"/>
              </a:rPr>
              <a:t>1, 5, 9. sınıflar ders kitapları </a:t>
            </a:r>
            <a:r>
              <a:rPr lang="tr-TR" sz="2100" dirty="0">
                <a:latin typeface="Calibri" panose="020F0502020204030204"/>
              </a:rPr>
              <a:t>ve öğretmen destek materyalleri </a:t>
            </a:r>
            <a:r>
              <a:rPr lang="tr-TR" sz="2100" dirty="0" smtClean="0">
                <a:latin typeface="Calibri" panose="020F0502020204030204"/>
              </a:rPr>
              <a:t>hazırlanıyor.</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Yeni üretilecek ders araçları için standartlar oluşturuldu, eğitimler tasarlandı.</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Ders araçları </a:t>
            </a:r>
            <a:r>
              <a:rPr lang="tr-TR" sz="2100" dirty="0" smtClean="0">
                <a:latin typeface="Calibri" panose="020F0502020204030204"/>
              </a:rPr>
              <a:t>inceleme onay sürecine  değerlerimiz </a:t>
            </a:r>
            <a:r>
              <a:rPr lang="tr-TR" sz="2100" dirty="0">
                <a:latin typeface="Calibri" panose="020F0502020204030204"/>
              </a:rPr>
              <a:t>açısından inceleme boyutu eklendi.</a:t>
            </a:r>
            <a:endParaRPr lang="en-US" sz="2100" dirty="0">
              <a:latin typeface="Calibri" panose="020F0502020204030204"/>
            </a:endParaRPr>
          </a:p>
        </p:txBody>
      </p:sp>
      <p:sp>
        <p:nvSpPr>
          <p:cNvPr id="10" name="Text Placeholder 3"/>
          <p:cNvSpPr txBox="1">
            <a:spLocks/>
          </p:cNvSpPr>
          <p:nvPr/>
        </p:nvSpPr>
        <p:spPr>
          <a:xfrm>
            <a:off x="6741931" y="2061921"/>
            <a:ext cx="2488374"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Ders Araç Gereçleri</a:t>
            </a:r>
            <a:endParaRPr lang="en-US" spc="-151" dirty="0">
              <a:solidFill>
                <a:schemeClr val="bg1"/>
              </a:solidFill>
              <a:ea typeface="Open Sans" panose="020B0606030504020204" pitchFamily="34" charset="0"/>
              <a:cs typeface="Open Sans" panose="020B0606030504020204" pitchFamily="34" charset="0"/>
            </a:endParaRPr>
          </a:p>
        </p:txBody>
      </p:sp>
      <p:sp>
        <p:nvSpPr>
          <p:cNvPr id="37" name="Content Placeholder 2"/>
          <p:cNvSpPr txBox="1">
            <a:spLocks/>
          </p:cNvSpPr>
          <p:nvPr/>
        </p:nvSpPr>
        <p:spPr>
          <a:xfrm>
            <a:off x="0" y="4313849"/>
            <a:ext cx="4711700" cy="232371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2017-2018 eğitim öğretim yılında </a:t>
            </a:r>
            <a:r>
              <a:rPr lang="tr-TR" sz="2100" dirty="0" smtClean="0">
                <a:latin typeface="Calibri" panose="020F0502020204030204"/>
              </a:rPr>
              <a:t>1., 5. ve </a:t>
            </a:r>
            <a:r>
              <a:rPr lang="tr-TR" sz="2100" dirty="0">
                <a:latin typeface="Calibri" panose="020F0502020204030204"/>
              </a:rPr>
              <a:t>9. sınıflarda uygulama </a:t>
            </a:r>
            <a:r>
              <a:rPr lang="tr-TR" sz="2100" dirty="0" smtClean="0">
                <a:latin typeface="Calibri" panose="020F0502020204030204"/>
              </a:rPr>
              <a:t>başlanacak.</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Kasım 2017 sonuna kadar uygulama izlenecek, Aralık 2017’de değerlendirme çalışması yapılacak.</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2018-2019 eğitim öğretim yılında tüm okul türlerinde ve seviyelerinde yeni programların uygulamaya geçilmesi için çalışmalar tamamlanacak.</a:t>
            </a:r>
            <a:endParaRPr lang="en-US" sz="2100" dirty="0">
              <a:latin typeface="Calibri" panose="020F0502020204030204"/>
            </a:endParaRPr>
          </a:p>
        </p:txBody>
      </p:sp>
      <p:sp>
        <p:nvSpPr>
          <p:cNvPr id="23" name="Metin kutusu 22"/>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grpSp>
        <p:nvGrpSpPr>
          <p:cNvPr id="44" name="Group 58"/>
          <p:cNvGrpSpPr/>
          <p:nvPr/>
        </p:nvGrpSpPr>
        <p:grpSpPr>
          <a:xfrm>
            <a:off x="7716540" y="4136622"/>
            <a:ext cx="4803843" cy="2635217"/>
            <a:chOff x="5329238" y="2790825"/>
            <a:chExt cx="2651125" cy="1271588"/>
          </a:xfrm>
        </p:grpSpPr>
        <p:sp>
          <p:nvSpPr>
            <p:cNvPr id="52" name="Freeform 6"/>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4329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555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2018-2019’da Yeni Programlara Geçebilmek İçin…</a:t>
            </a:r>
            <a:br>
              <a:rPr lang="tr-TR" sz="4000" b="1" dirty="0" smtClean="0">
                <a:solidFill>
                  <a:srgbClr val="EAEAEA"/>
                </a:solidFill>
              </a:rPr>
            </a:br>
            <a:r>
              <a:rPr lang="tr-TR" sz="3500" b="1" dirty="0" smtClean="0">
                <a:solidFill>
                  <a:srgbClr val="EAEAEA"/>
                </a:solidFill>
              </a:rPr>
              <a:t>YAPILMASI GEREKEN HAZIRLIKLAR</a:t>
            </a:r>
            <a:endParaRPr lang="en-US" sz="3500" b="1" dirty="0">
              <a:solidFill>
                <a:srgbClr val="EAEAEA"/>
              </a:solidFill>
            </a:endParaRPr>
          </a:p>
        </p:txBody>
      </p:sp>
      <p:sp>
        <p:nvSpPr>
          <p:cNvPr id="33" name="Rectangle 94"/>
          <p:cNvSpPr/>
          <p:nvPr/>
        </p:nvSpPr>
        <p:spPr>
          <a:xfrm>
            <a:off x="729408" y="1987059"/>
            <a:ext cx="2545007" cy="923330"/>
          </a:xfrm>
          <a:prstGeom prst="rect">
            <a:avLst/>
          </a:prstGeom>
        </p:spPr>
        <p:txBody>
          <a:bodyPr wrap="square" anchor="b">
            <a:spAutoFit/>
          </a:bodyPr>
          <a:lstStyle/>
          <a:p>
            <a:r>
              <a:rPr lang="tr-TR" b="1" dirty="0" smtClean="0">
                <a:solidFill>
                  <a:schemeClr val="accent2">
                    <a:lumMod val="75000"/>
                  </a:schemeClr>
                </a:solidFill>
              </a:rPr>
              <a:t>PROGRAM İZLEME, DEĞERLENDİRME VE REVİZYON ÇALIŞMALARI</a:t>
            </a:r>
            <a:endParaRPr lang="en-US" b="1" dirty="0">
              <a:solidFill>
                <a:schemeClr val="accent2">
                  <a:lumMod val="75000"/>
                </a:schemeClr>
              </a:solidFill>
            </a:endParaRPr>
          </a:p>
        </p:txBody>
      </p:sp>
      <p:sp>
        <p:nvSpPr>
          <p:cNvPr id="65" name="Oval 64">
            <a:hlinkClick r:id="rId3" action="ppaction://hlinksldjump"/>
          </p:cNvPr>
          <p:cNvSpPr>
            <a:spLocks/>
          </p:cNvSpPr>
          <p:nvPr/>
        </p:nvSpPr>
        <p:spPr>
          <a:xfrm>
            <a:off x="905606" y="2866164"/>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12" name="TextBox 11"/>
          <p:cNvSpPr txBox="1"/>
          <p:nvPr/>
        </p:nvSpPr>
        <p:spPr>
          <a:xfrm>
            <a:off x="321482" y="2212534"/>
            <a:ext cx="491891" cy="1446550"/>
          </a:xfrm>
          <a:prstGeom prst="rect">
            <a:avLst/>
          </a:prstGeom>
          <a:solidFill>
            <a:schemeClr val="bg1"/>
          </a:solidFill>
        </p:spPr>
        <p:txBody>
          <a:bodyPr wrap="square" rtlCol="0">
            <a:spAutoFit/>
          </a:bodyPr>
          <a:lstStyle/>
          <a:p>
            <a:pPr algn="r"/>
            <a:r>
              <a:rPr lang="en-US" sz="8800" b="1" dirty="0" smtClean="0">
                <a:solidFill>
                  <a:schemeClr val="accent2">
                    <a:lumMod val="60000"/>
                    <a:lumOff val="40000"/>
                  </a:schemeClr>
                </a:solidFill>
              </a:rPr>
              <a:t>1</a:t>
            </a:r>
            <a:endParaRPr lang="en-US" sz="8800" b="1" dirty="0">
              <a:solidFill>
                <a:schemeClr val="accent2">
                  <a:lumMod val="60000"/>
                  <a:lumOff val="40000"/>
                </a:schemeClr>
              </a:solidFill>
            </a:endParaRPr>
          </a:p>
        </p:txBody>
      </p:sp>
      <p:grpSp>
        <p:nvGrpSpPr>
          <p:cNvPr id="22" name="Grup 21"/>
          <p:cNvGrpSpPr/>
          <p:nvPr/>
        </p:nvGrpSpPr>
        <p:grpSpPr>
          <a:xfrm>
            <a:off x="4345197" y="1987059"/>
            <a:ext cx="3225456" cy="1680464"/>
            <a:chOff x="5105499" y="1671085"/>
            <a:chExt cx="3225456" cy="1680464"/>
          </a:xfrm>
        </p:grpSpPr>
        <p:sp>
          <p:nvSpPr>
            <p:cNvPr id="67" name="Oval 66">
              <a:hlinkClick r:id="" action="ppaction://noaction"/>
            </p:cNvPr>
            <p:cNvSpPr>
              <a:spLocks/>
            </p:cNvSpPr>
            <p:nvPr/>
          </p:nvSpPr>
          <p:spPr>
            <a:xfrm>
              <a:off x="5702019" y="25812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3" name="TextBox 11"/>
            <p:cNvSpPr txBox="1"/>
            <p:nvPr/>
          </p:nvSpPr>
          <p:spPr>
            <a:xfrm>
              <a:off x="5105499" y="19049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2</a:t>
              </a:r>
              <a:endParaRPr lang="en-US" sz="8800" b="1" dirty="0">
                <a:solidFill>
                  <a:schemeClr val="accent2">
                    <a:lumMod val="60000"/>
                    <a:lumOff val="40000"/>
                  </a:schemeClr>
                </a:solidFill>
              </a:endParaRPr>
            </a:p>
          </p:txBody>
        </p:sp>
        <p:sp>
          <p:nvSpPr>
            <p:cNvPr id="59" name="Rectangle 94"/>
            <p:cNvSpPr/>
            <p:nvPr/>
          </p:nvSpPr>
          <p:spPr>
            <a:xfrm>
              <a:off x="5625817" y="1671085"/>
              <a:ext cx="2705138" cy="923330"/>
            </a:xfrm>
            <a:prstGeom prst="rect">
              <a:avLst/>
            </a:prstGeom>
          </p:spPr>
          <p:txBody>
            <a:bodyPr wrap="square" anchor="b">
              <a:spAutoFit/>
            </a:bodyPr>
            <a:lstStyle/>
            <a:p>
              <a:r>
                <a:rPr lang="tr-TR" b="1" dirty="0" smtClean="0">
                  <a:solidFill>
                    <a:schemeClr val="accent2">
                      <a:lumMod val="75000"/>
                    </a:schemeClr>
                  </a:solidFill>
                </a:rPr>
                <a:t>EĞİTİM ARAÇLARI VE DERS KİTAPLARI HAZIRLAMA ÇALIŞMALARI</a:t>
              </a:r>
              <a:endParaRPr lang="en-US" b="1" dirty="0">
                <a:solidFill>
                  <a:schemeClr val="accent2">
                    <a:lumMod val="75000"/>
                  </a:schemeClr>
                </a:solidFill>
              </a:endParaRPr>
            </a:p>
          </p:txBody>
        </p:sp>
      </p:grpSp>
      <p:grpSp>
        <p:nvGrpSpPr>
          <p:cNvPr id="21" name="Grup 20"/>
          <p:cNvGrpSpPr/>
          <p:nvPr/>
        </p:nvGrpSpPr>
        <p:grpSpPr>
          <a:xfrm>
            <a:off x="8641435" y="1987059"/>
            <a:ext cx="3203684" cy="1691350"/>
            <a:chOff x="9122429" y="1660195"/>
            <a:chExt cx="3203684" cy="1691350"/>
          </a:xfrm>
        </p:grpSpPr>
        <p:sp>
          <p:nvSpPr>
            <p:cNvPr id="69" name="Oval 68">
              <a:hlinkClick r:id="" action="ppaction://noaction"/>
            </p:cNvPr>
            <p:cNvSpPr>
              <a:spLocks/>
            </p:cNvSpPr>
            <p:nvPr/>
          </p:nvSpPr>
          <p:spPr>
            <a:xfrm>
              <a:off x="9680950" y="2558633"/>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0" name="TextBox 11"/>
            <p:cNvSpPr txBox="1"/>
            <p:nvPr/>
          </p:nvSpPr>
          <p:spPr>
            <a:xfrm>
              <a:off x="9122429" y="19049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3</a:t>
              </a:r>
              <a:endParaRPr lang="en-US" sz="8800" b="1" dirty="0">
                <a:solidFill>
                  <a:schemeClr val="accent2">
                    <a:lumMod val="60000"/>
                    <a:lumOff val="40000"/>
                  </a:schemeClr>
                </a:solidFill>
              </a:endParaRPr>
            </a:p>
          </p:txBody>
        </p:sp>
        <p:sp>
          <p:nvSpPr>
            <p:cNvPr id="61" name="Rectangle 94"/>
            <p:cNvSpPr/>
            <p:nvPr/>
          </p:nvSpPr>
          <p:spPr>
            <a:xfrm>
              <a:off x="9620975" y="1660195"/>
              <a:ext cx="2705138" cy="923330"/>
            </a:xfrm>
            <a:prstGeom prst="rect">
              <a:avLst/>
            </a:prstGeom>
          </p:spPr>
          <p:txBody>
            <a:bodyPr wrap="square" anchor="b">
              <a:spAutoFit/>
            </a:bodyPr>
            <a:lstStyle/>
            <a:p>
              <a:r>
                <a:rPr lang="tr-TR" b="1" dirty="0" smtClean="0">
                  <a:solidFill>
                    <a:schemeClr val="accent2">
                      <a:lumMod val="75000"/>
                    </a:schemeClr>
                  </a:solidFill>
                </a:rPr>
                <a:t>FORMATÖR YETİŞTİRME VE ÖĞRETMEN EĞİTİMİ ÇALIŞMALARI</a:t>
              </a:r>
              <a:endParaRPr lang="en-US" b="1" dirty="0">
                <a:solidFill>
                  <a:schemeClr val="accent2">
                    <a:lumMod val="75000"/>
                  </a:schemeClr>
                </a:solidFill>
              </a:endParaRPr>
            </a:p>
          </p:txBody>
        </p:sp>
      </p:grpSp>
      <p:grpSp>
        <p:nvGrpSpPr>
          <p:cNvPr id="17" name="Grup 16"/>
          <p:cNvGrpSpPr/>
          <p:nvPr/>
        </p:nvGrpSpPr>
        <p:grpSpPr>
          <a:xfrm>
            <a:off x="8673539" y="4609294"/>
            <a:ext cx="3072679" cy="1775569"/>
            <a:chOff x="1121223" y="4626499"/>
            <a:chExt cx="3072679" cy="1775569"/>
          </a:xfrm>
        </p:grpSpPr>
        <p:sp>
          <p:nvSpPr>
            <p:cNvPr id="74" name="Oval 73">
              <a:hlinkClick r:id="" action="ppaction://noaction"/>
            </p:cNvPr>
            <p:cNvSpPr>
              <a:spLocks/>
            </p:cNvSpPr>
            <p:nvPr/>
          </p:nvSpPr>
          <p:spPr>
            <a:xfrm>
              <a:off x="1672944"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2" name="Rectangle 94"/>
            <p:cNvSpPr/>
            <p:nvPr/>
          </p:nvSpPr>
          <p:spPr>
            <a:xfrm>
              <a:off x="1648895" y="5478738"/>
              <a:ext cx="2545007" cy="923330"/>
            </a:xfrm>
            <a:prstGeom prst="rect">
              <a:avLst/>
            </a:prstGeom>
          </p:spPr>
          <p:txBody>
            <a:bodyPr wrap="square" anchor="b">
              <a:spAutoFit/>
            </a:bodyPr>
            <a:lstStyle/>
            <a:p>
              <a:r>
                <a:rPr lang="tr-TR" b="1" dirty="0" smtClean="0">
                  <a:solidFill>
                    <a:schemeClr val="accent2">
                      <a:lumMod val="75000"/>
                    </a:schemeClr>
                  </a:solidFill>
                </a:rPr>
                <a:t>KADEMELER ARASI GEÇİŞ VE SINAV SİSTEMİ ÇALIŞMALARI</a:t>
              </a:r>
              <a:endParaRPr lang="en-US" b="1" dirty="0">
                <a:solidFill>
                  <a:schemeClr val="accent2">
                    <a:lumMod val="75000"/>
                  </a:schemeClr>
                </a:solidFill>
              </a:endParaRPr>
            </a:p>
          </p:txBody>
        </p:sp>
        <p:sp>
          <p:nvSpPr>
            <p:cNvPr id="63" name="TextBox 11"/>
            <p:cNvSpPr txBox="1"/>
            <p:nvPr/>
          </p:nvSpPr>
          <p:spPr>
            <a:xfrm>
              <a:off x="1121223" y="46264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6</a:t>
              </a:r>
              <a:endParaRPr lang="en-US" sz="8800" b="1" dirty="0">
                <a:solidFill>
                  <a:schemeClr val="accent2">
                    <a:lumMod val="60000"/>
                    <a:lumOff val="40000"/>
                  </a:schemeClr>
                </a:solidFill>
              </a:endParaRPr>
            </a:p>
          </p:txBody>
        </p:sp>
      </p:grpSp>
      <p:grpSp>
        <p:nvGrpSpPr>
          <p:cNvPr id="19" name="Grup 18"/>
          <p:cNvGrpSpPr/>
          <p:nvPr/>
        </p:nvGrpSpPr>
        <p:grpSpPr>
          <a:xfrm>
            <a:off x="4485095" y="4609294"/>
            <a:ext cx="3377860" cy="1767130"/>
            <a:chOff x="5149039" y="4626495"/>
            <a:chExt cx="3377860" cy="1767130"/>
          </a:xfrm>
        </p:grpSpPr>
        <p:sp>
          <p:nvSpPr>
            <p:cNvPr id="72" name="Oval 71">
              <a:hlinkClick r:id="" action="ppaction://noaction"/>
            </p:cNvPr>
            <p:cNvSpPr>
              <a:spLocks/>
            </p:cNvSpPr>
            <p:nvPr/>
          </p:nvSpPr>
          <p:spPr>
            <a:xfrm>
              <a:off x="5694965"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4" name="TextBox 11"/>
            <p:cNvSpPr txBox="1"/>
            <p:nvPr/>
          </p:nvSpPr>
          <p:spPr>
            <a:xfrm>
              <a:off x="5149039" y="46264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5</a:t>
              </a:r>
              <a:endParaRPr lang="en-US" sz="8800" b="1" dirty="0">
                <a:solidFill>
                  <a:schemeClr val="accent2">
                    <a:lumMod val="60000"/>
                    <a:lumOff val="40000"/>
                  </a:schemeClr>
                </a:solidFill>
              </a:endParaRPr>
            </a:p>
          </p:txBody>
        </p:sp>
        <p:sp>
          <p:nvSpPr>
            <p:cNvPr id="66" name="Rectangle 94"/>
            <p:cNvSpPr/>
            <p:nvPr/>
          </p:nvSpPr>
          <p:spPr>
            <a:xfrm>
              <a:off x="5821761" y="5470295"/>
              <a:ext cx="2705138" cy="923330"/>
            </a:xfrm>
            <a:prstGeom prst="rect">
              <a:avLst/>
            </a:prstGeom>
          </p:spPr>
          <p:txBody>
            <a:bodyPr wrap="square" anchor="b">
              <a:spAutoFit/>
            </a:bodyPr>
            <a:lstStyle/>
            <a:p>
              <a:r>
                <a:rPr lang="tr-TR" b="1" dirty="0" smtClean="0">
                  <a:solidFill>
                    <a:schemeClr val="accent2">
                      <a:lumMod val="75000"/>
                    </a:schemeClr>
                  </a:solidFill>
                </a:rPr>
                <a:t>ÖĞRENCİ TELAFİ VE ORYANTASYON EĞİTİMİ ÇALIŞMALARI</a:t>
              </a:r>
              <a:endParaRPr lang="en-US" b="1" dirty="0">
                <a:solidFill>
                  <a:schemeClr val="accent2">
                    <a:lumMod val="75000"/>
                  </a:schemeClr>
                </a:solidFill>
              </a:endParaRPr>
            </a:p>
          </p:txBody>
        </p:sp>
      </p:grpSp>
      <p:sp>
        <p:nvSpPr>
          <p:cNvPr id="76" name="Oval 75">
            <a:hlinkClick r:id="" action="ppaction://noaction"/>
          </p:cNvPr>
          <p:cNvSpPr>
            <a:spLocks/>
          </p:cNvSpPr>
          <p:nvPr/>
        </p:nvSpPr>
        <p:spPr>
          <a:xfrm>
            <a:off x="855177" y="472633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8" name="TextBox 11"/>
          <p:cNvSpPr txBox="1"/>
          <p:nvPr/>
        </p:nvSpPr>
        <p:spPr>
          <a:xfrm>
            <a:off x="329310" y="4609294"/>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4</a:t>
            </a:r>
            <a:endParaRPr lang="en-US" sz="8800" b="1" dirty="0">
              <a:solidFill>
                <a:schemeClr val="accent2">
                  <a:lumMod val="60000"/>
                  <a:lumOff val="40000"/>
                </a:schemeClr>
              </a:solidFill>
            </a:endParaRPr>
          </a:p>
        </p:txBody>
      </p:sp>
      <p:sp>
        <p:nvSpPr>
          <p:cNvPr id="70" name="Rectangle 94"/>
          <p:cNvSpPr/>
          <p:nvPr/>
        </p:nvSpPr>
        <p:spPr>
          <a:xfrm>
            <a:off x="969374" y="5468829"/>
            <a:ext cx="2705138" cy="646331"/>
          </a:xfrm>
          <a:prstGeom prst="rect">
            <a:avLst/>
          </a:prstGeom>
        </p:spPr>
        <p:txBody>
          <a:bodyPr wrap="square" anchor="b">
            <a:spAutoFit/>
          </a:bodyPr>
          <a:lstStyle/>
          <a:p>
            <a:r>
              <a:rPr lang="tr-TR" b="1" dirty="0" smtClean="0">
                <a:solidFill>
                  <a:schemeClr val="accent2">
                    <a:lumMod val="75000"/>
                  </a:schemeClr>
                </a:solidFill>
              </a:rPr>
              <a:t>VELİ BİLGİLENDİRME VE EĞİTİMİ ÇALIŞMALARI</a:t>
            </a:r>
            <a:endParaRPr lang="en-US" b="1" dirty="0">
              <a:solidFill>
                <a:schemeClr val="accent2">
                  <a:lumMod val="75000"/>
                </a:schemeClr>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734746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140456" y="0"/>
            <a:ext cx="7156319" cy="691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27546" y="211730"/>
            <a:ext cx="2715905" cy="10781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34787" y="2887921"/>
            <a:ext cx="2715905" cy="5390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834787" y="2942355"/>
            <a:ext cx="1812547" cy="369332"/>
          </a:xfrm>
          <a:prstGeom prst="rect">
            <a:avLst/>
          </a:prstGeom>
          <a:noFill/>
        </p:spPr>
        <p:txBody>
          <a:bodyPr wrap="none" rtlCol="0">
            <a:spAutoFit/>
          </a:bodyPr>
          <a:lstStyle/>
          <a:p>
            <a:r>
              <a:rPr lang="tr-TR" b="1" dirty="0" smtClean="0">
                <a:solidFill>
                  <a:schemeClr val="bg1"/>
                </a:solidFill>
              </a:rPr>
              <a:t>ttkb@meb.gov.tr</a:t>
            </a:r>
            <a:endParaRPr lang="tr-TR" b="1" dirty="0">
              <a:solidFill>
                <a:schemeClr val="bg1"/>
              </a:solidFill>
            </a:endParaRPr>
          </a:p>
        </p:txBody>
      </p:sp>
      <p:sp>
        <p:nvSpPr>
          <p:cNvPr id="8" name="Metin kutusu 7"/>
          <p:cNvSpPr txBox="1"/>
          <p:nvPr/>
        </p:nvSpPr>
        <p:spPr>
          <a:xfrm>
            <a:off x="834787" y="3629460"/>
            <a:ext cx="2444452" cy="369332"/>
          </a:xfrm>
          <a:prstGeom prst="rect">
            <a:avLst/>
          </a:prstGeom>
          <a:noFill/>
        </p:spPr>
        <p:txBody>
          <a:bodyPr wrap="none" rtlCol="0">
            <a:spAutoFit/>
          </a:bodyPr>
          <a:lstStyle/>
          <a:p>
            <a:r>
              <a:rPr lang="tr-TR" b="1" dirty="0">
                <a:solidFill>
                  <a:schemeClr val="bg1">
                    <a:lumMod val="95000"/>
                  </a:schemeClr>
                </a:solidFill>
              </a:rPr>
              <a:t>f</a:t>
            </a:r>
            <a:r>
              <a:rPr lang="tr-TR" b="1" dirty="0" smtClean="0">
                <a:solidFill>
                  <a:schemeClr val="bg1">
                    <a:lumMod val="95000"/>
                  </a:schemeClr>
                </a:solidFill>
              </a:rPr>
              <a:t>acebook.com/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9" name="Metin kutusu 8"/>
          <p:cNvSpPr txBox="1"/>
          <p:nvPr/>
        </p:nvSpPr>
        <p:spPr>
          <a:xfrm>
            <a:off x="834787" y="4286826"/>
            <a:ext cx="2207592" cy="369332"/>
          </a:xfrm>
          <a:prstGeom prst="rect">
            <a:avLst/>
          </a:prstGeom>
          <a:noFill/>
        </p:spPr>
        <p:txBody>
          <a:bodyPr wrap="none" rtlCol="0">
            <a:spAutoFit/>
          </a:bodyPr>
          <a:lstStyle/>
          <a:p>
            <a:r>
              <a:rPr lang="tr-TR" b="1" dirty="0" smtClean="0">
                <a:solidFill>
                  <a:schemeClr val="bg1">
                    <a:lumMod val="95000"/>
                  </a:schemeClr>
                </a:solidFill>
              </a:rPr>
              <a:t>twitter.com/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0" name="Picture 2"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46" y="4892010"/>
            <a:ext cx="542782" cy="54278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76282" y="5434792"/>
            <a:ext cx="743803" cy="69603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72315" y="4924144"/>
            <a:ext cx="2660344" cy="369332"/>
          </a:xfrm>
          <a:prstGeom prst="rect">
            <a:avLst/>
          </a:prstGeom>
          <a:noFill/>
        </p:spPr>
        <p:txBody>
          <a:bodyPr wrap="none" rtlCol="0">
            <a:spAutoFit/>
          </a:bodyPr>
          <a:lstStyle/>
          <a:p>
            <a:r>
              <a:rPr lang="tr-TR" b="1" dirty="0" smtClean="0">
                <a:solidFill>
                  <a:schemeClr val="bg1">
                    <a:lumMod val="95000"/>
                  </a:schemeClr>
                </a:solidFill>
              </a:rPr>
              <a:t>plus.google.com/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2" name="Picture 4" descr="youtube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398" y="5638734"/>
            <a:ext cx="540000" cy="513443"/>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859615" y="5676721"/>
            <a:ext cx="2363917" cy="369332"/>
          </a:xfrm>
          <a:prstGeom prst="rect">
            <a:avLst/>
          </a:prstGeom>
          <a:noFill/>
        </p:spPr>
        <p:txBody>
          <a:bodyPr wrap="none" rtlCol="0">
            <a:spAutoFit/>
          </a:bodyPr>
          <a:lstStyle/>
          <a:p>
            <a:r>
              <a:rPr lang="tr-TR" b="1" dirty="0" smtClean="0">
                <a:solidFill>
                  <a:schemeClr val="bg1">
                    <a:lumMod val="95000"/>
                  </a:schemeClr>
                </a:solidFill>
              </a:rPr>
              <a:t>youtube.com/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20" name="Oval 19"/>
          <p:cNvSpPr/>
          <p:nvPr/>
        </p:nvSpPr>
        <p:spPr>
          <a:xfrm>
            <a:off x="1080860" y="209028"/>
            <a:ext cx="1865193" cy="1943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1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848" y="247128"/>
            <a:ext cx="1881009" cy="1890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Dikdörtgen 10"/>
          <p:cNvSpPr/>
          <p:nvPr/>
        </p:nvSpPr>
        <p:spPr>
          <a:xfrm rot="16200000">
            <a:off x="606900" y="2336908"/>
            <a:ext cx="8851666" cy="215444"/>
          </a:xfrm>
          <a:prstGeom prst="rect">
            <a:avLst/>
          </a:prstGeom>
          <a:noFill/>
        </p:spPr>
        <p:txBody>
          <a:bodyPr wrap="square" rtlCol="0">
            <a:spAutoFit/>
          </a:bodyPr>
          <a:lstStyle/>
          <a:p>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endParaRPr lang="tr-TR" sz="800" dirty="0">
              <a:solidFill>
                <a:schemeClr val="bg1">
                  <a:lumMod val="95000"/>
                </a:schemeClr>
              </a:solidFill>
            </a:endParaRPr>
          </a:p>
        </p:txBody>
      </p:sp>
      <p:sp>
        <p:nvSpPr>
          <p:cNvPr id="18" name="Metin kutusu 1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9" name="Metin kutusu 18"/>
          <p:cNvSpPr txBox="1"/>
          <p:nvPr/>
        </p:nvSpPr>
        <p:spPr>
          <a:xfrm>
            <a:off x="-127457" y="6850292"/>
            <a:ext cx="2774791"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23" name="Dikdörtgen 22"/>
          <p:cNvSpPr/>
          <p:nvPr/>
        </p:nvSpPr>
        <p:spPr>
          <a:xfrm>
            <a:off x="3000459" y="6485891"/>
            <a:ext cx="4425833" cy="369332"/>
          </a:xfrm>
          <a:prstGeom prst="rect">
            <a:avLst/>
          </a:prstGeom>
          <a:noFill/>
        </p:spPr>
        <p:txBody>
          <a:bodyPr wrap="square" rtlCol="0">
            <a:spAutoFit/>
          </a:bodyPr>
          <a:lstStyle/>
          <a:p>
            <a:r>
              <a:rPr lang="tr-TR" b="1" dirty="0">
                <a:solidFill>
                  <a:schemeClr val="bg1">
                    <a:lumMod val="95000"/>
                  </a:schemeClr>
                </a:solidFill>
              </a:rPr>
              <a:t>#</a:t>
            </a:r>
            <a:r>
              <a:rPr lang="tr-TR" b="1" dirty="0" err="1" smtClean="0">
                <a:solidFill>
                  <a:schemeClr val="bg1">
                    <a:lumMod val="95000"/>
                  </a:schemeClr>
                </a:solidFill>
              </a:rPr>
              <a:t>yarıniçinbugünden</a:t>
            </a:r>
            <a:endParaRPr lang="tr-TR" b="1" dirty="0">
              <a:solidFill>
                <a:schemeClr val="bg1">
                  <a:lumMod val="95000"/>
                </a:schemeClr>
              </a:solidFill>
            </a:endParaRPr>
          </a:p>
        </p:txBody>
      </p:sp>
    </p:spTree>
    <p:extLst>
      <p:ext uri="{BB962C8B-B14F-4D97-AF65-F5344CB8AC3E}">
        <p14:creationId xmlns:p14="http://schemas.microsoft.com/office/powerpoint/2010/main" val="2343840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2" name="Dikdörtgen 61"/>
          <p:cNvSpPr/>
          <p:nvPr/>
        </p:nvSpPr>
        <p:spPr>
          <a:xfrm>
            <a:off x="0" y="0"/>
            <a:ext cx="12192000" cy="671559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7200" b="1" dirty="0">
                <a:solidFill>
                  <a:schemeClr val="bg1"/>
                </a:solidFill>
              </a:rPr>
              <a:t>Millî Eğitim Bakanlığı Tarafından Yenilenen Müfredatlar</a:t>
            </a:r>
            <a:endParaRPr lang="tr-TR" sz="7200" dirty="0">
              <a:solidFill>
                <a:schemeClr val="bg1"/>
              </a:solidFill>
            </a:endParaRPr>
          </a:p>
        </p:txBody>
      </p:sp>
    </p:spTree>
    <p:extLst>
      <p:ext uri="{BB962C8B-B14F-4D97-AF65-F5344CB8AC3E}">
        <p14:creationId xmlns:p14="http://schemas.microsoft.com/office/powerpoint/2010/main" val="84201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6736" y="-27384"/>
            <a:ext cx="12192000" cy="972000"/>
          </a:xfrm>
          <a:prstGeom prst="rect">
            <a:avLst/>
          </a:prstGeom>
          <a:gradFill flip="none" rotWithShape="1">
            <a:gsLst>
              <a:gs pos="0">
                <a:schemeClr val="accent1">
                  <a:lumMod val="0"/>
                  <a:lumOff val="100000"/>
                </a:schemeClr>
              </a:gs>
              <a:gs pos="0">
                <a:schemeClr val="accent1">
                  <a:lumMod val="0"/>
                  <a:lumOff val="100000"/>
                </a:schemeClr>
              </a:gs>
              <a:gs pos="68000">
                <a:schemeClr val="accent1">
                  <a:lumMod val="100000"/>
                </a:schemeClr>
              </a:gs>
            </a:gsLst>
            <a:path path="circle">
              <a:fillToRect l="100000" b="100000"/>
            </a:path>
            <a:tileRect t="-100000" r="-10000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rtlCol="0" anchor="ctr"/>
          <a:lstStyle/>
          <a:p>
            <a:pPr algn="ctr"/>
            <a:endParaRPr lang="tr-TR">
              <a:solidFill>
                <a:srgbClr val="FFFFFF"/>
              </a:solidFill>
            </a:endParaRPr>
          </a:p>
        </p:txBody>
      </p:sp>
      <p:sp>
        <p:nvSpPr>
          <p:cNvPr id="3" name="Dikdörtgen 2"/>
          <p:cNvSpPr/>
          <p:nvPr/>
        </p:nvSpPr>
        <p:spPr>
          <a:xfrm>
            <a:off x="0" y="6597352"/>
            <a:ext cx="12192000" cy="260648"/>
          </a:xfrm>
          <a:prstGeom prst="rect">
            <a:avLst/>
          </a:prstGeom>
          <a:gradFill flip="none" rotWithShape="1">
            <a:gsLst>
              <a:gs pos="0">
                <a:schemeClr val="accent1">
                  <a:lumMod val="0"/>
                  <a:lumOff val="100000"/>
                </a:schemeClr>
              </a:gs>
              <a:gs pos="0">
                <a:schemeClr val="accent1">
                  <a:lumMod val="0"/>
                  <a:lumOff val="100000"/>
                </a:schemeClr>
              </a:gs>
              <a:gs pos="86000">
                <a:schemeClr val="accent1">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1" tIns="50401" rIns="100801" bIns="50401" rtlCol="0" anchor="ctr"/>
          <a:lstStyle/>
          <a:p>
            <a:pPr algn="ctr"/>
            <a:endParaRPr lang="tr-TR">
              <a:solidFill>
                <a:srgbClr val="FFFFFF"/>
              </a:solidFill>
            </a:endParaRPr>
          </a:p>
        </p:txBody>
      </p:sp>
      <p:sp>
        <p:nvSpPr>
          <p:cNvPr id="10" name="Metin kutusu 9"/>
          <p:cNvSpPr txBox="1"/>
          <p:nvPr/>
        </p:nvSpPr>
        <p:spPr>
          <a:xfrm>
            <a:off x="3147930" y="6582861"/>
            <a:ext cx="5374602" cy="317230"/>
          </a:xfrm>
          <a:prstGeom prst="rect">
            <a:avLst/>
          </a:prstGeom>
          <a:noFill/>
        </p:spPr>
        <p:txBody>
          <a:bodyPr wrap="none" lIns="100801" tIns="50401" rIns="100801" bIns="50401" rtlCol="0">
            <a:spAutoFit/>
          </a:bodyPr>
          <a:lstStyle/>
          <a:p>
            <a:r>
              <a:rPr lang="tr-TR" sz="1400" b="1" spc="331" dirty="0">
                <a:solidFill>
                  <a:prstClr val="black"/>
                </a:solidFill>
              </a:rPr>
              <a:t>.: GEBZE   İLÇE   MİLLİ EĞİTİM MÜDÜRLÜĞÜ :.</a:t>
            </a:r>
            <a:endParaRPr lang="tr-TR" sz="1600" b="1" spc="331" dirty="0">
              <a:solidFill>
                <a:prstClr val="black"/>
              </a:solidFill>
            </a:endParaRPr>
          </a:p>
        </p:txBody>
      </p:sp>
      <p:sp>
        <p:nvSpPr>
          <p:cNvPr id="12" name="Unvan 1"/>
          <p:cNvSpPr>
            <a:spLocks noGrp="1"/>
          </p:cNvSpPr>
          <p:nvPr>
            <p:ph type="title"/>
          </p:nvPr>
        </p:nvSpPr>
        <p:spPr>
          <a:xfrm>
            <a:off x="143338" y="68721"/>
            <a:ext cx="10169952" cy="864096"/>
          </a:xfrm>
        </p:spPr>
        <p:txBody>
          <a:bodyPr lIns="0" tIns="0" rIns="0" bIns="0">
            <a:noAutofit/>
          </a:bodyPr>
          <a:lstStyle/>
          <a:p>
            <a:r>
              <a:rPr lang="tr-TR" sz="3200" dirty="0" smtClean="0">
                <a:solidFill>
                  <a:schemeClr val="bg1"/>
                </a:solidFill>
              </a:rPr>
              <a:t>2017-2018 </a:t>
            </a:r>
            <a:r>
              <a:rPr lang="tr-TR" sz="3200" dirty="0">
                <a:solidFill>
                  <a:schemeClr val="bg1"/>
                </a:solidFill>
              </a:rPr>
              <a:t>EĞİTİM-ÖĞRETİM YILI </a:t>
            </a:r>
            <a:r>
              <a:rPr lang="tr-TR" sz="3200" dirty="0" smtClean="0">
                <a:solidFill>
                  <a:schemeClr val="bg1"/>
                </a:solidFill>
              </a:rPr>
              <a:t>SENE </a:t>
            </a:r>
            <a:r>
              <a:rPr lang="tr-TR" sz="3200" dirty="0">
                <a:solidFill>
                  <a:schemeClr val="bg1"/>
                </a:solidFill>
              </a:rPr>
              <a:t>BAŞI </a:t>
            </a:r>
            <a:r>
              <a:rPr lang="tr-TR" sz="3200" dirty="0" smtClean="0">
                <a:solidFill>
                  <a:schemeClr val="bg1"/>
                </a:solidFill>
              </a:rPr>
              <a:t>OKUL MÜDÜRLERİ TOPLANTI GÜNDEM MADDELERİ</a:t>
            </a:r>
            <a:endParaRPr lang="tr-TR" sz="3200" dirty="0">
              <a:solidFill>
                <a:schemeClr val="bg1"/>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9831" y="8948"/>
            <a:ext cx="1206031" cy="900000"/>
          </a:xfrm>
          <a:prstGeom prst="rect">
            <a:avLst/>
          </a:prstGeom>
        </p:spPr>
      </p:pic>
      <p:sp>
        <p:nvSpPr>
          <p:cNvPr id="2" name="Metin kutusu 1"/>
          <p:cNvSpPr txBox="1"/>
          <p:nvPr/>
        </p:nvSpPr>
        <p:spPr>
          <a:xfrm>
            <a:off x="1" y="941786"/>
            <a:ext cx="11587396" cy="5632311"/>
          </a:xfrm>
          <a:prstGeom prst="rect">
            <a:avLst/>
          </a:prstGeom>
          <a:solidFill>
            <a:schemeClr val="bg1"/>
          </a:solidFill>
        </p:spPr>
        <p:txBody>
          <a:bodyPr wrap="square" rtlCol="0">
            <a:spAutoFit/>
          </a:bodyPr>
          <a:lstStyle/>
          <a:p>
            <a:pPr marL="1828800" lvl="3" indent="-457200">
              <a:buFont typeface="+mj-lt"/>
              <a:buAutoNum type="arabicPeriod"/>
            </a:pPr>
            <a:r>
              <a:rPr lang="tr-TR" sz="2000" b="1" dirty="0" smtClean="0"/>
              <a:t>Eğitim Öğretim faaliyetlerinin planlanması,</a:t>
            </a:r>
            <a:endParaRPr lang="tr-TR" sz="2000" b="1" dirty="0"/>
          </a:p>
          <a:p>
            <a:pPr marL="1828800" lvl="3" indent="-457200">
              <a:buFont typeface="+mj-lt"/>
              <a:buAutoNum type="arabicPeriod"/>
            </a:pPr>
            <a:r>
              <a:rPr lang="tr-TR" sz="2000" b="1" dirty="0" smtClean="0"/>
              <a:t>Yeni öğretim programları ile ilgili çalışmalar,</a:t>
            </a:r>
            <a:endParaRPr lang="tr-TR" sz="2000" b="1" dirty="0"/>
          </a:p>
          <a:p>
            <a:pPr marL="1828800" lvl="3" indent="-457200">
              <a:buFont typeface="+mj-lt"/>
              <a:buAutoNum type="arabicPeriod"/>
            </a:pPr>
            <a:r>
              <a:rPr lang="tr-TR" sz="2000" b="1" dirty="0" smtClean="0"/>
              <a:t>Ders araç-gereç ve yardımcı materyalleri,</a:t>
            </a:r>
          </a:p>
          <a:p>
            <a:pPr marL="1828800" lvl="3" indent="-457200">
              <a:buFont typeface="+mj-lt"/>
              <a:buAutoNum type="arabicPeriod"/>
            </a:pPr>
            <a:r>
              <a:rPr lang="tr-TR" sz="2000" b="1" dirty="0" smtClean="0"/>
              <a:t>Öğrenci başarısını ve eğitim kalitesini arttırıcı çalışmalar,</a:t>
            </a:r>
          </a:p>
          <a:p>
            <a:pPr marL="1828800" lvl="3" indent="-457200">
              <a:buFont typeface="+mj-lt"/>
              <a:buAutoNum type="arabicPeriod"/>
            </a:pPr>
            <a:r>
              <a:rPr lang="tr-TR" sz="2000" b="1" dirty="0" smtClean="0"/>
              <a:t>Zümre toplantılarının amacına uygun yapılması,</a:t>
            </a:r>
          </a:p>
          <a:p>
            <a:pPr marL="1828800" lvl="3" indent="-457200">
              <a:buFont typeface="+mj-lt"/>
              <a:buAutoNum type="arabicPeriod"/>
            </a:pPr>
            <a:r>
              <a:rPr lang="tr-TR" sz="2000" b="1" dirty="0" smtClean="0"/>
              <a:t>Ücretsiz ders kitapları,</a:t>
            </a:r>
          </a:p>
          <a:p>
            <a:pPr marL="1828800" lvl="3" indent="-457200">
              <a:buFont typeface="+mj-lt"/>
              <a:buAutoNum type="arabicPeriod"/>
            </a:pPr>
            <a:r>
              <a:rPr lang="tr-TR" sz="2000" b="1" dirty="0" smtClean="0"/>
              <a:t>Taşımalı eğitim,</a:t>
            </a:r>
          </a:p>
          <a:p>
            <a:pPr marL="1828800" lvl="3" indent="-457200">
              <a:buFont typeface="+mj-lt"/>
              <a:buAutoNum type="arabicPeriod"/>
            </a:pPr>
            <a:r>
              <a:rPr lang="tr-TR" sz="2000" b="1" dirty="0" smtClean="0"/>
              <a:t>Sosyal ve kültürel etkinlikler (geziler, animasyon, 4D sunumları, vb.),</a:t>
            </a:r>
          </a:p>
          <a:p>
            <a:pPr marL="1828800" lvl="3" indent="-457200">
              <a:buFont typeface="+mj-lt"/>
              <a:buAutoNum type="arabicPeriod"/>
            </a:pPr>
            <a:r>
              <a:rPr lang="tr-TR" sz="2000" b="1" dirty="0" smtClean="0"/>
              <a:t>Ders dışı eğitim faaliyetleri ve </a:t>
            </a:r>
            <a:r>
              <a:rPr lang="tr-TR" sz="2000" b="1" dirty="0"/>
              <a:t>k</a:t>
            </a:r>
            <a:r>
              <a:rPr lang="tr-TR" sz="2000" b="1" dirty="0" smtClean="0"/>
              <a:t>ulüp çalışmaları,</a:t>
            </a:r>
          </a:p>
          <a:p>
            <a:pPr marL="1828800" lvl="3" indent="-457200">
              <a:buFont typeface="+mj-lt"/>
              <a:buAutoNum type="arabicPeriod"/>
            </a:pPr>
            <a:r>
              <a:rPr lang="tr-TR" sz="2000" b="1" dirty="0" smtClean="0"/>
              <a:t>TEOG VE LYS yerleştirme sonuçları,</a:t>
            </a:r>
          </a:p>
          <a:p>
            <a:pPr marL="1828800" lvl="3" indent="-457200">
              <a:buFont typeface="+mj-lt"/>
              <a:buAutoNum type="arabicPeriod"/>
            </a:pPr>
            <a:r>
              <a:rPr lang="tr-TR" sz="2000" b="1" dirty="0" smtClean="0"/>
              <a:t>Destekleme ve yetiştirme kursları,</a:t>
            </a:r>
          </a:p>
          <a:p>
            <a:pPr marL="1828800" lvl="3" indent="-457200">
              <a:buFont typeface="+mj-lt"/>
              <a:buAutoNum type="arabicPeriod"/>
            </a:pPr>
            <a:r>
              <a:rPr lang="tr-TR" sz="2000" b="1" dirty="0" smtClean="0"/>
              <a:t>Öğrenci kayıt işlemleri ve okul aile birliği çalışmaları,</a:t>
            </a:r>
          </a:p>
          <a:p>
            <a:pPr marL="1828800" lvl="3" indent="-457200">
              <a:buFont typeface="+mj-lt"/>
              <a:buAutoNum type="arabicPeriod"/>
            </a:pPr>
            <a:r>
              <a:rPr lang="tr-TR" sz="2000" b="1" dirty="0" smtClean="0"/>
              <a:t>Tadilat ve onarımlar,</a:t>
            </a:r>
          </a:p>
          <a:p>
            <a:pPr marL="1828800" lvl="3" indent="-457200">
              <a:buFont typeface="+mj-lt"/>
              <a:buAutoNum type="arabicPeriod"/>
            </a:pPr>
            <a:r>
              <a:rPr lang="tr-TR" sz="2000" b="1" dirty="0" smtClean="0"/>
              <a:t>Öğretmen personel iş ve işlemleri,</a:t>
            </a:r>
          </a:p>
          <a:p>
            <a:pPr marL="1828800" lvl="3" indent="-457200">
              <a:buFont typeface="+mj-lt"/>
              <a:buAutoNum type="arabicPeriod"/>
            </a:pPr>
            <a:r>
              <a:rPr lang="tr-TR" sz="2000" b="1" dirty="0" smtClean="0"/>
              <a:t>Ücretli öğretmenleri SGK işlemleri ve karşılaşılacak cezalar,</a:t>
            </a:r>
          </a:p>
          <a:p>
            <a:pPr marL="1828800" lvl="3" indent="-457200">
              <a:buFont typeface="+mj-lt"/>
              <a:buAutoNum type="arabicPeriod"/>
            </a:pPr>
            <a:r>
              <a:rPr lang="tr-TR" sz="2000" b="1" dirty="0" smtClean="0"/>
              <a:t>İş sağlığı ve güvenliği çalışmaları,</a:t>
            </a:r>
          </a:p>
          <a:p>
            <a:pPr marL="1828800" lvl="3" indent="-457200">
              <a:buFont typeface="+mj-lt"/>
              <a:buAutoNum type="arabicPeriod"/>
            </a:pPr>
            <a:r>
              <a:rPr lang="tr-TR" sz="2000" b="1" dirty="0" smtClean="0"/>
              <a:t>Nöbet uygulamaları, öğrenci davranışları,</a:t>
            </a:r>
          </a:p>
          <a:p>
            <a:pPr marL="1828800" lvl="3" indent="-457200">
              <a:buFont typeface="+mj-lt"/>
              <a:buAutoNum type="arabicPeriod"/>
            </a:pPr>
            <a:r>
              <a:rPr lang="tr-TR" sz="2000" b="1" dirty="0" smtClean="0"/>
              <a:t>Dilek, temenni ve kapanış</a:t>
            </a:r>
            <a:r>
              <a:rPr lang="tr-TR" sz="2000" b="1" dirty="0"/>
              <a:t>.</a:t>
            </a:r>
          </a:p>
        </p:txBody>
      </p:sp>
    </p:spTree>
    <p:extLst>
      <p:ext uri="{BB962C8B-B14F-4D97-AF65-F5344CB8AC3E}">
        <p14:creationId xmlns:p14="http://schemas.microsoft.com/office/powerpoint/2010/main" val="4270459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34168"/>
            <a:ext cx="11791950" cy="545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371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238250"/>
            <a:ext cx="11815762"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041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271587"/>
            <a:ext cx="11920537" cy="54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01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290637"/>
            <a:ext cx="11920537"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712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4" y="1304924"/>
            <a:ext cx="119157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498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319213"/>
            <a:ext cx="11868150"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05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314450"/>
            <a:ext cx="11901487"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695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4" y="1314450"/>
            <a:ext cx="1185862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814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Millî Eğitim Bakanlığı Tarafından Yenilenen Müfredatlar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 y="1296760"/>
            <a:ext cx="11806238" cy="537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375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err="1"/>
              <a:t>Müfredatlarla</a:t>
            </a:r>
            <a:r>
              <a:rPr lang="tr-TR" sz="4000" b="1" dirty="0"/>
              <a:t> İlişkili Olarak Yapılan </a:t>
            </a:r>
            <a:r>
              <a:rPr lang="tr-TR" sz="4000" b="1" dirty="0" smtClean="0"/>
              <a:t>Çalışmalar</a:t>
            </a:r>
            <a:br>
              <a:rPr lang="tr-TR" sz="4000" b="1" dirty="0" smtClean="0"/>
            </a:br>
            <a:r>
              <a:rPr lang="tr-TR" sz="4000" b="1" dirty="0" smtClean="0"/>
              <a:t>Nasıl </a:t>
            </a:r>
            <a:r>
              <a:rPr lang="tr-TR" sz="4000" b="1" dirty="0"/>
              <a:t>Devam Edecek?</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311172"/>
            <a:ext cx="12192000" cy="520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2800" b="1" i="1" dirty="0">
                <a:solidFill>
                  <a:srgbClr val="0070C0"/>
                </a:solidFill>
              </a:rPr>
              <a:t>Bugünden Yarına Önümüzdeki </a:t>
            </a:r>
            <a:r>
              <a:rPr lang="tr-TR" sz="2800" b="1" i="1" dirty="0" smtClean="0">
                <a:solidFill>
                  <a:srgbClr val="0070C0"/>
                </a:solidFill>
              </a:rPr>
              <a:t>İşler</a:t>
            </a:r>
          </a:p>
          <a:p>
            <a:endParaRPr lang="tr-TR" sz="2800" b="1" i="1" dirty="0">
              <a:solidFill>
                <a:srgbClr val="0070C0"/>
              </a:solidFill>
            </a:endParaRPr>
          </a:p>
          <a:p>
            <a:pPr marL="457200" indent="-457200">
              <a:buFont typeface="Arial" pitchFamily="34" charset="0"/>
              <a:buChar char="•"/>
            </a:pPr>
            <a:r>
              <a:rPr lang="tr-TR" sz="2800" b="1" dirty="0" smtClean="0">
                <a:solidFill>
                  <a:schemeClr val="tx1"/>
                </a:solidFill>
              </a:rPr>
              <a:t>Yenilenen </a:t>
            </a:r>
            <a:r>
              <a:rPr lang="tr-TR" sz="2800" b="1" dirty="0">
                <a:solidFill>
                  <a:schemeClr val="tx1"/>
                </a:solidFill>
              </a:rPr>
              <a:t>müfredatlar ilk olarak 2017-2018 eğitim öğretim yılında 1, 5 ve </a:t>
            </a:r>
            <a:r>
              <a:rPr lang="tr-TR" sz="2800" b="1" dirty="0" smtClean="0">
                <a:solidFill>
                  <a:schemeClr val="tx1"/>
                </a:solidFill>
              </a:rPr>
              <a:t>9. sınıflarda </a:t>
            </a:r>
            <a:r>
              <a:rPr lang="tr-TR" sz="2800" b="1" dirty="0">
                <a:solidFill>
                  <a:schemeClr val="tx1"/>
                </a:solidFill>
              </a:rPr>
              <a:t>uygulamaya konulacaktır</a:t>
            </a:r>
            <a:r>
              <a:rPr lang="tr-TR" sz="2800" b="1" dirty="0" smtClean="0">
                <a:solidFill>
                  <a:schemeClr val="tx1"/>
                </a:solidFill>
              </a:rPr>
              <a:t>.</a:t>
            </a:r>
          </a:p>
          <a:p>
            <a:endParaRPr lang="tr-TR" sz="2800" b="1" dirty="0">
              <a:solidFill>
                <a:schemeClr val="tx1"/>
              </a:solidFill>
            </a:endParaRPr>
          </a:p>
          <a:p>
            <a:pPr marL="457200" indent="-457200">
              <a:buFont typeface="Arial" pitchFamily="34" charset="0"/>
              <a:buChar char="•"/>
            </a:pPr>
            <a:r>
              <a:rPr lang="tr-TR" sz="2800" b="1" dirty="0" smtClean="0">
                <a:solidFill>
                  <a:schemeClr val="tx1"/>
                </a:solidFill>
              </a:rPr>
              <a:t>Ocak </a:t>
            </a:r>
            <a:r>
              <a:rPr lang="tr-TR" sz="2800" b="1" dirty="0">
                <a:solidFill>
                  <a:schemeClr val="tx1"/>
                </a:solidFill>
              </a:rPr>
              <a:t>2018’e kadar programlarla ilgili olarak sahadaki </a:t>
            </a:r>
            <a:r>
              <a:rPr lang="tr-TR" sz="2800" b="1" dirty="0" smtClean="0">
                <a:solidFill>
                  <a:schemeClr val="tx1"/>
                </a:solidFill>
              </a:rPr>
              <a:t>uygulamalarımız üzerinden </a:t>
            </a:r>
            <a:r>
              <a:rPr lang="tr-TR" sz="2800" b="1" dirty="0">
                <a:solidFill>
                  <a:schemeClr val="tx1"/>
                </a:solidFill>
              </a:rPr>
              <a:t>izleme ve değerlendirme çalışmaları yapılacaktır</a:t>
            </a:r>
            <a:r>
              <a:rPr lang="tr-TR" sz="2800" b="1" dirty="0" smtClean="0">
                <a:solidFill>
                  <a:schemeClr val="tx1"/>
                </a:solidFill>
              </a:rPr>
              <a:t>.</a:t>
            </a:r>
          </a:p>
          <a:p>
            <a:endParaRPr lang="tr-TR" sz="2800" b="1" dirty="0">
              <a:solidFill>
                <a:schemeClr val="tx1"/>
              </a:solidFill>
            </a:endParaRPr>
          </a:p>
          <a:p>
            <a:pPr marL="457200" indent="-457200">
              <a:buFont typeface="Arial" pitchFamily="34" charset="0"/>
              <a:buChar char="•"/>
            </a:pPr>
            <a:r>
              <a:rPr lang="tr-TR" sz="2800" b="1" dirty="0" smtClean="0">
                <a:solidFill>
                  <a:schemeClr val="tx1"/>
                </a:solidFill>
              </a:rPr>
              <a:t>Haziran </a:t>
            </a:r>
            <a:r>
              <a:rPr lang="tr-TR" sz="2800" b="1" dirty="0">
                <a:solidFill>
                  <a:schemeClr val="tx1"/>
                </a:solidFill>
              </a:rPr>
              <a:t>2018’e kadar değiştirilen </a:t>
            </a:r>
            <a:r>
              <a:rPr lang="tr-TR" sz="2800" b="1" dirty="0" err="1">
                <a:solidFill>
                  <a:schemeClr val="tx1"/>
                </a:solidFill>
              </a:rPr>
              <a:t>müfredatların</a:t>
            </a:r>
            <a:r>
              <a:rPr lang="tr-TR" sz="2800" b="1" dirty="0">
                <a:solidFill>
                  <a:schemeClr val="tx1"/>
                </a:solidFill>
              </a:rPr>
              <a:t> eğitim araçları ve </a:t>
            </a:r>
            <a:r>
              <a:rPr lang="tr-TR" sz="2800" b="1" dirty="0" smtClean="0">
                <a:solidFill>
                  <a:schemeClr val="tx1"/>
                </a:solidFill>
              </a:rPr>
              <a:t>ölçme programları </a:t>
            </a:r>
            <a:r>
              <a:rPr lang="tr-TR" sz="2800" b="1" dirty="0">
                <a:solidFill>
                  <a:schemeClr val="tx1"/>
                </a:solidFill>
              </a:rPr>
              <a:t>incelemeleri ve uygulamaya yönelik dokümanlar üretmeleri </a:t>
            </a:r>
            <a:r>
              <a:rPr lang="tr-TR" sz="2800" b="1" dirty="0" smtClean="0">
                <a:solidFill>
                  <a:schemeClr val="tx1"/>
                </a:solidFill>
              </a:rPr>
              <a:t>için atölyeler </a:t>
            </a:r>
            <a:r>
              <a:rPr lang="tr-TR" sz="2800" b="1" dirty="0">
                <a:solidFill>
                  <a:schemeClr val="tx1"/>
                </a:solidFill>
              </a:rPr>
              <a:t>yapılacaktır</a:t>
            </a:r>
            <a:r>
              <a:rPr lang="tr-TR" sz="2800" b="1" dirty="0" smtClean="0">
                <a:solidFill>
                  <a:schemeClr val="tx1"/>
                </a:solidFill>
              </a:rPr>
              <a:t>.</a:t>
            </a:r>
          </a:p>
        </p:txBody>
      </p:sp>
    </p:spTree>
    <p:extLst>
      <p:ext uri="{BB962C8B-B14F-4D97-AF65-F5344CB8AC3E}">
        <p14:creationId xmlns:p14="http://schemas.microsoft.com/office/powerpoint/2010/main" val="3976591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2" name="Dikdörtgen 61"/>
          <p:cNvSpPr/>
          <p:nvPr/>
        </p:nvSpPr>
        <p:spPr>
          <a:xfrm>
            <a:off x="0" y="0"/>
            <a:ext cx="12192000" cy="671559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7200" b="1" dirty="0" smtClean="0">
                <a:solidFill>
                  <a:schemeClr val="bg1"/>
                </a:solidFill>
              </a:rPr>
              <a:t>Millî Eğitim Bakanlığı</a:t>
            </a:r>
          </a:p>
          <a:p>
            <a:pPr algn="ctr"/>
            <a:endParaRPr lang="tr-TR" sz="3600" b="1" dirty="0" smtClean="0">
              <a:solidFill>
                <a:schemeClr val="bg1"/>
              </a:solidFill>
            </a:endParaRPr>
          </a:p>
          <a:p>
            <a:pPr algn="ctr"/>
            <a:r>
              <a:rPr lang="tr-TR" sz="6600" b="1" dirty="0" smtClean="0">
                <a:solidFill>
                  <a:schemeClr val="bg1"/>
                </a:solidFill>
              </a:rPr>
              <a:t>Müfredat Yenileme</a:t>
            </a:r>
          </a:p>
          <a:p>
            <a:pPr algn="ctr"/>
            <a:r>
              <a:rPr lang="tr-TR" sz="6600" b="1" dirty="0" smtClean="0">
                <a:solidFill>
                  <a:schemeClr val="bg1"/>
                </a:solidFill>
              </a:rPr>
              <a:t>ve</a:t>
            </a:r>
          </a:p>
          <a:p>
            <a:pPr algn="ctr"/>
            <a:r>
              <a:rPr lang="tr-TR" sz="6600" b="1" dirty="0" smtClean="0">
                <a:solidFill>
                  <a:schemeClr val="bg1"/>
                </a:solidFill>
              </a:rPr>
              <a:t>Değişiklik </a:t>
            </a:r>
            <a:r>
              <a:rPr lang="tr-TR" sz="6600" b="1" dirty="0">
                <a:solidFill>
                  <a:schemeClr val="bg1"/>
                </a:solidFill>
              </a:rPr>
              <a:t>Çalışmaları</a:t>
            </a:r>
          </a:p>
        </p:txBody>
      </p:sp>
    </p:spTree>
    <p:extLst>
      <p:ext uri="{BB962C8B-B14F-4D97-AF65-F5344CB8AC3E}">
        <p14:creationId xmlns:p14="http://schemas.microsoft.com/office/powerpoint/2010/main" val="3886761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err="1"/>
              <a:t>Müfredatlarla</a:t>
            </a:r>
            <a:r>
              <a:rPr lang="tr-TR" sz="4000" b="1" dirty="0"/>
              <a:t> İlişkili Olarak Yapılan </a:t>
            </a:r>
            <a:r>
              <a:rPr lang="tr-TR" sz="4000" b="1" dirty="0" smtClean="0"/>
              <a:t>Çalışmalar</a:t>
            </a:r>
            <a:br>
              <a:rPr lang="tr-TR" sz="4000" b="1" dirty="0" smtClean="0"/>
            </a:br>
            <a:r>
              <a:rPr lang="tr-TR" sz="4000" b="1" dirty="0" smtClean="0"/>
              <a:t>Nasıl </a:t>
            </a:r>
            <a:r>
              <a:rPr lang="tr-TR" sz="4000" b="1" dirty="0"/>
              <a:t>Devam Edecek?</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311172"/>
            <a:ext cx="12192000" cy="520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457200" indent="-457200">
              <a:buFont typeface="Arial" pitchFamily="34" charset="0"/>
              <a:buChar char="•"/>
            </a:pPr>
            <a:r>
              <a:rPr lang="tr-TR" sz="2800" b="1" dirty="0">
                <a:solidFill>
                  <a:schemeClr val="tx1"/>
                </a:solidFill>
              </a:rPr>
              <a:t>Eylül ayından itibaren, okullarımızın açılmasıyla birlikte, bütün öğretmenlerimize ve velilerimize programların ayrıntılı olarak tanıtılacağı toplantılar düzenlenecektir.</a:t>
            </a:r>
            <a:endParaRPr lang="en-US" sz="2800" b="1" dirty="0">
              <a:solidFill>
                <a:schemeClr val="tx1"/>
              </a:solidFill>
            </a:endParaRPr>
          </a:p>
          <a:p>
            <a:endParaRPr lang="tr-TR" sz="2800" b="1" dirty="0" smtClean="0">
              <a:solidFill>
                <a:schemeClr val="tx1"/>
              </a:solidFill>
            </a:endParaRPr>
          </a:p>
          <a:p>
            <a:pPr marL="457200" indent="-457200">
              <a:buFont typeface="Arial" pitchFamily="34" charset="0"/>
              <a:buChar char="•"/>
            </a:pPr>
            <a:r>
              <a:rPr lang="tr-TR" sz="2800" b="1" dirty="0" smtClean="0">
                <a:solidFill>
                  <a:schemeClr val="tx1"/>
                </a:solidFill>
              </a:rPr>
              <a:t>2017-2018 </a:t>
            </a:r>
            <a:r>
              <a:rPr lang="tr-TR" sz="2800" b="1" dirty="0">
                <a:solidFill>
                  <a:schemeClr val="tx1"/>
                </a:solidFill>
              </a:rPr>
              <a:t>eğitim öğretim yılı boyunca öğretmenlerimizin kendi branşlarına </a:t>
            </a:r>
            <a:r>
              <a:rPr lang="tr-TR" sz="2800" b="1" dirty="0" smtClean="0">
                <a:solidFill>
                  <a:schemeClr val="tx1"/>
                </a:solidFill>
              </a:rPr>
              <a:t>dair programları </a:t>
            </a:r>
            <a:r>
              <a:rPr lang="tr-TR" sz="2800" b="1" dirty="0">
                <a:solidFill>
                  <a:schemeClr val="tx1"/>
                </a:solidFill>
              </a:rPr>
              <a:t>incelemeleri ve uygulamaya yönelik dokümanlar üretmeleri </a:t>
            </a:r>
            <a:r>
              <a:rPr lang="tr-TR" sz="2800" b="1" dirty="0" smtClean="0">
                <a:solidFill>
                  <a:schemeClr val="tx1"/>
                </a:solidFill>
              </a:rPr>
              <a:t>için atölyeler </a:t>
            </a:r>
            <a:r>
              <a:rPr lang="tr-TR" sz="2800" b="1" dirty="0">
                <a:solidFill>
                  <a:schemeClr val="tx1"/>
                </a:solidFill>
              </a:rPr>
              <a:t>yapılacaktır</a:t>
            </a:r>
            <a:r>
              <a:rPr lang="tr-TR" sz="2800" b="1" dirty="0" smtClean="0">
                <a:solidFill>
                  <a:schemeClr val="tx1"/>
                </a:solidFill>
              </a:rPr>
              <a:t>.</a:t>
            </a:r>
          </a:p>
          <a:p>
            <a:endParaRPr lang="tr-TR" sz="2800" b="1" dirty="0">
              <a:solidFill>
                <a:schemeClr val="tx1"/>
              </a:solidFill>
            </a:endParaRPr>
          </a:p>
          <a:p>
            <a:pPr marL="457200" indent="-457200">
              <a:buFont typeface="Arial" pitchFamily="34" charset="0"/>
              <a:buChar char="•"/>
            </a:pPr>
            <a:r>
              <a:rPr lang="tr-TR" sz="2800" b="1" dirty="0" smtClean="0">
                <a:solidFill>
                  <a:schemeClr val="tx1"/>
                </a:solidFill>
              </a:rPr>
              <a:t>2017-2018 </a:t>
            </a:r>
            <a:r>
              <a:rPr lang="tr-TR" sz="2800" b="1" dirty="0">
                <a:solidFill>
                  <a:schemeClr val="tx1"/>
                </a:solidFill>
              </a:rPr>
              <a:t>eğitim öğretim yılı sonunda ve 2018-2019 eğitim öğretim yılı </a:t>
            </a:r>
            <a:r>
              <a:rPr lang="tr-TR" sz="2800" b="1" dirty="0" smtClean="0">
                <a:solidFill>
                  <a:schemeClr val="tx1"/>
                </a:solidFill>
              </a:rPr>
              <a:t>başında öğrencilerimizin </a:t>
            </a:r>
            <a:r>
              <a:rPr lang="tr-TR" sz="2800" b="1" dirty="0">
                <a:solidFill>
                  <a:schemeClr val="tx1"/>
                </a:solidFill>
              </a:rPr>
              <a:t>yeni programa geçişte eksikliklerini gidermek amacıyla telafi </a:t>
            </a:r>
            <a:r>
              <a:rPr lang="tr-TR" sz="2800" b="1" dirty="0" smtClean="0">
                <a:solidFill>
                  <a:schemeClr val="tx1"/>
                </a:solidFill>
              </a:rPr>
              <a:t>/ oryantasyon </a:t>
            </a:r>
            <a:r>
              <a:rPr lang="tr-TR" sz="2800" b="1" dirty="0">
                <a:solidFill>
                  <a:schemeClr val="tx1"/>
                </a:solidFill>
              </a:rPr>
              <a:t>eğitimleri yapılacaktır</a:t>
            </a:r>
            <a:r>
              <a:rPr lang="tr-TR" sz="2800" b="1" dirty="0" smtClean="0">
                <a:solidFill>
                  <a:schemeClr val="tx1"/>
                </a:solidFill>
              </a:rPr>
              <a:t>.</a:t>
            </a:r>
            <a:endParaRPr lang="tr-TR" sz="2800" b="1" dirty="0">
              <a:solidFill>
                <a:schemeClr val="tx1"/>
              </a:solidFill>
            </a:endParaRPr>
          </a:p>
        </p:txBody>
      </p:sp>
    </p:spTree>
    <p:extLst>
      <p:ext uri="{BB962C8B-B14F-4D97-AF65-F5344CB8AC3E}">
        <p14:creationId xmlns:p14="http://schemas.microsoft.com/office/powerpoint/2010/main" val="3420122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err="1"/>
              <a:t>Müfredatlarla</a:t>
            </a:r>
            <a:r>
              <a:rPr lang="tr-TR" sz="4000" b="1" dirty="0"/>
              <a:t> İlişkili Olarak Yapılan </a:t>
            </a:r>
            <a:r>
              <a:rPr lang="tr-TR" sz="4000" b="1" dirty="0" smtClean="0"/>
              <a:t>Çalışmalar</a:t>
            </a:r>
            <a:br>
              <a:rPr lang="tr-TR" sz="4000" b="1" dirty="0" smtClean="0"/>
            </a:br>
            <a:r>
              <a:rPr lang="tr-TR" sz="4000" b="1" dirty="0" smtClean="0"/>
              <a:t>Nasıl </a:t>
            </a:r>
            <a:r>
              <a:rPr lang="tr-TR" sz="4000" b="1" dirty="0"/>
              <a:t>Devam Edecek?</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190500" y="1311172"/>
            <a:ext cx="11811000" cy="52039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200" b="1" i="1" dirty="0" smtClean="0">
                <a:solidFill>
                  <a:schemeClr val="tx1"/>
                </a:solidFill>
              </a:rPr>
              <a:t>2016-2017 </a:t>
            </a:r>
            <a:r>
              <a:rPr lang="tr-TR" sz="3200" b="1" i="1" dirty="0">
                <a:solidFill>
                  <a:schemeClr val="tx1"/>
                </a:solidFill>
              </a:rPr>
              <a:t>eğitim öğretim yılından başlayan uzun </a:t>
            </a:r>
            <a:r>
              <a:rPr lang="tr-TR" sz="3200" b="1" i="1" dirty="0" smtClean="0">
                <a:solidFill>
                  <a:schemeClr val="tx1"/>
                </a:solidFill>
              </a:rPr>
              <a:t>soluklu çalışmalarla </a:t>
            </a:r>
            <a:r>
              <a:rPr lang="tr-TR" sz="3200" b="1" i="1" dirty="0">
                <a:solidFill>
                  <a:schemeClr val="tx1"/>
                </a:solidFill>
              </a:rPr>
              <a:t>yenilenen </a:t>
            </a:r>
            <a:r>
              <a:rPr lang="tr-TR" sz="3200" b="1" i="1" dirty="0" smtClean="0">
                <a:solidFill>
                  <a:schemeClr val="tx1"/>
                </a:solidFill>
              </a:rPr>
              <a:t>müfredatlar, </a:t>
            </a:r>
          </a:p>
          <a:p>
            <a:pPr algn="ctr"/>
            <a:endParaRPr lang="tr-TR" sz="3200" b="1" i="1" dirty="0" smtClean="0">
              <a:solidFill>
                <a:schemeClr val="tx1"/>
              </a:solidFill>
            </a:endParaRPr>
          </a:p>
          <a:p>
            <a:pPr algn="ctr"/>
            <a:r>
              <a:rPr lang="tr-TR" sz="3200" b="1" i="1" dirty="0" smtClean="0">
                <a:solidFill>
                  <a:schemeClr val="tx1"/>
                </a:solidFill>
              </a:rPr>
              <a:t>2017-2018 </a:t>
            </a:r>
            <a:r>
              <a:rPr lang="tr-TR" sz="3200" b="1" i="1" dirty="0">
                <a:solidFill>
                  <a:schemeClr val="tx1"/>
                </a:solidFill>
              </a:rPr>
              <a:t>eğitim öğretim yılı boyunca yapılacak </a:t>
            </a:r>
            <a:r>
              <a:rPr lang="tr-TR" sz="3200" b="1" i="1" dirty="0" smtClean="0">
                <a:solidFill>
                  <a:schemeClr val="tx1"/>
                </a:solidFill>
              </a:rPr>
              <a:t>hazırlıklarla </a:t>
            </a:r>
          </a:p>
          <a:p>
            <a:pPr algn="ctr"/>
            <a:r>
              <a:rPr lang="tr-TR" sz="3200" b="1" i="1" dirty="0" smtClean="0">
                <a:solidFill>
                  <a:schemeClr val="tx1"/>
                </a:solidFill>
              </a:rPr>
              <a:t>2018-2019 </a:t>
            </a:r>
            <a:r>
              <a:rPr lang="tr-TR" sz="3200" b="1" i="1" dirty="0">
                <a:solidFill>
                  <a:schemeClr val="tx1"/>
                </a:solidFill>
              </a:rPr>
              <a:t>eğitim öğretim yılında tüm sınıf düzeylerinde ve </a:t>
            </a:r>
            <a:r>
              <a:rPr lang="tr-TR" sz="3200" b="1" i="1" dirty="0" smtClean="0">
                <a:solidFill>
                  <a:schemeClr val="tx1"/>
                </a:solidFill>
              </a:rPr>
              <a:t>tüm derslerde </a:t>
            </a:r>
            <a:r>
              <a:rPr lang="tr-TR" sz="3200" b="1" i="1" dirty="0">
                <a:solidFill>
                  <a:schemeClr val="tx1"/>
                </a:solidFill>
              </a:rPr>
              <a:t>uygulamaya konulacaktır</a:t>
            </a:r>
            <a:r>
              <a:rPr lang="tr-TR" sz="3200" b="1" i="1" dirty="0" smtClean="0">
                <a:solidFill>
                  <a:schemeClr val="tx1"/>
                </a:solidFill>
              </a:rPr>
              <a:t>.</a:t>
            </a:r>
          </a:p>
          <a:p>
            <a:pPr algn="ctr"/>
            <a:endParaRPr lang="tr-TR" sz="3200" b="1" i="1" dirty="0">
              <a:solidFill>
                <a:schemeClr val="tx1"/>
              </a:solidFill>
            </a:endParaRPr>
          </a:p>
          <a:p>
            <a:pPr algn="ctr"/>
            <a:r>
              <a:rPr lang="tr-TR" sz="3200" b="1" i="1" dirty="0">
                <a:solidFill>
                  <a:schemeClr val="tx1"/>
                </a:solidFill>
              </a:rPr>
              <a:t>Böylelikle eğitim öğretim sürecimize istikrarlı ve çok daha </a:t>
            </a:r>
            <a:r>
              <a:rPr lang="tr-TR" sz="3200" b="1" i="1" dirty="0" smtClean="0">
                <a:solidFill>
                  <a:schemeClr val="tx1"/>
                </a:solidFill>
              </a:rPr>
              <a:t>güçlü olarak</a:t>
            </a:r>
            <a:r>
              <a:rPr lang="tr-TR" sz="3200" b="1" i="1" dirty="0">
                <a:solidFill>
                  <a:schemeClr val="tx1"/>
                </a:solidFill>
              </a:rPr>
              <a:t>, yeni ve yenilikçi bir şekilde devam edilecektir.</a:t>
            </a:r>
            <a:endParaRPr lang="en-US" sz="3200" b="1" dirty="0">
              <a:solidFill>
                <a:schemeClr val="tx1"/>
              </a:solidFill>
            </a:endParaRPr>
          </a:p>
        </p:txBody>
      </p:sp>
    </p:spTree>
    <p:extLst>
      <p:ext uri="{BB962C8B-B14F-4D97-AF65-F5344CB8AC3E}">
        <p14:creationId xmlns:p14="http://schemas.microsoft.com/office/powerpoint/2010/main" val="2195261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Yenilenen </a:t>
            </a:r>
            <a:r>
              <a:rPr lang="tr-TR" sz="4000" b="1" dirty="0" err="1"/>
              <a:t>Müfredatlarda</a:t>
            </a:r>
            <a:r>
              <a:rPr lang="tr-TR" sz="4000" b="1" dirty="0"/>
              <a:t> Değerler ve </a:t>
            </a:r>
            <a:r>
              <a:rPr lang="tr-TR" sz="4000" b="1" dirty="0" smtClean="0"/>
              <a:t/>
            </a:r>
            <a:br>
              <a:rPr lang="tr-TR" sz="4000" b="1" dirty="0" smtClean="0"/>
            </a:br>
            <a:r>
              <a:rPr lang="tr-TR" sz="4000" b="1" dirty="0" smtClean="0"/>
              <a:t>Değerlere İlişkin Tutum </a:t>
            </a:r>
            <a:r>
              <a:rPr lang="tr-TR" sz="4000" b="1" dirty="0"/>
              <a:t>ve Davranışlar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 b="4733"/>
          <a:stretch/>
        </p:blipFill>
        <p:spPr bwMode="auto">
          <a:xfrm>
            <a:off x="180972" y="1271588"/>
            <a:ext cx="1189672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3" y="2038350"/>
            <a:ext cx="118967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029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Yenilenen </a:t>
            </a:r>
            <a:r>
              <a:rPr lang="tr-TR" sz="4000" b="1" dirty="0" err="1"/>
              <a:t>Müfredatlarda</a:t>
            </a:r>
            <a:r>
              <a:rPr lang="tr-TR" sz="4000" b="1" dirty="0"/>
              <a:t> Değerler ve </a:t>
            </a:r>
            <a:r>
              <a:rPr lang="tr-TR" sz="4000" b="1" dirty="0" smtClean="0"/>
              <a:t/>
            </a:r>
            <a:br>
              <a:rPr lang="tr-TR" sz="4000" b="1" dirty="0" smtClean="0"/>
            </a:br>
            <a:r>
              <a:rPr lang="tr-TR" sz="4000" b="1" dirty="0" smtClean="0"/>
              <a:t>Değerlere İlişkin Tutum </a:t>
            </a:r>
            <a:r>
              <a:rPr lang="tr-TR" sz="4000" b="1" dirty="0"/>
              <a:t>ve Davranışlar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 b="4733"/>
          <a:stretch/>
        </p:blipFill>
        <p:spPr bwMode="auto">
          <a:xfrm>
            <a:off x="180972" y="1271588"/>
            <a:ext cx="1189672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1" y="2038350"/>
            <a:ext cx="11896727" cy="463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990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4000" b="1" dirty="0"/>
              <a:t>Yenilenen </a:t>
            </a:r>
            <a:r>
              <a:rPr lang="tr-TR" sz="4000" b="1" dirty="0" err="1"/>
              <a:t>Müfredatlarda</a:t>
            </a:r>
            <a:r>
              <a:rPr lang="tr-TR" sz="4000" b="1" dirty="0"/>
              <a:t> Değerler ve </a:t>
            </a:r>
            <a:r>
              <a:rPr lang="tr-TR" sz="4000" b="1" dirty="0" smtClean="0"/>
              <a:t/>
            </a:r>
            <a:br>
              <a:rPr lang="tr-TR" sz="4000" b="1" dirty="0" smtClean="0"/>
            </a:br>
            <a:r>
              <a:rPr lang="tr-TR" sz="4000" b="1" dirty="0" smtClean="0"/>
              <a:t>Değerlere İlişkin Tutum </a:t>
            </a:r>
            <a:r>
              <a:rPr lang="tr-TR" sz="4000" b="1" dirty="0"/>
              <a:t>ve Davranışlar</a:t>
            </a:r>
            <a:endParaRPr lang="en-US" sz="35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 b="4733"/>
          <a:stretch/>
        </p:blipFill>
        <p:spPr bwMode="auto">
          <a:xfrm>
            <a:off x="180972" y="1271588"/>
            <a:ext cx="1189672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1" y="2038350"/>
            <a:ext cx="11896727" cy="46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177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3970318"/>
          </a:xfrm>
          <a:prstGeom prst="rect">
            <a:avLst/>
          </a:prstGeom>
        </p:spPr>
        <p:txBody>
          <a:bodyPr wrap="square">
            <a:spAutoFit/>
          </a:bodyPr>
          <a:lstStyle/>
          <a:p>
            <a:pPr marL="514350" indent="-514350">
              <a:buAutoNum type="arabicParenR"/>
            </a:pPr>
            <a:r>
              <a:rPr lang="tr-TR" sz="2800" b="1" dirty="0" smtClean="0"/>
              <a:t>Ana </a:t>
            </a:r>
            <a:r>
              <a:rPr lang="tr-TR" sz="2800" b="1" dirty="0"/>
              <a:t>dilde </a:t>
            </a:r>
            <a:r>
              <a:rPr lang="tr-TR" sz="2800" b="1" dirty="0" smtClean="0"/>
              <a:t>İletişim</a:t>
            </a:r>
          </a:p>
          <a:p>
            <a:endParaRPr lang="tr-TR" sz="2800" b="1" dirty="0"/>
          </a:p>
          <a:p>
            <a:pPr marL="457200" indent="-457200">
              <a:buFont typeface="Arial" pitchFamily="34" charset="0"/>
              <a:buChar char="•"/>
            </a:pPr>
            <a:r>
              <a:rPr lang="tr-TR" sz="2800" dirty="0" smtClean="0"/>
              <a:t>Yazılı</a:t>
            </a:r>
            <a:r>
              <a:rPr lang="tr-TR" sz="2800" dirty="0"/>
              <a:t>, sözlü ve sözlü olmayan iletişim araçlarını kullanarak etkili şekilde </a:t>
            </a:r>
            <a:r>
              <a:rPr lang="tr-TR" sz="2800" dirty="0" smtClean="0"/>
              <a:t>iletişim kurma.</a:t>
            </a:r>
            <a:endParaRPr lang="tr-TR" sz="2800" dirty="0"/>
          </a:p>
          <a:p>
            <a:pPr marL="457200" indent="-457200">
              <a:buFont typeface="Arial" pitchFamily="34" charset="0"/>
              <a:buChar char="•"/>
            </a:pPr>
            <a:r>
              <a:rPr lang="tr-TR" sz="2800" dirty="0" smtClean="0"/>
              <a:t>Ortamın </a:t>
            </a:r>
            <a:r>
              <a:rPr lang="tr-TR" sz="2800" dirty="0"/>
              <a:t>gereklilikleri doğrultusunda iletişim kurma</a:t>
            </a:r>
            <a:r>
              <a:rPr lang="tr-TR" sz="2800" dirty="0" smtClean="0"/>
              <a:t>.</a:t>
            </a:r>
            <a:endParaRPr lang="tr-TR" sz="2800" dirty="0"/>
          </a:p>
          <a:p>
            <a:pPr marL="457200" indent="-457200">
              <a:buFont typeface="Arial" pitchFamily="34" charset="0"/>
              <a:buChar char="•"/>
            </a:pPr>
            <a:r>
              <a:rPr lang="tr-TR" sz="2800" dirty="0" smtClean="0"/>
              <a:t>Duygu</a:t>
            </a:r>
            <a:r>
              <a:rPr lang="tr-TR" sz="2800" dirty="0"/>
              <a:t>, düşünce ve görüşlerini sözlü ve yazılı olarak ortama uygun ve ikna </a:t>
            </a:r>
            <a:r>
              <a:rPr lang="tr-TR" sz="2800" dirty="0" smtClean="0"/>
              <a:t>edici şekilde </a:t>
            </a:r>
            <a:r>
              <a:rPr lang="tr-TR" sz="2800" dirty="0"/>
              <a:t>ifade etme</a:t>
            </a:r>
            <a:r>
              <a:rPr lang="tr-TR" sz="2800" dirty="0" smtClean="0"/>
              <a:t>.</a:t>
            </a:r>
            <a:endParaRPr lang="tr-TR" sz="2800" dirty="0"/>
          </a:p>
          <a:p>
            <a:pPr marL="457200" indent="-457200">
              <a:buFont typeface="Arial" pitchFamily="34" charset="0"/>
              <a:buChar char="•"/>
            </a:pPr>
            <a:r>
              <a:rPr lang="tr-TR" sz="2800" dirty="0" smtClean="0"/>
              <a:t>Dil </a:t>
            </a:r>
            <a:r>
              <a:rPr lang="tr-TR" sz="2800" dirty="0"/>
              <a:t>becerilerini olumlu ve sosyal olarak sorumlu/sağduyulu şekilde kullanma.</a:t>
            </a:r>
          </a:p>
        </p:txBody>
      </p:sp>
    </p:spTree>
    <p:extLst>
      <p:ext uri="{BB962C8B-B14F-4D97-AF65-F5344CB8AC3E}">
        <p14:creationId xmlns:p14="http://schemas.microsoft.com/office/powerpoint/2010/main" val="3026124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2) Yabancı dillerde </a:t>
            </a:r>
            <a:r>
              <a:rPr lang="tr-TR" sz="2800" b="1" dirty="0" smtClean="0"/>
              <a:t>iletişim</a:t>
            </a:r>
          </a:p>
          <a:p>
            <a:endParaRPr lang="tr-TR" sz="2800" b="1" dirty="0"/>
          </a:p>
          <a:p>
            <a:pPr marL="457200" indent="-457200">
              <a:buFont typeface="Arial" pitchFamily="34" charset="0"/>
              <a:buChar char="•"/>
            </a:pPr>
            <a:r>
              <a:rPr lang="tr-TR" sz="2800" dirty="0" smtClean="0"/>
              <a:t>Toplumsal </a:t>
            </a:r>
            <a:r>
              <a:rPr lang="tr-TR" sz="2800" dirty="0"/>
              <a:t>gelenekleri, kültürel ögeleri, dil çeşitliliğini fark etme ve takdir etme.</a:t>
            </a:r>
          </a:p>
          <a:p>
            <a:pPr marL="457200" indent="-457200">
              <a:buFont typeface="Arial" pitchFamily="34" charset="0"/>
              <a:buChar char="•"/>
            </a:pPr>
            <a:r>
              <a:rPr lang="tr-TR" sz="2800" dirty="0" smtClean="0"/>
              <a:t>Sözlü </a:t>
            </a:r>
            <a:r>
              <a:rPr lang="tr-TR" sz="2800" dirty="0"/>
              <a:t>ve yazılı mesajları anlama.</a:t>
            </a:r>
          </a:p>
          <a:p>
            <a:pPr marL="457200" indent="-457200">
              <a:buFont typeface="Arial" pitchFamily="34" charset="0"/>
              <a:buChar char="•"/>
            </a:pPr>
            <a:r>
              <a:rPr lang="tr-TR" sz="2800" dirty="0" smtClean="0"/>
              <a:t>İhtiyaçları </a:t>
            </a:r>
            <a:r>
              <a:rPr lang="tr-TR" sz="2800" dirty="0"/>
              <a:t>doğrultusunda metinler okuma, okuduğunu anlama ve metin üretme.</a:t>
            </a:r>
          </a:p>
          <a:p>
            <a:pPr marL="457200" indent="-457200">
              <a:buFont typeface="Arial" pitchFamily="34" charset="0"/>
              <a:buChar char="•"/>
            </a:pPr>
            <a:r>
              <a:rPr lang="tr-TR" sz="2800" dirty="0" smtClean="0"/>
              <a:t>Hayat </a:t>
            </a:r>
            <a:r>
              <a:rPr lang="tr-TR" sz="2800" dirty="0"/>
              <a:t>boyu öğrenmenin parçası olarak resmî olmayan dili (günlük konuşma </a:t>
            </a:r>
            <a:r>
              <a:rPr lang="tr-TR" sz="2800" dirty="0" smtClean="0"/>
              <a:t>dilini) öğrenme</a:t>
            </a:r>
            <a:r>
              <a:rPr lang="tr-TR" sz="2800" dirty="0"/>
              <a:t>.</a:t>
            </a:r>
          </a:p>
          <a:p>
            <a:pPr marL="457200" indent="-457200">
              <a:buFont typeface="Arial" pitchFamily="34" charset="0"/>
              <a:buChar char="•"/>
            </a:pPr>
            <a:r>
              <a:rPr lang="tr-TR" sz="2800" dirty="0" smtClean="0"/>
              <a:t>Kültürel </a:t>
            </a:r>
            <a:r>
              <a:rPr lang="tr-TR" sz="2800" dirty="0"/>
              <a:t>çeşitliliğe saygı duyma.</a:t>
            </a:r>
          </a:p>
          <a:p>
            <a:pPr marL="457200" indent="-457200">
              <a:buFont typeface="Arial" pitchFamily="34" charset="0"/>
              <a:buChar char="•"/>
            </a:pPr>
            <a:r>
              <a:rPr lang="tr-TR" sz="2800" dirty="0" smtClean="0"/>
              <a:t>Dil </a:t>
            </a:r>
            <a:r>
              <a:rPr lang="tr-TR" sz="2800" dirty="0"/>
              <a:t>öğrenmeye ve uluslararası iletişime merak ve ilgi duyma.</a:t>
            </a:r>
          </a:p>
        </p:txBody>
      </p:sp>
    </p:spTree>
    <p:extLst>
      <p:ext uri="{BB962C8B-B14F-4D97-AF65-F5344CB8AC3E}">
        <p14:creationId xmlns:p14="http://schemas.microsoft.com/office/powerpoint/2010/main" val="1999010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3) Matematik </a:t>
            </a:r>
            <a:r>
              <a:rPr lang="tr-TR" sz="2800" b="1" dirty="0" smtClean="0"/>
              <a:t>yeterliği</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Matematik </a:t>
            </a:r>
            <a:r>
              <a:rPr lang="tr-TR" sz="2800" dirty="0"/>
              <a:t>teorilerini, ölçümleri, temel işlemleri, formülleri, gösterimleri bilme.</a:t>
            </a:r>
          </a:p>
          <a:p>
            <a:pPr marL="457200" indent="-457200">
              <a:buFont typeface="Arial" pitchFamily="34" charset="0"/>
              <a:buChar char="•"/>
            </a:pPr>
            <a:r>
              <a:rPr lang="tr-TR" sz="2800" dirty="0" smtClean="0"/>
              <a:t>Matematik </a:t>
            </a:r>
            <a:r>
              <a:rPr lang="tr-TR" sz="2800" dirty="0"/>
              <a:t>kavram ve terimlerini anlama ve kullanma.</a:t>
            </a:r>
          </a:p>
          <a:p>
            <a:pPr marL="457200" indent="-457200">
              <a:buFont typeface="Arial" pitchFamily="34" charset="0"/>
              <a:buChar char="•"/>
            </a:pPr>
            <a:r>
              <a:rPr lang="tr-TR" sz="2800" dirty="0" smtClean="0"/>
              <a:t>Günlük </a:t>
            </a:r>
            <a:r>
              <a:rPr lang="tr-TR" sz="2800" dirty="0"/>
              <a:t>hayat durumlarında karşılaşılan problemlerin çözümünde </a:t>
            </a:r>
            <a:r>
              <a:rPr lang="tr-TR" sz="2800" dirty="0" smtClean="0"/>
              <a:t>matematiksel düşünme </a:t>
            </a:r>
            <a:r>
              <a:rPr lang="tr-TR" sz="2800" dirty="0"/>
              <a:t>tarzını (mantıksal ve uzamsal düşünme) ve sunumunu (formüller, </a:t>
            </a:r>
            <a:r>
              <a:rPr lang="tr-TR" sz="2800" dirty="0" smtClean="0"/>
              <a:t>modeller, yapılar</a:t>
            </a:r>
            <a:r>
              <a:rPr lang="tr-TR" sz="2800" dirty="0"/>
              <a:t>, grafikler, tablolar) kullanma.</a:t>
            </a:r>
          </a:p>
          <a:p>
            <a:pPr marL="457200" indent="-457200">
              <a:buFont typeface="Arial" pitchFamily="34" charset="0"/>
              <a:buChar char="•"/>
            </a:pPr>
            <a:r>
              <a:rPr lang="tr-TR" sz="2800" dirty="0" smtClean="0"/>
              <a:t>Temel </a:t>
            </a:r>
            <a:r>
              <a:rPr lang="tr-TR" sz="2800" dirty="0"/>
              <a:t>matematik prensiplerini ve işlemlerini günlük durumlarda (evde ve/veya </a:t>
            </a:r>
            <a:r>
              <a:rPr lang="tr-TR" sz="2800" dirty="0" smtClean="0"/>
              <a:t>işte) uygulama</a:t>
            </a:r>
            <a:r>
              <a:rPr lang="tr-TR" sz="2800" dirty="0"/>
              <a:t>.</a:t>
            </a:r>
          </a:p>
          <a:p>
            <a:pPr marL="457200" indent="-457200">
              <a:buFont typeface="Arial" pitchFamily="34" charset="0"/>
              <a:buChar char="•"/>
            </a:pPr>
            <a:r>
              <a:rPr lang="tr-TR" sz="2800" dirty="0" smtClean="0"/>
              <a:t>Matematiğe </a:t>
            </a:r>
            <a:r>
              <a:rPr lang="tr-TR" sz="2800" dirty="0"/>
              <a:t>karşı olumlu tutum geliştirme.</a:t>
            </a:r>
          </a:p>
        </p:txBody>
      </p:sp>
    </p:spTree>
    <p:extLst>
      <p:ext uri="{BB962C8B-B14F-4D97-AF65-F5344CB8AC3E}">
        <p14:creationId xmlns:p14="http://schemas.microsoft.com/office/powerpoint/2010/main" val="3966805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4) Bilim ve teknoloji </a:t>
            </a:r>
            <a:r>
              <a:rPr lang="tr-TR" sz="2800" b="1" dirty="0" smtClean="0"/>
              <a:t>yeterliği</a:t>
            </a:r>
          </a:p>
          <a:p>
            <a:endParaRPr lang="tr-TR" sz="2800" b="1" dirty="0"/>
          </a:p>
          <a:p>
            <a:pPr marL="457200" indent="-457200">
              <a:buFont typeface="Arial" pitchFamily="34" charset="0"/>
              <a:buChar char="•"/>
            </a:pPr>
            <a:r>
              <a:rPr lang="tr-TR" sz="2800" dirty="0" smtClean="0"/>
              <a:t>Doğal </a:t>
            </a:r>
            <a:r>
              <a:rPr lang="tr-TR" sz="2800" dirty="0"/>
              <a:t>hayatı anlamak için sorular sorma ve delile dayalı sonuç çıkarma.</a:t>
            </a:r>
          </a:p>
          <a:p>
            <a:pPr marL="457200" indent="-457200">
              <a:buFont typeface="Arial" pitchFamily="34" charset="0"/>
              <a:buChar char="•"/>
            </a:pPr>
            <a:r>
              <a:rPr lang="tr-TR" sz="2800" dirty="0" smtClean="0"/>
              <a:t>İnsan </a:t>
            </a:r>
            <a:r>
              <a:rPr lang="tr-TR" sz="2800" dirty="0"/>
              <a:t>eylemlerinin sebep olduğu değişimleri kavrama.</a:t>
            </a:r>
          </a:p>
          <a:p>
            <a:pPr marL="457200" indent="-457200">
              <a:buFont typeface="Arial" pitchFamily="34" charset="0"/>
              <a:buChar char="•"/>
            </a:pPr>
            <a:r>
              <a:rPr lang="tr-TR" sz="2800" dirty="0" smtClean="0"/>
              <a:t>Bireysel </a:t>
            </a:r>
            <a:r>
              <a:rPr lang="tr-TR" sz="2800" dirty="0"/>
              <a:t>olarak doğal hayata karşı sorumluluklarını kavrama.</a:t>
            </a:r>
          </a:p>
          <a:p>
            <a:pPr marL="457200" indent="-457200">
              <a:buFont typeface="Arial" pitchFamily="34" charset="0"/>
              <a:buChar char="•"/>
            </a:pPr>
            <a:r>
              <a:rPr lang="tr-TR" sz="2800" dirty="0" smtClean="0"/>
              <a:t>Doğal </a:t>
            </a:r>
            <a:r>
              <a:rPr lang="tr-TR" sz="2800" dirty="0"/>
              <a:t>hayata ilişkin temel prensipleri, temel bilimsel kavramları, </a:t>
            </a:r>
            <a:r>
              <a:rPr lang="tr-TR" sz="2800" dirty="0" smtClean="0"/>
              <a:t>metotları, teknolojiyi</a:t>
            </a:r>
            <a:r>
              <a:rPr lang="tr-TR" sz="2800" dirty="0"/>
              <a:t>, teknolojik ürünleri ve işlemleri bilme.</a:t>
            </a:r>
          </a:p>
          <a:p>
            <a:pPr marL="457200" indent="-457200">
              <a:buFont typeface="Arial" pitchFamily="34" charset="0"/>
              <a:buChar char="•"/>
            </a:pPr>
            <a:r>
              <a:rPr lang="tr-TR" sz="2800" dirty="0" smtClean="0"/>
              <a:t>Bilim </a:t>
            </a:r>
            <a:r>
              <a:rPr lang="tr-TR" sz="2800" dirty="0"/>
              <a:t>ve teknolojinin doğal hayat üzerindeki etkisini kavrama.</a:t>
            </a:r>
          </a:p>
          <a:p>
            <a:pPr marL="457200" indent="-457200">
              <a:buFont typeface="Arial" pitchFamily="34" charset="0"/>
              <a:buChar char="•"/>
            </a:pPr>
            <a:r>
              <a:rPr lang="tr-TR" sz="2800" dirty="0" smtClean="0"/>
              <a:t>Bilimsel </a:t>
            </a:r>
            <a:r>
              <a:rPr lang="tr-TR" sz="2800" dirty="0"/>
              <a:t>sorgulamanın özelliklerini kavrama.</a:t>
            </a:r>
          </a:p>
          <a:p>
            <a:pPr marL="457200" indent="-457200">
              <a:buFont typeface="Arial" pitchFamily="34" charset="0"/>
              <a:buChar char="•"/>
            </a:pPr>
            <a:r>
              <a:rPr lang="tr-TR" sz="2800" dirty="0" smtClean="0"/>
              <a:t>Sebep </a:t>
            </a:r>
            <a:r>
              <a:rPr lang="tr-TR" sz="2800" dirty="0"/>
              <a:t>sonuç ilişkisi kurma.</a:t>
            </a:r>
          </a:p>
          <a:p>
            <a:pPr marL="457200" indent="-457200">
              <a:buFont typeface="Arial" pitchFamily="34" charset="0"/>
              <a:buChar char="•"/>
            </a:pPr>
            <a:r>
              <a:rPr lang="tr-TR" sz="2800" dirty="0" smtClean="0"/>
              <a:t>Etik </a:t>
            </a:r>
            <a:r>
              <a:rPr lang="tr-TR" sz="2800" dirty="0"/>
              <a:t>ve güvenlikle ilgili konular hakkında bilgi sahibi olma.</a:t>
            </a:r>
          </a:p>
        </p:txBody>
      </p:sp>
    </p:spTree>
    <p:extLst>
      <p:ext uri="{BB962C8B-B14F-4D97-AF65-F5344CB8AC3E}">
        <p14:creationId xmlns:p14="http://schemas.microsoft.com/office/powerpoint/2010/main" val="3161271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401205"/>
          </a:xfrm>
          <a:prstGeom prst="rect">
            <a:avLst/>
          </a:prstGeom>
        </p:spPr>
        <p:txBody>
          <a:bodyPr wrap="square">
            <a:spAutoFit/>
          </a:bodyPr>
          <a:lstStyle/>
          <a:p>
            <a:r>
              <a:rPr lang="tr-TR" sz="2800" b="1" dirty="0"/>
              <a:t>5) Dijital </a:t>
            </a:r>
            <a:r>
              <a:rPr lang="tr-TR" sz="2800" b="1" dirty="0" smtClean="0"/>
              <a:t>yeterlik</a:t>
            </a:r>
          </a:p>
          <a:p>
            <a:endParaRPr lang="tr-TR" sz="2800" b="1" dirty="0"/>
          </a:p>
          <a:p>
            <a:pPr marL="457200" indent="-457200">
              <a:buFont typeface="Arial" pitchFamily="34" charset="0"/>
              <a:buChar char="•"/>
            </a:pPr>
            <a:r>
              <a:rPr lang="tr-TR" sz="2800" dirty="0" smtClean="0"/>
              <a:t>Bilgi </a:t>
            </a:r>
            <a:r>
              <a:rPr lang="tr-TR" sz="2800" dirty="0"/>
              <a:t>çağı teknolojilerinin yapısını, günlük hayat durumlarındaki (kişisel, sosyal ve </a:t>
            </a:r>
            <a:r>
              <a:rPr lang="tr-TR" sz="2800" dirty="0" smtClean="0"/>
              <a:t>iş hayatında</a:t>
            </a:r>
            <a:r>
              <a:rPr lang="tr-TR" sz="2800" dirty="0"/>
              <a:t>) rolünü ve sağladığı fırsatları kavrama.</a:t>
            </a:r>
          </a:p>
          <a:p>
            <a:pPr marL="457200" indent="-457200">
              <a:buFont typeface="Arial" pitchFamily="34" charset="0"/>
              <a:buChar char="•"/>
            </a:pPr>
            <a:r>
              <a:rPr lang="tr-TR" sz="2800" dirty="0" smtClean="0"/>
              <a:t>Temel </a:t>
            </a:r>
            <a:r>
              <a:rPr lang="tr-TR" sz="2800" dirty="0"/>
              <a:t>bilgisayar uygulamalarını (</a:t>
            </a:r>
            <a:r>
              <a:rPr lang="tr-TR" sz="2800" dirty="0" err="1"/>
              <a:t>word</a:t>
            </a:r>
            <a:r>
              <a:rPr lang="tr-TR" sz="2800" dirty="0"/>
              <a:t> işlemcisi, veri tabanları, bilgi depolama </a:t>
            </a:r>
            <a:r>
              <a:rPr lang="tr-TR" sz="2800" dirty="0" smtClean="0"/>
              <a:t>ve yönetme </a:t>
            </a:r>
            <a:r>
              <a:rPr lang="tr-TR" sz="2800" dirty="0"/>
              <a:t>vb.) kavrama.</a:t>
            </a:r>
          </a:p>
          <a:p>
            <a:pPr marL="457200" indent="-457200">
              <a:buFont typeface="Arial" pitchFamily="34" charset="0"/>
              <a:buChar char="•"/>
            </a:pPr>
            <a:r>
              <a:rPr lang="tr-TR" sz="2800" dirty="0" smtClean="0"/>
              <a:t>İş</a:t>
            </a:r>
            <a:r>
              <a:rPr lang="tr-TR" sz="2800" dirty="0"/>
              <a:t>, bilgi paylaşımı, öğrenme ve araştırma, boş zamanlarını nitelikli bir </a:t>
            </a:r>
            <a:r>
              <a:rPr lang="tr-TR" sz="2800" dirty="0" smtClean="0"/>
              <a:t>biçimde geçirmek </a:t>
            </a:r>
            <a:r>
              <a:rPr lang="tr-TR" sz="2800" dirty="0"/>
              <a:t>için İnternet ve elektronik medyanın (e-posta, İnternet araçları) </a:t>
            </a:r>
            <a:r>
              <a:rPr lang="tr-TR" sz="2800" dirty="0" smtClean="0"/>
              <a:t>fırsatlarını ve </a:t>
            </a:r>
            <a:r>
              <a:rPr lang="tr-TR" sz="2800" dirty="0"/>
              <a:t>potansiyel risklerini kavrama.</a:t>
            </a:r>
          </a:p>
          <a:p>
            <a:pPr marL="457200" indent="-457200">
              <a:buFont typeface="Arial" pitchFamily="34" charset="0"/>
              <a:buChar char="•"/>
            </a:pPr>
            <a:r>
              <a:rPr lang="tr-TR" sz="2800" dirty="0" smtClean="0"/>
              <a:t>Mevcut </a:t>
            </a:r>
            <a:r>
              <a:rPr lang="tr-TR" sz="2800" dirty="0"/>
              <a:t>bilginin ve bilgi kaynaklarının güvenilirliğini sorgulama</a:t>
            </a:r>
            <a:r>
              <a:rPr lang="tr-TR" sz="2800" dirty="0" smtClean="0"/>
              <a:t>.</a:t>
            </a:r>
            <a:endParaRPr lang="tr-TR" sz="2800" dirty="0"/>
          </a:p>
        </p:txBody>
      </p:sp>
    </p:spTree>
    <p:extLst>
      <p:ext uri="{BB962C8B-B14F-4D97-AF65-F5344CB8AC3E}">
        <p14:creationId xmlns:p14="http://schemas.microsoft.com/office/powerpoint/2010/main" val="1509921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34025" y="5264150"/>
            <a:ext cx="9144000" cy="1561058"/>
          </a:xfrm>
        </p:spPr>
        <p:txBody>
          <a:bodyPr>
            <a:normAutofit/>
          </a:bodyPr>
          <a:lstStyle/>
          <a:p>
            <a:pPr algn="ctr"/>
            <a:r>
              <a:rPr lang="tr-TR" sz="3600" dirty="0"/>
              <a:t>#</a:t>
            </a:r>
            <a:r>
              <a:rPr lang="tr-TR" sz="3600" dirty="0" err="1" smtClean="0"/>
              <a:t>yarıniçinbugünden</a:t>
            </a:r>
            <a:r>
              <a:rPr lang="tr-TR" sz="3600" dirty="0" smtClean="0"/>
              <a:t> </a:t>
            </a:r>
            <a:endParaRPr lang="tr-TR" sz="3600" dirty="0"/>
          </a:p>
        </p:txBody>
      </p:sp>
      <p:sp>
        <p:nvSpPr>
          <p:cNvPr id="5" name="Subtitle 4"/>
          <p:cNvSpPr>
            <a:spLocks noGrp="1"/>
          </p:cNvSpPr>
          <p:nvPr>
            <p:ph type="subTitle" idx="1"/>
          </p:nvPr>
        </p:nvSpPr>
        <p:spPr>
          <a:xfrm>
            <a:off x="2066925" y="395514"/>
            <a:ext cx="10934699" cy="1174065"/>
          </a:xfrm>
        </p:spPr>
        <p:txBody>
          <a:bodyPr>
            <a:noAutofit/>
          </a:bodyPr>
          <a:lstStyle/>
          <a:p>
            <a:pPr algn="l"/>
            <a:r>
              <a:rPr lang="tr-TR" sz="5400" dirty="0" smtClean="0">
                <a:solidFill>
                  <a:srgbClr val="EAEAEA"/>
                </a:solidFill>
              </a:rPr>
              <a:t>Müfredat Yenileme ve Değişiklik Çalışmalarımız Üzerine…</a:t>
            </a:r>
            <a:endParaRPr lang="en-US" sz="5400" dirty="0">
              <a:solidFill>
                <a:srgbClr val="EAEAEA"/>
              </a:solidFill>
            </a:endParaRPr>
          </a:p>
        </p:txBody>
      </p:sp>
      <p:pic>
        <p:nvPicPr>
          <p:cNvPr id="7" name="Resim Yer Tutucusu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718" b="6718"/>
          <a:stretch>
            <a:fillRect/>
          </a:stretch>
        </p:blipFill>
        <p:spPr/>
      </p:pic>
      <p:pic>
        <p:nvPicPr>
          <p:cNvPr id="12" name="Resim Yer Tutucusu 11"/>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759" r="4759"/>
          <a:stretch>
            <a:fillRect/>
          </a:stretch>
        </p:blipFill>
        <p:spPr>
          <a:xfrm>
            <a:off x="7433056" y="3081909"/>
            <a:ext cx="2295144" cy="1728216"/>
          </a:xfr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268" y="3118401"/>
            <a:ext cx="2302320" cy="169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69900" y="247650"/>
            <a:ext cx="1524000"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MEB logosu</a:t>
            </a:r>
            <a:endParaRPr lang="tr-TR" dirty="0"/>
          </a:p>
        </p:txBody>
      </p:sp>
      <p:pic>
        <p:nvPicPr>
          <p:cNvPr id="3" name="Picture 2" descr="meb logo psd ile ilgili görsel sonucu"/>
          <p:cNvPicPr>
            <a:picLocks noChangeAspect="1" noChangeArrowheads="1"/>
          </p:cNvPicPr>
          <p:nvPr/>
        </p:nvPicPr>
        <p:blipFill>
          <a:blip r:embed="rId6" cstate="print">
            <a:clrChange>
              <a:clrFrom>
                <a:srgbClr val="2F2D2C"/>
              </a:clrFrom>
              <a:clrTo>
                <a:srgbClr val="2F2D2C">
                  <a:alpha val="0"/>
                </a:srgbClr>
              </a:clrTo>
            </a:clrChange>
            <a:extLst>
              <a:ext uri="{28A0092B-C50C-407E-A947-70E740481C1C}">
                <a14:useLocalDpi xmlns:a14="http://schemas.microsoft.com/office/drawing/2010/main" val="0"/>
              </a:ext>
            </a:extLst>
          </a:blip>
          <a:srcRect/>
          <a:stretch>
            <a:fillRect/>
          </a:stretch>
        </p:blipFill>
        <p:spPr bwMode="auto">
          <a:xfrm>
            <a:off x="596481" y="387581"/>
            <a:ext cx="1325430" cy="1329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maxresdefault.jpg"/>
          <p:cNvPicPr>
            <a:picLocks noGrp="1" noChangeAspect="1" noChangeArrowheads="1"/>
          </p:cNvPicPr>
          <p:nvPr>
            <p:ph type="pic" sz="quarter" idx="15"/>
          </p:nvPr>
        </p:nvPicPr>
        <p:blipFill>
          <a:blip r:embed="rId7" cstate="print">
            <a:extLst>
              <a:ext uri="{28A0092B-C50C-407E-A947-70E740481C1C}">
                <a14:useLocalDpi xmlns:a14="http://schemas.microsoft.com/office/drawing/2010/main" val="0"/>
              </a:ext>
            </a:extLst>
          </a:blip>
          <a:srcRect l="12655" r="12655"/>
          <a:stretch>
            <a:fillRect/>
          </a:stretch>
        </p:blipFill>
        <p:spPr bwMode="auto">
          <a:xfrm>
            <a:off x="4910328" y="3091408"/>
            <a:ext cx="2295144" cy="1728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h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8824" y="3118401"/>
            <a:ext cx="2293176" cy="170459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1441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5) Dijital </a:t>
            </a:r>
            <a:r>
              <a:rPr lang="tr-TR" sz="2800" b="1" dirty="0" smtClean="0"/>
              <a:t>yeterlik</a:t>
            </a:r>
          </a:p>
          <a:p>
            <a:endParaRPr lang="tr-TR" sz="2800" b="1" dirty="0"/>
          </a:p>
          <a:p>
            <a:pPr marL="457200" indent="-457200">
              <a:buFont typeface="Arial" pitchFamily="34" charset="0"/>
              <a:buChar char="•"/>
            </a:pPr>
            <a:r>
              <a:rPr lang="tr-TR" sz="2800" dirty="0" smtClean="0"/>
              <a:t>Etkileşimli </a:t>
            </a:r>
            <a:r>
              <a:rPr lang="tr-TR" sz="2800" dirty="0"/>
              <a:t>medyanın kullanımında dikkat edilmesi gereken yasal ve etik </a:t>
            </a:r>
            <a:r>
              <a:rPr lang="tr-TR" sz="2800" dirty="0" smtClean="0"/>
              <a:t>prensipleri kavrama </a:t>
            </a:r>
            <a:r>
              <a:rPr lang="tr-TR" sz="2800" dirty="0"/>
              <a:t>ve etkileşimli medyayı sorumluluk sahibi bir biçimde kullanma.</a:t>
            </a:r>
          </a:p>
          <a:p>
            <a:pPr marL="457200" indent="-457200">
              <a:buFont typeface="Arial" pitchFamily="34" charset="0"/>
              <a:buChar char="•"/>
            </a:pPr>
            <a:r>
              <a:rPr lang="tr-TR" sz="2800" dirty="0" smtClean="0"/>
              <a:t>Bilgiyi </a:t>
            </a:r>
            <a:r>
              <a:rPr lang="tr-TR" sz="2800" dirty="0"/>
              <a:t>araştırma, toplama, </a:t>
            </a:r>
            <a:r>
              <a:rPr lang="tr-TR" sz="2800" dirty="0" err="1"/>
              <a:t>işlemleme</a:t>
            </a:r>
            <a:r>
              <a:rPr lang="tr-TR" sz="2800" dirty="0"/>
              <a:t>, eleştirel ve sistematik şekilde kullanma.</a:t>
            </a:r>
          </a:p>
          <a:p>
            <a:pPr marL="457200" indent="-457200">
              <a:buFont typeface="Arial" pitchFamily="34" charset="0"/>
              <a:buChar char="•"/>
            </a:pPr>
            <a:r>
              <a:rPr lang="tr-TR" sz="2800" dirty="0" smtClean="0"/>
              <a:t>Sunulan </a:t>
            </a:r>
            <a:r>
              <a:rPr lang="tr-TR" sz="2800" dirty="0"/>
              <a:t>bilgilerin güvenilirliğini sorgulama.</a:t>
            </a:r>
          </a:p>
          <a:p>
            <a:pPr marL="457200" indent="-457200">
              <a:buFont typeface="Arial" pitchFamily="34" charset="0"/>
              <a:buChar char="•"/>
            </a:pPr>
            <a:r>
              <a:rPr lang="tr-TR" sz="2800" dirty="0" smtClean="0"/>
              <a:t>Bilgi </a:t>
            </a:r>
            <a:r>
              <a:rPr lang="tr-TR" sz="2800" dirty="0"/>
              <a:t>üretmek, sunmak ve kavramak için gerekli araçları kullanma.</a:t>
            </a:r>
          </a:p>
          <a:p>
            <a:pPr marL="457200" indent="-457200">
              <a:buFont typeface="Arial" pitchFamily="34" charset="0"/>
              <a:buChar char="•"/>
            </a:pPr>
            <a:r>
              <a:rPr lang="tr-TR" sz="2800" dirty="0" smtClean="0"/>
              <a:t>İnternet </a:t>
            </a:r>
            <a:r>
              <a:rPr lang="tr-TR" sz="2800" dirty="0"/>
              <a:t>tabanlı servislere erişme, bunları araştırma ve kullanma.</a:t>
            </a:r>
          </a:p>
          <a:p>
            <a:pPr marL="457200" indent="-457200">
              <a:buFont typeface="Arial" pitchFamily="34" charset="0"/>
              <a:buChar char="•"/>
            </a:pPr>
            <a:r>
              <a:rPr lang="tr-TR" sz="2800" dirty="0" smtClean="0"/>
              <a:t>Bilgi </a:t>
            </a:r>
            <a:r>
              <a:rPr lang="tr-TR" sz="2800" dirty="0"/>
              <a:t>çağı teknolojilerini kültürel, sosyal ve/veya profesyonel amaçlarla kullanma.</a:t>
            </a:r>
          </a:p>
        </p:txBody>
      </p:sp>
    </p:spTree>
    <p:extLst>
      <p:ext uri="{BB962C8B-B14F-4D97-AF65-F5344CB8AC3E}">
        <p14:creationId xmlns:p14="http://schemas.microsoft.com/office/powerpoint/2010/main" val="2557955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6) Öğrenmeyi </a:t>
            </a:r>
            <a:r>
              <a:rPr lang="tr-TR" sz="2800" b="1" dirty="0" smtClean="0"/>
              <a:t>öğrenme</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İş </a:t>
            </a:r>
            <a:r>
              <a:rPr lang="tr-TR" sz="2800" dirty="0"/>
              <a:t>ya da kariyer hedefleri için gerekli yeterlik, bilgi, beceri ve nitelikleri bilme.</a:t>
            </a:r>
          </a:p>
          <a:p>
            <a:pPr marL="457200" indent="-457200">
              <a:buFont typeface="Arial" pitchFamily="34" charset="0"/>
              <a:buChar char="•"/>
            </a:pPr>
            <a:r>
              <a:rPr lang="tr-TR" sz="2800" dirty="0" smtClean="0"/>
              <a:t>Kendi </a:t>
            </a:r>
            <a:r>
              <a:rPr lang="tr-TR" sz="2800" dirty="0"/>
              <a:t>öğrenme stratejilerini, güçlü ve zayıf yönlerini bilme.</a:t>
            </a:r>
          </a:p>
          <a:p>
            <a:pPr marL="457200" indent="-457200">
              <a:buFont typeface="Arial" pitchFamily="34" charset="0"/>
              <a:buChar char="•"/>
            </a:pPr>
            <a:r>
              <a:rPr lang="tr-TR" sz="2800" dirty="0" smtClean="0"/>
              <a:t>Eğitim</a:t>
            </a:r>
            <a:r>
              <a:rPr lang="tr-TR" sz="2800" dirty="0"/>
              <a:t>, hizmet içi eğitim, rehberlik, danışmanlık fırsatlarını araştırma.</a:t>
            </a:r>
          </a:p>
          <a:p>
            <a:pPr marL="457200" indent="-457200">
              <a:buFont typeface="Arial" pitchFamily="34" charset="0"/>
              <a:buChar char="•"/>
            </a:pPr>
            <a:r>
              <a:rPr lang="tr-TR" sz="2800" dirty="0" smtClean="0"/>
              <a:t>Daha </a:t>
            </a:r>
            <a:r>
              <a:rPr lang="tr-TR" sz="2800" dirty="0"/>
              <a:t>sonraki öğrenmeler için gerekli okuryazarlık, matematiksel beceri ve </a:t>
            </a:r>
            <a:r>
              <a:rPr lang="tr-TR" sz="2800" dirty="0" smtClean="0"/>
              <a:t>bilgi iletişim </a:t>
            </a:r>
            <a:r>
              <a:rPr lang="tr-TR" sz="2800" dirty="0"/>
              <a:t>teknolojilerini kullanma becerisi edinme ve bunları geliştirme.</a:t>
            </a:r>
          </a:p>
          <a:p>
            <a:pPr marL="457200" indent="-457200">
              <a:buFont typeface="Arial" pitchFamily="34" charset="0"/>
              <a:buChar char="•"/>
            </a:pPr>
            <a:r>
              <a:rPr lang="tr-TR" sz="2800" dirty="0" smtClean="0"/>
              <a:t>Öğrenmeyi </a:t>
            </a:r>
            <a:r>
              <a:rPr lang="tr-TR" sz="2800" dirty="0"/>
              <a:t>ve kariyerini yönetme.</a:t>
            </a:r>
          </a:p>
          <a:p>
            <a:pPr marL="457200" indent="-457200">
              <a:buFont typeface="Arial" pitchFamily="34" charset="0"/>
              <a:buChar char="•"/>
            </a:pPr>
            <a:r>
              <a:rPr lang="tr-TR" sz="2800" dirty="0" smtClean="0"/>
              <a:t>Öz </a:t>
            </a:r>
            <a:r>
              <a:rPr lang="tr-TR" sz="2800" dirty="0"/>
              <a:t>disiplin ve bağımsız çalışma becerileri edinme.</a:t>
            </a:r>
          </a:p>
          <a:p>
            <a:pPr marL="457200" indent="-457200">
              <a:buFont typeface="Arial" pitchFamily="34" charset="0"/>
              <a:buChar char="•"/>
            </a:pPr>
            <a:r>
              <a:rPr lang="tr-TR" sz="2800" dirty="0" smtClean="0"/>
              <a:t>Öğrenme sürecinin bir parçası olarak iş </a:t>
            </a:r>
            <a:r>
              <a:rPr lang="tr-TR" sz="2800" dirty="0" err="1" smtClean="0"/>
              <a:t>birlikli</a:t>
            </a:r>
            <a:r>
              <a:rPr lang="tr-TR" sz="2800" dirty="0" smtClean="0"/>
              <a:t> çalışma, heterojen gruplardan faydalanma, öğrendiklerini paylaşma.</a:t>
            </a:r>
          </a:p>
        </p:txBody>
      </p:sp>
    </p:spTree>
    <p:extLst>
      <p:ext uri="{BB962C8B-B14F-4D97-AF65-F5344CB8AC3E}">
        <p14:creationId xmlns:p14="http://schemas.microsoft.com/office/powerpoint/2010/main" val="3568688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401205"/>
          </a:xfrm>
          <a:prstGeom prst="rect">
            <a:avLst/>
          </a:prstGeom>
        </p:spPr>
        <p:txBody>
          <a:bodyPr wrap="square">
            <a:spAutoFit/>
          </a:bodyPr>
          <a:lstStyle/>
          <a:p>
            <a:r>
              <a:rPr lang="tr-TR" sz="2800" b="1" dirty="0"/>
              <a:t>6) Öğrenmeyi </a:t>
            </a:r>
            <a:r>
              <a:rPr lang="tr-TR" sz="2800" b="1" dirty="0" smtClean="0"/>
              <a:t>öğrenme</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Kendi </a:t>
            </a:r>
            <a:r>
              <a:rPr lang="tr-TR" sz="2800" dirty="0"/>
              <a:t>öğrenmesini ve çalışmasını değerlendirme.</a:t>
            </a:r>
          </a:p>
          <a:p>
            <a:pPr marL="457200" indent="-457200">
              <a:buFont typeface="Arial" pitchFamily="34" charset="0"/>
              <a:buChar char="•"/>
            </a:pPr>
            <a:r>
              <a:rPr lang="nn-NO" sz="2800" dirty="0" smtClean="0"/>
              <a:t>Gerek </a:t>
            </a:r>
            <a:r>
              <a:rPr lang="nn-NO" sz="2800" dirty="0"/>
              <a:t>duyduğunda nasihat ve bilgi alma.</a:t>
            </a:r>
          </a:p>
          <a:p>
            <a:pPr marL="457200" indent="-457200">
              <a:buFont typeface="Arial" pitchFamily="34" charset="0"/>
              <a:buChar char="•"/>
            </a:pPr>
            <a:r>
              <a:rPr lang="tr-TR" sz="2800" dirty="0" smtClean="0"/>
              <a:t>Kendisini </a:t>
            </a:r>
            <a:r>
              <a:rPr lang="tr-TR" sz="2800" dirty="0"/>
              <a:t>motive etme ve kendisine güven duyma.</a:t>
            </a:r>
          </a:p>
          <a:p>
            <a:pPr marL="457200" indent="-457200">
              <a:buFont typeface="Arial" pitchFamily="34" charset="0"/>
              <a:buChar char="•"/>
            </a:pPr>
            <a:r>
              <a:rPr lang="tr-TR" sz="2800" dirty="0" smtClean="0"/>
              <a:t>Problem </a:t>
            </a:r>
            <a:r>
              <a:rPr lang="tr-TR" sz="2800" dirty="0"/>
              <a:t>çözme becerisi geliştirme.</a:t>
            </a:r>
          </a:p>
          <a:p>
            <a:pPr marL="457200" indent="-457200">
              <a:buFont typeface="Arial" pitchFamily="34" charset="0"/>
              <a:buChar char="•"/>
            </a:pPr>
            <a:r>
              <a:rPr lang="tr-TR" sz="2800" dirty="0" smtClean="0"/>
              <a:t>Engel </a:t>
            </a:r>
            <a:r>
              <a:rPr lang="tr-TR" sz="2800" dirty="0"/>
              <a:t>ya da değişikliklerle baş edebilme.</a:t>
            </a:r>
          </a:p>
          <a:p>
            <a:pPr marL="457200" indent="-457200">
              <a:buFont typeface="Arial" pitchFamily="34" charset="0"/>
              <a:buChar char="•"/>
            </a:pPr>
            <a:r>
              <a:rPr lang="tr-TR" sz="2800" dirty="0" smtClean="0"/>
              <a:t>Önceki </a:t>
            </a:r>
            <a:r>
              <a:rPr lang="tr-TR" sz="2800" dirty="0"/>
              <a:t>öğrenmelerinden ve deneyimlerinden yararlanma.</a:t>
            </a:r>
          </a:p>
          <a:p>
            <a:pPr marL="457200" indent="-457200">
              <a:buFont typeface="Arial" pitchFamily="34" charset="0"/>
              <a:buChar char="•"/>
            </a:pPr>
            <a:r>
              <a:rPr lang="tr-TR" sz="2800" dirty="0" smtClean="0"/>
              <a:t>Öğrendiklerini </a:t>
            </a:r>
            <a:r>
              <a:rPr lang="tr-TR" sz="2800" dirty="0"/>
              <a:t>çeşitli hayat durumlarında uygulama.</a:t>
            </a:r>
          </a:p>
          <a:p>
            <a:pPr marL="457200" indent="-457200">
              <a:buFont typeface="Arial" pitchFamily="34" charset="0"/>
              <a:buChar char="•"/>
            </a:pPr>
            <a:r>
              <a:rPr lang="tr-TR" sz="2800" dirty="0" smtClean="0"/>
              <a:t>Öğrenme </a:t>
            </a:r>
            <a:r>
              <a:rPr lang="tr-TR" sz="2800" dirty="0"/>
              <a:t>fırsatlarını arama ve değerlendirme.</a:t>
            </a:r>
          </a:p>
        </p:txBody>
      </p:sp>
    </p:spTree>
    <p:extLst>
      <p:ext uri="{BB962C8B-B14F-4D97-AF65-F5344CB8AC3E}">
        <p14:creationId xmlns:p14="http://schemas.microsoft.com/office/powerpoint/2010/main" val="3855381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7) İnisiyatif alma ve girişimcilik </a:t>
            </a:r>
            <a:r>
              <a:rPr lang="tr-TR" sz="2800" b="1" dirty="0" smtClean="0"/>
              <a:t>algısı</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Kişisel</a:t>
            </a:r>
            <a:r>
              <a:rPr lang="tr-TR" sz="2800" dirty="0"/>
              <a:t>, profesyonel ve/veya iş hayatında fırsatların farkına varma.</a:t>
            </a:r>
          </a:p>
          <a:p>
            <a:pPr marL="457200" indent="-457200">
              <a:buFont typeface="Arial" pitchFamily="34" charset="0"/>
              <a:buChar char="•"/>
            </a:pPr>
            <a:r>
              <a:rPr lang="tr-TR" sz="2800" dirty="0" smtClean="0"/>
              <a:t>Etik </a:t>
            </a:r>
            <a:r>
              <a:rPr lang="tr-TR" sz="2800" dirty="0"/>
              <a:t>değerleri benimseme.</a:t>
            </a:r>
          </a:p>
          <a:p>
            <a:pPr marL="457200" indent="-457200">
              <a:buFont typeface="Arial" pitchFamily="34" charset="0"/>
              <a:buChar char="•"/>
            </a:pPr>
            <a:r>
              <a:rPr lang="tr-TR" sz="2800" dirty="0" smtClean="0"/>
              <a:t>Etkili </a:t>
            </a:r>
            <a:r>
              <a:rPr lang="tr-TR" sz="2800" dirty="0"/>
              <a:t>sunum yapma.</a:t>
            </a:r>
          </a:p>
          <a:p>
            <a:pPr marL="457200" indent="-457200">
              <a:buFont typeface="Arial" pitchFamily="34" charset="0"/>
              <a:buChar char="•"/>
            </a:pPr>
            <a:r>
              <a:rPr lang="tr-TR" sz="2800" dirty="0" smtClean="0"/>
              <a:t>Uzlaşmacı </a:t>
            </a:r>
            <a:r>
              <a:rPr lang="tr-TR" sz="2800" dirty="0"/>
              <a:t>olma.</a:t>
            </a:r>
          </a:p>
          <a:p>
            <a:pPr marL="457200" indent="-457200">
              <a:buFont typeface="Arial" pitchFamily="34" charset="0"/>
              <a:buChar char="•"/>
            </a:pPr>
            <a:r>
              <a:rPr lang="tr-TR" sz="2800" dirty="0" smtClean="0"/>
              <a:t>Bireysel </a:t>
            </a:r>
            <a:r>
              <a:rPr lang="tr-TR" sz="2800" dirty="0"/>
              <a:t>ve grup olarak çalışma.</a:t>
            </a:r>
          </a:p>
          <a:p>
            <a:pPr marL="457200" indent="-457200">
              <a:buFont typeface="Arial" pitchFamily="34" charset="0"/>
              <a:buChar char="•"/>
            </a:pPr>
            <a:r>
              <a:rPr lang="tr-TR" sz="2800" dirty="0" smtClean="0"/>
              <a:t>Kendi </a:t>
            </a:r>
            <a:r>
              <a:rPr lang="tr-TR" sz="2800" dirty="0"/>
              <a:t>güçlü ve zayıf yönlerini tanıma ve sorgulama/değerlendirme.</a:t>
            </a:r>
          </a:p>
          <a:p>
            <a:pPr marL="457200" indent="-457200">
              <a:buFont typeface="Arial" pitchFamily="34" charset="0"/>
              <a:buChar char="•"/>
            </a:pPr>
            <a:r>
              <a:rPr lang="tr-TR" sz="2800" dirty="0" smtClean="0"/>
              <a:t>Gerekli </a:t>
            </a:r>
            <a:r>
              <a:rPr lang="tr-TR" sz="2800" dirty="0"/>
              <a:t>olduğunda risk alma.</a:t>
            </a:r>
          </a:p>
          <a:p>
            <a:pPr marL="457200" indent="-457200">
              <a:buFont typeface="Arial" pitchFamily="34" charset="0"/>
              <a:buChar char="•"/>
            </a:pPr>
            <a:r>
              <a:rPr lang="tr-TR" sz="2800" dirty="0" smtClean="0"/>
              <a:t>Durum </a:t>
            </a:r>
            <a:r>
              <a:rPr lang="tr-TR" sz="2800" dirty="0"/>
              <a:t>değerlendirmesi yapma.</a:t>
            </a:r>
          </a:p>
          <a:p>
            <a:pPr marL="457200" indent="-457200">
              <a:buFont typeface="Arial" pitchFamily="34" charset="0"/>
              <a:buChar char="•"/>
            </a:pPr>
            <a:r>
              <a:rPr lang="tr-TR" sz="2800" dirty="0" smtClean="0"/>
              <a:t>Kişisel</a:t>
            </a:r>
            <a:r>
              <a:rPr lang="tr-TR" sz="2800" dirty="0"/>
              <a:t>, sosyal ve iş hayatında inisiyatif alma ve yenilikçi düşünme.</a:t>
            </a:r>
          </a:p>
          <a:p>
            <a:pPr marL="457200" indent="-457200">
              <a:buFont typeface="Arial" pitchFamily="34" charset="0"/>
              <a:buChar char="•"/>
            </a:pPr>
            <a:r>
              <a:rPr lang="tr-TR" sz="2800" dirty="0" smtClean="0"/>
              <a:t>Hedeflere </a:t>
            </a:r>
            <a:r>
              <a:rPr lang="tr-TR" sz="2800" dirty="0"/>
              <a:t>ya da kişisel amaçlara ulaşmada kararlı olma.</a:t>
            </a:r>
          </a:p>
        </p:txBody>
      </p:sp>
    </p:spTree>
    <p:extLst>
      <p:ext uri="{BB962C8B-B14F-4D97-AF65-F5344CB8AC3E}">
        <p14:creationId xmlns:p14="http://schemas.microsoft.com/office/powerpoint/2010/main" val="291960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r>
              <a:rPr lang="tr-TR" sz="2800" b="1" dirty="0"/>
              <a:t>8) Sosyal ve kamusal </a:t>
            </a:r>
            <a:r>
              <a:rPr lang="tr-TR" sz="2800" b="1" dirty="0" smtClean="0"/>
              <a:t>yeterlikler</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Farklı </a:t>
            </a:r>
            <a:r>
              <a:rPr lang="tr-TR" sz="2800" dirty="0"/>
              <a:t>toplum ve çevrelerde (örneğin iş) kabul edilen davranış kurallarını bilme.</a:t>
            </a:r>
          </a:p>
          <a:p>
            <a:pPr marL="457200" indent="-457200">
              <a:buFont typeface="Arial" pitchFamily="34" charset="0"/>
              <a:buChar char="•"/>
            </a:pPr>
            <a:r>
              <a:rPr lang="tr-TR" sz="2800" dirty="0" smtClean="0"/>
              <a:t>Toplum </a:t>
            </a:r>
            <a:r>
              <a:rPr lang="tr-TR" sz="2800" dirty="0"/>
              <a:t>ve kültürle ilgili temel kavramları bilme.</a:t>
            </a:r>
          </a:p>
          <a:p>
            <a:pPr marL="457200" indent="-457200">
              <a:buFont typeface="Arial" pitchFamily="34" charset="0"/>
              <a:buChar char="•"/>
            </a:pPr>
            <a:r>
              <a:rPr lang="tr-TR" sz="2800" dirty="0" smtClean="0"/>
              <a:t>Kültürel </a:t>
            </a:r>
            <a:r>
              <a:rPr lang="tr-TR" sz="2800" dirty="0"/>
              <a:t>çeşitliliğin farkında olma ve kültürel çeşitliliğe saygı gösterme.</a:t>
            </a:r>
          </a:p>
          <a:p>
            <a:pPr marL="457200" indent="-457200">
              <a:buFont typeface="Arial" pitchFamily="34" charset="0"/>
              <a:buChar char="•"/>
            </a:pPr>
            <a:r>
              <a:rPr lang="tr-TR" sz="2800" dirty="0" smtClean="0"/>
              <a:t>Millî </a:t>
            </a:r>
            <a:r>
              <a:rPr lang="tr-TR" sz="2800" dirty="0"/>
              <a:t>kültürel kimliğini özümseme ve diğer kültürlerle nasıl etkileşim içinde </a:t>
            </a:r>
            <a:r>
              <a:rPr lang="tr-TR" sz="2800" dirty="0" smtClean="0"/>
              <a:t>olduğunu kavrama</a:t>
            </a:r>
            <a:r>
              <a:rPr lang="tr-TR" sz="2800" dirty="0"/>
              <a:t>.</a:t>
            </a:r>
          </a:p>
          <a:p>
            <a:pPr marL="457200" indent="-457200">
              <a:buFont typeface="Arial" pitchFamily="34" charset="0"/>
              <a:buChar char="•"/>
            </a:pPr>
            <a:r>
              <a:rPr lang="tr-TR" sz="2800" dirty="0" smtClean="0"/>
              <a:t>Hoşgörü </a:t>
            </a:r>
            <a:r>
              <a:rPr lang="tr-TR" sz="2800" dirty="0"/>
              <a:t>gösterme, empati kurma, dayanışma, iş birliği yapma.</a:t>
            </a:r>
          </a:p>
          <a:p>
            <a:pPr marL="457200" indent="-457200">
              <a:buFont typeface="Arial" pitchFamily="34" charset="0"/>
              <a:buChar char="•"/>
            </a:pPr>
            <a:r>
              <a:rPr lang="tr-TR" sz="2800" dirty="0" smtClean="0"/>
              <a:t>Stresten </a:t>
            </a:r>
            <a:r>
              <a:rPr lang="tr-TR" sz="2800" dirty="0"/>
              <a:t>ve çatışmalardan kaçınma.</a:t>
            </a:r>
          </a:p>
          <a:p>
            <a:pPr marL="457200" indent="-457200">
              <a:buFont typeface="Arial" pitchFamily="34" charset="0"/>
              <a:buChar char="•"/>
            </a:pPr>
            <a:r>
              <a:rPr lang="tr-TR" sz="2800" dirty="0" smtClean="0"/>
              <a:t>Farklı </a:t>
            </a:r>
            <a:r>
              <a:rPr lang="tr-TR" sz="2800" dirty="0"/>
              <a:t>bakış açılarına saygı duyma, ön yargıların üstesinden gelme </a:t>
            </a:r>
            <a:r>
              <a:rPr lang="tr-TR" sz="2800" dirty="0" smtClean="0"/>
              <a:t>ve uzlaşmacı bir tutum </a:t>
            </a:r>
            <a:r>
              <a:rPr lang="tr-TR" sz="2800" dirty="0"/>
              <a:t>sergileme</a:t>
            </a:r>
            <a:r>
              <a:rPr lang="tr-TR" sz="2800" dirty="0" smtClean="0"/>
              <a:t>.</a:t>
            </a:r>
            <a:endParaRPr lang="tr-TR" sz="2800" dirty="0"/>
          </a:p>
        </p:txBody>
      </p:sp>
    </p:spTree>
    <p:extLst>
      <p:ext uri="{BB962C8B-B14F-4D97-AF65-F5344CB8AC3E}">
        <p14:creationId xmlns:p14="http://schemas.microsoft.com/office/powerpoint/2010/main" val="2916218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4832092"/>
          </a:xfrm>
          <a:prstGeom prst="rect">
            <a:avLst/>
          </a:prstGeom>
        </p:spPr>
        <p:txBody>
          <a:bodyPr wrap="square">
            <a:spAutoFit/>
          </a:bodyPr>
          <a:lstStyle/>
          <a:p>
            <a:r>
              <a:rPr lang="tr-TR" sz="2800" b="1" dirty="0"/>
              <a:t>8) Sosyal ve kamusal </a:t>
            </a:r>
            <a:r>
              <a:rPr lang="tr-TR" sz="2800" b="1" dirty="0" smtClean="0"/>
              <a:t>yeterlikler</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Demokrasi</a:t>
            </a:r>
            <a:r>
              <a:rPr lang="tr-TR" sz="2800" dirty="0"/>
              <a:t>, adalet, eşitlik, vatandaşlık, insan hakları konularıyla ilgili </a:t>
            </a:r>
            <a:r>
              <a:rPr lang="tr-TR" sz="2800" dirty="0" smtClean="0"/>
              <a:t>yerel, ulusal, uluslararası </a:t>
            </a:r>
            <a:r>
              <a:rPr lang="tr-TR" sz="2800" dirty="0"/>
              <a:t>kuruluşlar hakkında bilgi sahibi olma.</a:t>
            </a:r>
          </a:p>
          <a:p>
            <a:pPr marL="457200" indent="-457200">
              <a:buFont typeface="Arial" pitchFamily="34" charset="0"/>
              <a:buChar char="•"/>
            </a:pPr>
            <a:r>
              <a:rPr lang="tr-TR" sz="2800" dirty="0" smtClean="0"/>
              <a:t>Güncel </a:t>
            </a:r>
            <a:r>
              <a:rPr lang="tr-TR" sz="2800" dirty="0"/>
              <a:t>gelişmeleri takip etme.</a:t>
            </a:r>
          </a:p>
          <a:p>
            <a:pPr marL="457200" indent="-457200">
              <a:buFont typeface="Arial" pitchFamily="34" charset="0"/>
              <a:buChar char="•"/>
            </a:pPr>
            <a:r>
              <a:rPr lang="tr-TR" sz="2800" dirty="0" smtClean="0"/>
              <a:t>Ülkesinin </a:t>
            </a:r>
            <a:r>
              <a:rPr lang="tr-TR" sz="2800" dirty="0"/>
              <a:t>tarihi ve dünya tarihi hakkında bilgi sahibi olma.</a:t>
            </a:r>
          </a:p>
          <a:p>
            <a:pPr marL="457200" indent="-457200">
              <a:buFont typeface="Arial" pitchFamily="34" charset="0"/>
              <a:buChar char="•"/>
            </a:pPr>
            <a:r>
              <a:rPr lang="tr-TR" sz="2800" dirty="0" smtClean="0"/>
              <a:t>Toplumu </a:t>
            </a:r>
            <a:r>
              <a:rPr lang="tr-TR" sz="2800" dirty="0"/>
              <a:t>ilgilendiren problemlerin çözümü ile ilgilenme.</a:t>
            </a:r>
          </a:p>
          <a:p>
            <a:pPr marL="457200" indent="-457200">
              <a:buFont typeface="Arial" pitchFamily="34" charset="0"/>
              <a:buChar char="•"/>
            </a:pPr>
            <a:r>
              <a:rPr lang="tr-TR" sz="2800" dirty="0" smtClean="0"/>
              <a:t>Toplumsal </a:t>
            </a:r>
            <a:r>
              <a:rPr lang="tr-TR" sz="2800" dirty="0"/>
              <a:t>ilişkilerde ve komşuluk ilişkilerinde yapıcı katılım sağlama.</a:t>
            </a:r>
          </a:p>
          <a:p>
            <a:pPr marL="457200" indent="-457200">
              <a:buFont typeface="Arial" pitchFamily="34" charset="0"/>
              <a:buChar char="•"/>
            </a:pPr>
            <a:r>
              <a:rPr lang="tr-TR" sz="2800" dirty="0" smtClean="0"/>
              <a:t>Toplumsal </a:t>
            </a:r>
            <a:r>
              <a:rPr lang="tr-TR" sz="2800" dirty="0"/>
              <a:t>uyumu sağlamak için paylaşılan değerleri benimseme ve </a:t>
            </a:r>
            <a:r>
              <a:rPr lang="tr-TR" sz="2800" dirty="0" smtClean="0"/>
              <a:t>bunlara saygı</a:t>
            </a:r>
            <a:r>
              <a:rPr lang="tr-TR" sz="2800" dirty="0"/>
              <a:t> </a:t>
            </a:r>
            <a:r>
              <a:rPr lang="tr-TR" sz="2800" dirty="0" smtClean="0"/>
              <a:t>duyma</a:t>
            </a:r>
            <a:r>
              <a:rPr lang="tr-TR" sz="2800" dirty="0"/>
              <a:t>.</a:t>
            </a:r>
          </a:p>
          <a:p>
            <a:pPr marL="457200" indent="-457200">
              <a:buFont typeface="Arial" pitchFamily="34" charset="0"/>
              <a:buChar char="•"/>
            </a:pPr>
            <a:r>
              <a:rPr lang="tr-TR" sz="2800" dirty="0" smtClean="0"/>
              <a:t>Diğer </a:t>
            </a:r>
            <a:r>
              <a:rPr lang="tr-TR" sz="2800" dirty="0"/>
              <a:t>insanların özeline saygı duyma.</a:t>
            </a:r>
          </a:p>
        </p:txBody>
      </p:sp>
    </p:spTree>
    <p:extLst>
      <p:ext uri="{BB962C8B-B14F-4D97-AF65-F5344CB8AC3E}">
        <p14:creationId xmlns:p14="http://schemas.microsoft.com/office/powerpoint/2010/main" val="3382538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Yenilenen </a:t>
            </a:r>
            <a:r>
              <a:rPr lang="tr-TR" sz="3600" b="1" dirty="0" err="1"/>
              <a:t>Müfredatlarla</a:t>
            </a:r>
            <a:r>
              <a:rPr lang="tr-TR" sz="3600" b="1" dirty="0"/>
              <a:t> Öğrencilere Kazandırılması Hedeflenen Yeterlik </a:t>
            </a:r>
            <a:r>
              <a:rPr lang="tr-TR" sz="3600" b="1" dirty="0" smtClean="0"/>
              <a:t>ve Becerilere </a:t>
            </a:r>
            <a:r>
              <a:rPr lang="tr-TR" sz="3600" b="1" dirty="0"/>
              <a:t>İlişkin Bilgi, Beceri ve Tutumlar</a:t>
            </a:r>
            <a:endParaRPr lang="en-US" sz="3600" b="1" dirty="0">
              <a:solidFill>
                <a:srgbClr val="EAEAEA"/>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smtClean="0"/>
              <a:t>Yenilenen Müfredatlarla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3539430"/>
          </a:xfrm>
          <a:prstGeom prst="rect">
            <a:avLst/>
          </a:prstGeom>
        </p:spPr>
        <p:txBody>
          <a:bodyPr wrap="square">
            <a:spAutoFit/>
          </a:bodyPr>
          <a:lstStyle/>
          <a:p>
            <a:r>
              <a:rPr lang="tr-TR" sz="2800" b="1" dirty="0"/>
              <a:t>9) Kültürel farkındalık ve </a:t>
            </a:r>
            <a:r>
              <a:rPr lang="tr-TR" sz="2800" b="1" dirty="0" smtClean="0"/>
              <a:t>ifade</a:t>
            </a:r>
          </a:p>
          <a:p>
            <a:pPr marL="457200" indent="-457200">
              <a:buFont typeface="Arial" pitchFamily="34" charset="0"/>
              <a:buChar char="•"/>
            </a:pPr>
            <a:endParaRPr lang="tr-TR" sz="2800" b="1" dirty="0"/>
          </a:p>
          <a:p>
            <a:pPr marL="457200" indent="-457200">
              <a:buFont typeface="Arial" pitchFamily="34" charset="0"/>
              <a:buChar char="•"/>
            </a:pPr>
            <a:r>
              <a:rPr lang="tr-TR" sz="2800" dirty="0" smtClean="0"/>
              <a:t>Yerel</a:t>
            </a:r>
            <a:r>
              <a:rPr lang="tr-TR" sz="2800" dirty="0"/>
              <a:t>, ulusal ve uluslararası kültürel mirasın farkında olma.</a:t>
            </a:r>
          </a:p>
          <a:p>
            <a:pPr marL="457200" indent="-457200">
              <a:buFont typeface="Arial" pitchFamily="34" charset="0"/>
              <a:buChar char="•"/>
            </a:pPr>
            <a:r>
              <a:rPr lang="tr-TR" sz="2800" dirty="0" smtClean="0"/>
              <a:t>Önemli </a:t>
            </a:r>
            <a:r>
              <a:rPr lang="tr-TR" sz="2800" dirty="0"/>
              <a:t>kültürel çalışmalar ve popüler kültür hakkında bilgi sahibi olma.</a:t>
            </a:r>
          </a:p>
          <a:p>
            <a:pPr marL="457200" indent="-457200">
              <a:buFont typeface="Arial" pitchFamily="34" charset="0"/>
              <a:buChar char="•"/>
            </a:pPr>
            <a:r>
              <a:rPr lang="tr-TR" sz="2800" dirty="0" smtClean="0"/>
              <a:t>Kültürel </a:t>
            </a:r>
            <a:r>
              <a:rPr lang="tr-TR" sz="2800" dirty="0"/>
              <a:t>ve dilsel çeşitliliğin farkında olma.</a:t>
            </a:r>
          </a:p>
          <a:p>
            <a:pPr marL="457200" indent="-457200">
              <a:buFont typeface="Arial" pitchFamily="34" charset="0"/>
              <a:buChar char="•"/>
            </a:pPr>
            <a:r>
              <a:rPr lang="tr-TR" sz="2800" dirty="0" smtClean="0"/>
              <a:t>Hayatta </a:t>
            </a:r>
            <a:r>
              <a:rPr lang="tr-TR" sz="2800" dirty="0"/>
              <a:t>estetik faktörlerin önemini kavrama.</a:t>
            </a:r>
          </a:p>
          <a:p>
            <a:pPr marL="457200" indent="-457200">
              <a:buFont typeface="Arial" pitchFamily="34" charset="0"/>
              <a:buChar char="•"/>
            </a:pPr>
            <a:r>
              <a:rPr lang="tr-TR" sz="2800" dirty="0" smtClean="0"/>
              <a:t>Sanat </a:t>
            </a:r>
            <a:r>
              <a:rPr lang="tr-TR" sz="2800" dirty="0"/>
              <a:t>eserlerine ve sanat çalışmalarına değer verme ve sanatı takdir etme.</a:t>
            </a:r>
          </a:p>
          <a:p>
            <a:pPr marL="457200" indent="-457200">
              <a:buFont typeface="Arial" pitchFamily="34" charset="0"/>
              <a:buChar char="•"/>
            </a:pPr>
            <a:r>
              <a:rPr lang="tr-TR" sz="2800" dirty="0" smtClean="0"/>
              <a:t>Kültürel </a:t>
            </a:r>
            <a:r>
              <a:rPr lang="tr-TR" sz="2800" dirty="0"/>
              <a:t>hayata katılma.</a:t>
            </a:r>
          </a:p>
        </p:txBody>
      </p:sp>
    </p:spTree>
    <p:extLst>
      <p:ext uri="{BB962C8B-B14F-4D97-AF65-F5344CB8AC3E}">
        <p14:creationId xmlns:p14="http://schemas.microsoft.com/office/powerpoint/2010/main" val="2555474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765278"/>
          </a:xfrm>
        </p:spPr>
        <p:txBody>
          <a:bodyPr>
            <a:noAutofit/>
          </a:bodyPr>
          <a:lstStyle/>
          <a:p>
            <a:pPr algn="ctr"/>
            <a:r>
              <a:rPr lang="tr-TR" sz="3600" b="1" dirty="0"/>
              <a:t>2017-2018 Eylül Dönemi Mesleki Çalışmalar </a:t>
            </a:r>
            <a:r>
              <a:rPr lang="tr-TR" sz="3600" b="1" dirty="0" smtClean="0"/>
              <a:t>Süreci</a:t>
            </a:r>
            <a:br>
              <a:rPr lang="tr-TR" sz="3600" b="1" dirty="0" smtClean="0"/>
            </a:br>
            <a:r>
              <a:rPr lang="tr-TR" sz="3600" b="1" dirty="0" smtClean="0"/>
              <a:t>Müfredat </a:t>
            </a:r>
            <a:r>
              <a:rPr lang="tr-TR" sz="3600" b="1" dirty="0"/>
              <a:t>Bilgilendirme Takvimi</a:t>
            </a: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 name="Title 2"/>
          <p:cNvSpPr txBox="1">
            <a:spLocks/>
          </p:cNvSpPr>
          <p:nvPr/>
        </p:nvSpPr>
        <p:spPr>
          <a:xfrm>
            <a:off x="0" y="1214047"/>
            <a:ext cx="12192000" cy="530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3600" b="1" dirty="0" smtClean="0"/>
              <a:t>Yenilenen </a:t>
            </a:r>
            <a:r>
              <a:rPr lang="tr-TR" sz="3600" b="1" dirty="0" err="1" smtClean="0"/>
              <a:t>Müfredatlarla</a:t>
            </a:r>
            <a:r>
              <a:rPr lang="tr-TR" sz="3600" b="1" dirty="0" smtClean="0"/>
              <a:t> Öğrencilere Kazandırılması Hedeflenen Yeterlik ve Becerilere İlişkin Bilgi, Beceri ve Tutumlar</a:t>
            </a:r>
            <a:endParaRPr lang="en-US" sz="3600" b="1" dirty="0">
              <a:solidFill>
                <a:srgbClr val="EAEAEA"/>
              </a:solidFill>
            </a:endParaRPr>
          </a:p>
        </p:txBody>
      </p:sp>
      <p:sp>
        <p:nvSpPr>
          <p:cNvPr id="2" name="Dikdörtgen 1"/>
          <p:cNvSpPr/>
          <p:nvPr/>
        </p:nvSpPr>
        <p:spPr>
          <a:xfrm>
            <a:off x="359764" y="1214047"/>
            <a:ext cx="11512446" cy="5262979"/>
          </a:xfrm>
          <a:prstGeom prst="rect">
            <a:avLst/>
          </a:prstGeom>
        </p:spPr>
        <p:txBody>
          <a:bodyPr wrap="square">
            <a:spAutoFit/>
          </a:bodyPr>
          <a:lstStyle/>
          <a:p>
            <a:pPr marL="360363" indent="-360363">
              <a:buFont typeface="+mj-lt"/>
              <a:buAutoNum type="arabicPeriod"/>
            </a:pPr>
            <a:endParaRPr lang="tr-TR" sz="2400" b="1" dirty="0" smtClean="0">
              <a:solidFill>
                <a:srgbClr val="FF0000"/>
              </a:solidFill>
            </a:endParaRPr>
          </a:p>
          <a:p>
            <a:pPr marL="360363" indent="-360363">
              <a:buFont typeface="+mj-lt"/>
              <a:buAutoNum type="arabicPeriod"/>
            </a:pPr>
            <a:r>
              <a:rPr lang="tr-TR" sz="2400" b="1" dirty="0" smtClean="0">
                <a:solidFill>
                  <a:srgbClr val="FF0000"/>
                </a:solidFill>
              </a:rPr>
              <a:t>22-25 Ağustos 2017</a:t>
            </a:r>
          </a:p>
          <a:p>
            <a:pPr marL="360363" indent="-360363"/>
            <a:r>
              <a:rPr lang="tr-TR" sz="2400" b="1" dirty="0"/>
              <a:t> </a:t>
            </a:r>
            <a:r>
              <a:rPr lang="tr-TR" sz="2400" b="1" dirty="0" smtClean="0"/>
              <a:t>   İlçe Milli Eğitim Müdürleri kendi ilçelerinde Okul Müdürleri ve zümre  başkanlarıyla (burada yapılanın benzeri) bilgilendirme toplantısı yapacaktır.</a:t>
            </a:r>
          </a:p>
          <a:p>
            <a:pPr marL="360363" indent="-360363"/>
            <a:endParaRPr lang="tr-TR" sz="2400" b="1" dirty="0" smtClean="0"/>
          </a:p>
          <a:p>
            <a:pPr marL="360363" indent="-360363"/>
            <a:r>
              <a:rPr lang="tr-TR" sz="2400" b="1" dirty="0" smtClean="0">
                <a:solidFill>
                  <a:srgbClr val="FF0000"/>
                </a:solidFill>
              </a:rPr>
              <a:t>2. 05-06 Eylül 2017</a:t>
            </a:r>
          </a:p>
          <a:p>
            <a:pPr marL="360363" indent="-360363"/>
            <a:r>
              <a:rPr lang="tr-TR" sz="2400" b="1" dirty="0"/>
              <a:t> </a:t>
            </a:r>
            <a:r>
              <a:rPr lang="tr-TR" sz="2400" b="1" dirty="0" smtClean="0"/>
              <a:t>   İl Milli Eğitim Müdürü, İlçe Milli Eğitim Müdürü ve il </a:t>
            </a:r>
            <a:r>
              <a:rPr lang="tr-TR" sz="2400" b="1" dirty="0" err="1" smtClean="0"/>
              <a:t>formatörlerince</a:t>
            </a:r>
            <a:r>
              <a:rPr lang="tr-TR" sz="2400" b="1" dirty="0" smtClean="0"/>
              <a:t>  eğitimcilere verilecek eğitimin planlaması yapılacaktır.</a:t>
            </a:r>
          </a:p>
          <a:p>
            <a:pPr marL="360363" indent="-360363"/>
            <a:endParaRPr lang="tr-TR" sz="2400" b="1" dirty="0" smtClean="0"/>
          </a:p>
          <a:p>
            <a:pPr marL="360363" indent="-360363">
              <a:buAutoNum type="arabicPeriod" startAt="3"/>
            </a:pPr>
            <a:r>
              <a:rPr lang="tr-TR" sz="2400" b="1" dirty="0" smtClean="0">
                <a:solidFill>
                  <a:srgbClr val="FF0000"/>
                </a:solidFill>
              </a:rPr>
              <a:t>07-15 Eylül 2017</a:t>
            </a:r>
          </a:p>
          <a:p>
            <a:pPr marL="360363" indent="-360363"/>
            <a:r>
              <a:rPr lang="tr-TR" sz="2400" b="1" dirty="0"/>
              <a:t> </a:t>
            </a:r>
            <a:r>
              <a:rPr lang="tr-TR" sz="2400" b="1" dirty="0" smtClean="0"/>
              <a:t>   </a:t>
            </a:r>
            <a:r>
              <a:rPr lang="tr-TR" sz="2400" b="1" dirty="0" err="1" smtClean="0"/>
              <a:t>Formatörler</a:t>
            </a:r>
            <a:r>
              <a:rPr lang="tr-TR" sz="2400" b="1" dirty="0" smtClean="0"/>
              <a:t> kendi branşlarındaki öğretmenlere eğitim vereceklerdir.</a:t>
            </a:r>
          </a:p>
          <a:p>
            <a:pPr marL="360363" indent="-360363"/>
            <a:endParaRPr lang="tr-TR" sz="2400" b="1" dirty="0" smtClean="0"/>
          </a:p>
          <a:p>
            <a:pPr marL="360363" indent="-360363">
              <a:buAutoNum type="arabicPeriod" startAt="4"/>
            </a:pPr>
            <a:r>
              <a:rPr lang="tr-TR" sz="2400" b="1" dirty="0" smtClean="0">
                <a:solidFill>
                  <a:srgbClr val="FF0000"/>
                </a:solidFill>
              </a:rPr>
              <a:t>15 Eylül 2017 tarihinde ise;</a:t>
            </a:r>
          </a:p>
          <a:p>
            <a:pPr marL="360363" indent="-360363"/>
            <a:r>
              <a:rPr lang="tr-TR" sz="2400" b="1" dirty="0"/>
              <a:t> </a:t>
            </a:r>
            <a:r>
              <a:rPr lang="tr-TR" sz="2400" b="1" dirty="0" smtClean="0"/>
              <a:t>    </a:t>
            </a:r>
            <a:r>
              <a:rPr lang="tr-TR" sz="2400" b="1" dirty="0" smtClean="0">
                <a:hlinkClick r:id="rId3"/>
              </a:rPr>
              <a:t>magirman@meb.gov.tr</a:t>
            </a:r>
            <a:r>
              <a:rPr lang="tr-TR" sz="2400" b="1" dirty="0" smtClean="0"/>
              <a:t> adresine raporlar iletilecektir.</a:t>
            </a:r>
          </a:p>
        </p:txBody>
      </p:sp>
    </p:spTree>
    <p:extLst>
      <p:ext uri="{BB962C8B-B14F-4D97-AF65-F5344CB8AC3E}">
        <p14:creationId xmlns:p14="http://schemas.microsoft.com/office/powerpoint/2010/main" val="3310531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62" name="Dikdörtgen 61"/>
          <p:cNvSpPr/>
          <p:nvPr/>
        </p:nvSpPr>
        <p:spPr>
          <a:xfrm>
            <a:off x="0" y="0"/>
            <a:ext cx="12192000" cy="6715593"/>
          </a:xfrm>
          <a:prstGeom prst="rect">
            <a:avLst/>
          </a:prstGeom>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8000" b="1" dirty="0">
                <a:solidFill>
                  <a:schemeClr val="bg1"/>
                </a:solidFill>
              </a:rPr>
              <a:t>TEŞEKKÜR </a:t>
            </a:r>
            <a:r>
              <a:rPr lang="tr-TR" sz="8000" b="1" dirty="0" smtClean="0">
                <a:solidFill>
                  <a:schemeClr val="bg1"/>
                </a:solidFill>
              </a:rPr>
              <a:t>EDERİZ</a:t>
            </a:r>
          </a:p>
          <a:p>
            <a:pPr algn="ctr"/>
            <a:endParaRPr lang="tr-TR" sz="3200" b="1" dirty="0">
              <a:solidFill>
                <a:schemeClr val="bg1"/>
              </a:solidFill>
            </a:endParaRPr>
          </a:p>
          <a:p>
            <a:pPr algn="ctr"/>
            <a:r>
              <a:rPr lang="tr-TR" sz="6000" b="1" dirty="0" smtClean="0">
                <a:solidFill>
                  <a:schemeClr val="bg1"/>
                </a:solidFill>
              </a:rPr>
              <a:t>Gebze İlçe </a:t>
            </a:r>
            <a:r>
              <a:rPr lang="tr-TR" sz="6000" b="1" dirty="0">
                <a:solidFill>
                  <a:schemeClr val="bg1"/>
                </a:solidFill>
              </a:rPr>
              <a:t>Milli Eğitim Müdürlüğü</a:t>
            </a:r>
            <a:endParaRPr lang="tr-TR" sz="6000" dirty="0">
              <a:solidFill>
                <a:schemeClr val="bg1"/>
              </a:solidFill>
            </a:endParaRPr>
          </a:p>
        </p:txBody>
      </p:sp>
    </p:spTree>
    <p:extLst>
      <p:ext uri="{BB962C8B-B14F-4D97-AF65-F5344CB8AC3E}">
        <p14:creationId xmlns:p14="http://schemas.microsoft.com/office/powerpoint/2010/main" val="2156424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87"/>
          <p:cNvCxnSpPr/>
          <p:nvPr/>
        </p:nvCxnSpPr>
        <p:spPr>
          <a:xfrm flipH="1">
            <a:off x="2684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244372"/>
            <a:ext cx="12192000" cy="673100"/>
          </a:xfrm>
        </p:spPr>
        <p:txBody>
          <a:bodyPr>
            <a:normAutofit/>
          </a:bodyPr>
          <a:lstStyle/>
          <a:p>
            <a:pPr algn="ctr"/>
            <a:r>
              <a:rPr lang="tr-TR" sz="3500" b="1" dirty="0" smtClean="0">
                <a:solidFill>
                  <a:srgbClr val="EAEAEA"/>
                </a:solidFill>
              </a:rPr>
              <a:t>ANA HATLARIYLA SUNUMUN MUHTEVASI</a:t>
            </a:r>
            <a:endParaRPr lang="en-US" sz="3500" b="1" dirty="0">
              <a:solidFill>
                <a:srgbClr val="EAEAEA"/>
              </a:solidFill>
            </a:endParaRPr>
          </a:p>
        </p:txBody>
      </p:sp>
      <p:cxnSp>
        <p:nvCxnSpPr>
          <p:cNvPr id="84" name="Straight Connector 83"/>
          <p:cNvCxnSpPr>
            <a:stCxn id="65" idx="6"/>
            <a:endCxn id="69" idx="2"/>
          </p:cNvCxnSpPr>
          <p:nvPr/>
        </p:nvCxnSpPr>
        <p:spPr>
          <a:xfrm>
            <a:off x="2856054" y="2492207"/>
            <a:ext cx="7254965" cy="0"/>
          </a:xfrm>
          <a:prstGeom prst="line">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Oval 64">
            <a:hlinkClick r:id="rId3" action="ppaction://hlinksldjump"/>
          </p:cNvPr>
          <p:cNvSpPr>
            <a:spLocks/>
          </p:cNvSpPr>
          <p:nvPr/>
        </p:nvSpPr>
        <p:spPr>
          <a:xfrm>
            <a:off x="2124534" y="2126447"/>
            <a:ext cx="731520" cy="731520"/>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67" name="Oval 66">
            <a:hlinkClick r:id="" action="ppaction://noaction"/>
          </p:cNvPr>
          <p:cNvSpPr>
            <a:spLocks/>
          </p:cNvSpPr>
          <p:nvPr/>
        </p:nvSpPr>
        <p:spPr>
          <a:xfrm>
            <a:off x="6132088" y="2149113"/>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9" name="Oval 68">
            <a:hlinkClick r:id="" action="ppaction://noaction"/>
          </p:cNvPr>
          <p:cNvSpPr>
            <a:spLocks/>
          </p:cNvSpPr>
          <p:nvPr/>
        </p:nvSpPr>
        <p:spPr>
          <a:xfrm>
            <a:off x="10111019" y="2126447"/>
            <a:ext cx="731520" cy="7315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cxnSp>
        <p:nvCxnSpPr>
          <p:cNvPr id="88" name="Straight Connector 87"/>
          <p:cNvCxnSpPr/>
          <p:nvPr/>
        </p:nvCxnSpPr>
        <p:spPr>
          <a:xfrm flipH="1">
            <a:off x="6875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Oval 75">
            <a:hlinkClick r:id="" action="ppaction://noaction"/>
          </p:cNvPr>
          <p:cNvSpPr>
            <a:spLocks/>
          </p:cNvSpPr>
          <p:nvPr/>
        </p:nvSpPr>
        <p:spPr>
          <a:xfrm>
            <a:off x="10121905" y="4311350"/>
            <a:ext cx="731520" cy="73152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95" name="Rectangle 94"/>
          <p:cNvSpPr/>
          <p:nvPr/>
        </p:nvSpPr>
        <p:spPr>
          <a:xfrm>
            <a:off x="805581" y="1566856"/>
            <a:ext cx="3059748" cy="369332"/>
          </a:xfrm>
          <a:prstGeom prst="rect">
            <a:avLst/>
          </a:prstGeom>
        </p:spPr>
        <p:txBody>
          <a:bodyPr wrap="none" anchor="b">
            <a:spAutoFit/>
          </a:bodyPr>
          <a:lstStyle/>
          <a:p>
            <a:pPr algn="ctr"/>
            <a:r>
              <a:rPr lang="tr-TR" b="1" dirty="0" smtClean="0">
                <a:solidFill>
                  <a:schemeClr val="accent2">
                    <a:lumMod val="75000"/>
                  </a:schemeClr>
                </a:solidFill>
              </a:rPr>
              <a:t>Müfredatlar Neden Yenilendi?</a:t>
            </a:r>
            <a:endParaRPr lang="en-US" b="1" dirty="0">
              <a:solidFill>
                <a:schemeClr val="accent2">
                  <a:lumMod val="75000"/>
                </a:schemeClr>
              </a:solidFill>
            </a:endParaRPr>
          </a:p>
        </p:txBody>
      </p:sp>
      <p:sp>
        <p:nvSpPr>
          <p:cNvPr id="97" name="Rectangle 96"/>
          <p:cNvSpPr/>
          <p:nvPr/>
        </p:nvSpPr>
        <p:spPr>
          <a:xfrm>
            <a:off x="9173304" y="1588006"/>
            <a:ext cx="2899448" cy="369332"/>
          </a:xfrm>
          <a:prstGeom prst="rect">
            <a:avLst/>
          </a:prstGeom>
        </p:spPr>
        <p:txBody>
          <a:bodyPr wrap="none" anchor="b">
            <a:spAutoFit/>
          </a:bodyPr>
          <a:lstStyle/>
          <a:p>
            <a:pPr algn="ctr"/>
            <a:r>
              <a:rPr lang="tr-TR" b="1" dirty="0">
                <a:solidFill>
                  <a:schemeClr val="accent2">
                    <a:lumMod val="75000"/>
                  </a:schemeClr>
                </a:solidFill>
              </a:rPr>
              <a:t>Müfredatlar </a:t>
            </a:r>
            <a:r>
              <a:rPr lang="tr-TR" b="1" dirty="0" smtClean="0">
                <a:solidFill>
                  <a:schemeClr val="accent2">
                    <a:lumMod val="75000"/>
                  </a:schemeClr>
                </a:solidFill>
              </a:rPr>
              <a:t>Nasıl Yenilendi?</a:t>
            </a:r>
            <a:endParaRPr lang="en-US" b="1" dirty="0">
              <a:solidFill>
                <a:schemeClr val="accent2">
                  <a:lumMod val="75000"/>
                </a:schemeClr>
              </a:solidFill>
            </a:endParaRPr>
          </a:p>
        </p:txBody>
      </p:sp>
      <p:sp>
        <p:nvSpPr>
          <p:cNvPr id="99" name="Rectangle 98"/>
          <p:cNvSpPr/>
          <p:nvPr/>
        </p:nvSpPr>
        <p:spPr>
          <a:xfrm>
            <a:off x="4359175" y="1593772"/>
            <a:ext cx="4147457" cy="369332"/>
          </a:xfrm>
          <a:prstGeom prst="rect">
            <a:avLst/>
          </a:prstGeom>
        </p:spPr>
        <p:txBody>
          <a:bodyPr wrap="square" anchor="b">
            <a:spAutoFit/>
          </a:bodyPr>
          <a:lstStyle/>
          <a:p>
            <a:pPr algn="ctr"/>
            <a:r>
              <a:rPr lang="tr-TR" b="1" dirty="0" smtClean="0">
                <a:solidFill>
                  <a:schemeClr val="accent2">
                    <a:lumMod val="75000"/>
                  </a:schemeClr>
                </a:solidFill>
              </a:rPr>
              <a:t>Yenilenen </a:t>
            </a:r>
            <a:r>
              <a:rPr lang="tr-TR" b="1" dirty="0" err="1" smtClean="0">
                <a:solidFill>
                  <a:schemeClr val="accent2">
                    <a:lumMod val="75000"/>
                  </a:schemeClr>
                </a:solidFill>
              </a:rPr>
              <a:t>Müfredatlarda</a:t>
            </a:r>
            <a:r>
              <a:rPr lang="tr-TR" b="1" dirty="0" smtClean="0">
                <a:solidFill>
                  <a:schemeClr val="accent2">
                    <a:lumMod val="75000"/>
                  </a:schemeClr>
                </a:solidFill>
              </a:rPr>
              <a:t> Ne Yapıldı?</a:t>
            </a:r>
            <a:endParaRPr lang="en-US" b="1" dirty="0">
              <a:solidFill>
                <a:schemeClr val="accent2">
                  <a:lumMod val="75000"/>
                </a:schemeClr>
              </a:solidFill>
            </a:endParaRPr>
          </a:p>
        </p:txBody>
      </p:sp>
      <p:cxnSp>
        <p:nvCxnSpPr>
          <p:cNvPr id="11" name="Straight Connector 10"/>
          <p:cNvCxnSpPr>
            <a:stCxn id="69" idx="4"/>
            <a:endCxn id="76" idx="0"/>
          </p:cNvCxnSpPr>
          <p:nvPr/>
        </p:nvCxnSpPr>
        <p:spPr>
          <a:xfrm>
            <a:off x="10476779" y="2857967"/>
            <a:ext cx="10886" cy="145338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785045" y="2319321"/>
            <a:ext cx="8325676" cy="369332"/>
            <a:chOff x="1589097" y="2319321"/>
            <a:chExt cx="8325676" cy="369332"/>
          </a:xfrm>
        </p:grpSpPr>
        <p:sp>
          <p:nvSpPr>
            <p:cNvPr id="12" name="TextBox 11"/>
            <p:cNvSpPr txBox="1"/>
            <p:nvPr/>
          </p:nvSpPr>
          <p:spPr>
            <a:xfrm>
              <a:off x="1589097" y="2319321"/>
              <a:ext cx="301686" cy="369332"/>
            </a:xfrm>
            <a:prstGeom prst="rect">
              <a:avLst/>
            </a:prstGeom>
            <a:solidFill>
              <a:schemeClr val="bg1"/>
            </a:solidFill>
          </p:spPr>
          <p:txBody>
            <a:bodyPr wrap="none" rtlCol="0">
              <a:spAutoFit/>
            </a:bodyPr>
            <a:lstStyle/>
            <a:p>
              <a:pPr algn="r"/>
              <a:r>
                <a:rPr lang="en-US" b="1" dirty="0" smtClean="0">
                  <a:solidFill>
                    <a:schemeClr val="accent2">
                      <a:lumMod val="75000"/>
                    </a:schemeClr>
                  </a:solidFill>
                </a:rPr>
                <a:t>1</a:t>
              </a:r>
              <a:endParaRPr lang="en-US" b="1" dirty="0">
                <a:solidFill>
                  <a:schemeClr val="accent2">
                    <a:lumMod val="75000"/>
                  </a:schemeClr>
                </a:solidFill>
              </a:endParaRPr>
            </a:p>
          </p:txBody>
        </p:sp>
        <p:sp>
          <p:nvSpPr>
            <p:cNvPr id="47" name="TextBox 46"/>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2</a:t>
              </a:r>
              <a:endParaRPr lang="en-US" b="1" dirty="0">
                <a:solidFill>
                  <a:schemeClr val="accent2">
                    <a:lumMod val="75000"/>
                  </a:schemeClr>
                </a:solidFill>
              </a:endParaRPr>
            </a:p>
          </p:txBody>
        </p:sp>
        <p:sp>
          <p:nvSpPr>
            <p:cNvPr id="49" name="TextBox 48"/>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3</a:t>
              </a:r>
              <a:endParaRPr lang="en-US" b="1" dirty="0">
                <a:solidFill>
                  <a:schemeClr val="accent2">
                    <a:lumMod val="75000"/>
                  </a:schemeClr>
                </a:solidFill>
              </a:endParaRPr>
            </a:p>
          </p:txBody>
        </p:sp>
      </p:grpSp>
      <p:grpSp>
        <p:nvGrpSpPr>
          <p:cNvPr id="51" name="Group 50"/>
          <p:cNvGrpSpPr/>
          <p:nvPr/>
        </p:nvGrpSpPr>
        <p:grpSpPr>
          <a:xfrm>
            <a:off x="1828590" y="4498412"/>
            <a:ext cx="8282131" cy="369332"/>
            <a:chOff x="1632642" y="2319321"/>
            <a:chExt cx="8282131" cy="369332"/>
          </a:xfrm>
        </p:grpSpPr>
        <p:sp>
          <p:nvSpPr>
            <p:cNvPr id="52" name="TextBox 51"/>
            <p:cNvSpPr txBox="1"/>
            <p:nvPr/>
          </p:nvSpPr>
          <p:spPr>
            <a:xfrm>
              <a:off x="1632642" y="2319321"/>
              <a:ext cx="301685"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6</a:t>
              </a:r>
              <a:endParaRPr lang="en-US" b="1" dirty="0">
                <a:solidFill>
                  <a:schemeClr val="accent2">
                    <a:lumMod val="75000"/>
                  </a:schemeClr>
                </a:solidFill>
              </a:endParaRPr>
            </a:p>
          </p:txBody>
        </p:sp>
        <p:sp>
          <p:nvSpPr>
            <p:cNvPr id="54" name="TextBox 53"/>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5</a:t>
              </a:r>
              <a:endParaRPr lang="en-US" b="1" dirty="0">
                <a:solidFill>
                  <a:schemeClr val="accent2">
                    <a:lumMod val="75000"/>
                  </a:schemeClr>
                </a:solidFill>
              </a:endParaRPr>
            </a:p>
          </p:txBody>
        </p:sp>
        <p:sp>
          <p:nvSpPr>
            <p:cNvPr id="56" name="TextBox 55"/>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4</a:t>
              </a:r>
              <a:endParaRPr lang="en-US" b="1" dirty="0">
                <a:solidFill>
                  <a:schemeClr val="accent2">
                    <a:lumMod val="75000"/>
                  </a:schemeClr>
                </a:solidFill>
              </a:endParaRPr>
            </a:p>
          </p:txBody>
        </p:sp>
      </p:grpSp>
      <p:sp>
        <p:nvSpPr>
          <p:cNvPr id="104" name="Rectangle 103"/>
          <p:cNvSpPr/>
          <p:nvPr/>
        </p:nvSpPr>
        <p:spPr>
          <a:xfrm>
            <a:off x="9101143" y="5035977"/>
            <a:ext cx="3177948" cy="646331"/>
          </a:xfrm>
          <a:prstGeom prst="rect">
            <a:avLst/>
          </a:prstGeom>
        </p:spPr>
        <p:txBody>
          <a:bodyPr wrap="square">
            <a:spAutoFit/>
          </a:bodyPr>
          <a:lstStyle/>
          <a:p>
            <a:pPr algn="ctr"/>
            <a:r>
              <a:rPr lang="tr-TR" b="1" dirty="0" smtClean="0">
                <a:solidFill>
                  <a:schemeClr val="accent2">
                    <a:lumMod val="75000"/>
                  </a:schemeClr>
                </a:solidFill>
              </a:rPr>
              <a:t>Çalışmalar Sonucunda  Hangi Müfredatlar Yenilendi?</a:t>
            </a:r>
            <a:endParaRPr lang="en-US" b="1" dirty="0">
              <a:solidFill>
                <a:schemeClr val="accent2">
                  <a:lumMod val="75000"/>
                </a:schemeClr>
              </a:solidFill>
            </a:endParaRPr>
          </a:p>
        </p:txBody>
      </p:sp>
      <p:sp>
        <p:nvSpPr>
          <p:cNvPr id="33" name="Rectangle 94"/>
          <p:cNvSpPr/>
          <p:nvPr/>
        </p:nvSpPr>
        <p:spPr>
          <a:xfrm>
            <a:off x="1104413" y="1782756"/>
            <a:ext cx="2462084" cy="369332"/>
          </a:xfrm>
          <a:prstGeom prst="rect">
            <a:avLst/>
          </a:prstGeom>
        </p:spPr>
        <p:txBody>
          <a:bodyPr wrap="none" anchor="b">
            <a:spAutoFit/>
          </a:bodyPr>
          <a:lstStyle/>
          <a:p>
            <a:pPr algn="ctr"/>
            <a:r>
              <a:rPr lang="tr-TR" b="1" dirty="0" smtClean="0">
                <a:solidFill>
                  <a:schemeClr val="accent2">
                    <a:lumMod val="60000"/>
                    <a:lumOff val="40000"/>
                  </a:schemeClr>
                </a:solidFill>
              </a:rPr>
              <a:t>YENİLEME GEREKÇELERİ</a:t>
            </a:r>
            <a:endParaRPr lang="en-US" b="1" dirty="0">
              <a:solidFill>
                <a:schemeClr val="accent2">
                  <a:lumMod val="60000"/>
                  <a:lumOff val="40000"/>
                </a:schemeClr>
              </a:solidFill>
            </a:endParaRPr>
          </a:p>
        </p:txBody>
      </p:sp>
      <p:sp>
        <p:nvSpPr>
          <p:cNvPr id="34" name="Rectangle 96"/>
          <p:cNvSpPr/>
          <p:nvPr/>
        </p:nvSpPr>
        <p:spPr>
          <a:xfrm>
            <a:off x="9728488" y="1816606"/>
            <a:ext cx="1789080" cy="369332"/>
          </a:xfrm>
          <a:prstGeom prst="rect">
            <a:avLst/>
          </a:prstGeom>
        </p:spPr>
        <p:txBody>
          <a:bodyPr wrap="none" anchor="b">
            <a:spAutoFit/>
          </a:bodyPr>
          <a:lstStyle/>
          <a:p>
            <a:pPr algn="ctr"/>
            <a:r>
              <a:rPr lang="tr-TR" b="1" dirty="0" smtClean="0">
                <a:solidFill>
                  <a:schemeClr val="accent2">
                    <a:lumMod val="60000"/>
                    <a:lumOff val="40000"/>
                  </a:schemeClr>
                </a:solidFill>
              </a:rPr>
              <a:t>ÇALIŞMA SÜRECİ</a:t>
            </a:r>
            <a:endParaRPr lang="en-US" b="1" dirty="0">
              <a:solidFill>
                <a:schemeClr val="accent2">
                  <a:lumMod val="60000"/>
                  <a:lumOff val="40000"/>
                </a:schemeClr>
              </a:solidFill>
            </a:endParaRPr>
          </a:p>
        </p:txBody>
      </p:sp>
      <p:sp>
        <p:nvSpPr>
          <p:cNvPr id="35" name="Rectangle 98"/>
          <p:cNvSpPr/>
          <p:nvPr/>
        </p:nvSpPr>
        <p:spPr>
          <a:xfrm>
            <a:off x="4359175" y="1835072"/>
            <a:ext cx="4147457" cy="369332"/>
          </a:xfrm>
          <a:prstGeom prst="rect">
            <a:avLst/>
          </a:prstGeom>
        </p:spPr>
        <p:txBody>
          <a:bodyPr wrap="square" anchor="b">
            <a:spAutoFit/>
          </a:bodyPr>
          <a:lstStyle/>
          <a:p>
            <a:pPr algn="ctr"/>
            <a:r>
              <a:rPr lang="tr-TR" b="1" dirty="0" smtClean="0">
                <a:solidFill>
                  <a:schemeClr val="accent2">
                    <a:lumMod val="60000"/>
                    <a:lumOff val="40000"/>
                  </a:schemeClr>
                </a:solidFill>
              </a:rPr>
              <a:t>YAPILAN ÇALIŞMALARDA ODAKLAR</a:t>
            </a:r>
            <a:endParaRPr lang="en-US" b="1" dirty="0">
              <a:solidFill>
                <a:schemeClr val="accent2">
                  <a:lumMod val="60000"/>
                  <a:lumOff val="40000"/>
                </a:schemeClr>
              </a:solidFill>
            </a:endParaRPr>
          </a:p>
        </p:txBody>
      </p:sp>
      <p:sp>
        <p:nvSpPr>
          <p:cNvPr id="37" name="Rectangle 96"/>
          <p:cNvSpPr/>
          <p:nvPr/>
        </p:nvSpPr>
        <p:spPr>
          <a:xfrm>
            <a:off x="10172187" y="5567642"/>
            <a:ext cx="1035861" cy="369332"/>
          </a:xfrm>
          <a:prstGeom prst="rect">
            <a:avLst/>
          </a:prstGeom>
        </p:spPr>
        <p:txBody>
          <a:bodyPr wrap="none" anchor="b">
            <a:spAutoFit/>
          </a:bodyPr>
          <a:lstStyle/>
          <a:p>
            <a:pPr algn="ctr"/>
            <a:r>
              <a:rPr lang="tr-TR" b="1" dirty="0" smtClean="0">
                <a:solidFill>
                  <a:schemeClr val="accent2">
                    <a:lumMod val="60000"/>
                    <a:lumOff val="40000"/>
                  </a:schemeClr>
                </a:solidFill>
              </a:rPr>
              <a:t>ÇIKTILAR</a:t>
            </a:r>
            <a:endParaRPr lang="en-US" b="1" dirty="0">
              <a:solidFill>
                <a:schemeClr val="accent2">
                  <a:lumMod val="60000"/>
                  <a:lumOff val="40000"/>
                </a:schemeClr>
              </a:solidFill>
            </a:endParaRPr>
          </a:p>
        </p:txBody>
      </p:sp>
      <p:sp>
        <p:nvSpPr>
          <p:cNvPr id="72" name="Oval 71">
            <a:hlinkClick r:id="" action="ppaction://noaction"/>
          </p:cNvPr>
          <p:cNvSpPr>
            <a:spLocks/>
          </p:cNvSpPr>
          <p:nvPr/>
        </p:nvSpPr>
        <p:spPr>
          <a:xfrm>
            <a:off x="6125034" y="4311350"/>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6" name="Rectangle 103"/>
          <p:cNvSpPr/>
          <p:nvPr/>
        </p:nvSpPr>
        <p:spPr>
          <a:xfrm>
            <a:off x="4517382" y="5016013"/>
            <a:ext cx="3978919" cy="646331"/>
          </a:xfrm>
          <a:prstGeom prst="rect">
            <a:avLst/>
          </a:prstGeom>
        </p:spPr>
        <p:txBody>
          <a:bodyPr wrap="square">
            <a:spAutoFit/>
          </a:bodyPr>
          <a:lstStyle/>
          <a:p>
            <a:pPr algn="ctr"/>
            <a:r>
              <a:rPr lang="en-US" b="1" dirty="0" err="1" smtClean="0">
                <a:solidFill>
                  <a:schemeClr val="accent2">
                    <a:lumMod val="75000"/>
                  </a:schemeClr>
                </a:solidFill>
              </a:rPr>
              <a:t>Dersler</a:t>
            </a:r>
            <a:r>
              <a:rPr lang="tr-TR" b="1" dirty="0" smtClean="0">
                <a:solidFill>
                  <a:schemeClr val="accent2">
                    <a:lumMod val="75000"/>
                  </a:schemeClr>
                </a:solidFill>
              </a:rPr>
              <a:t>den</a:t>
            </a:r>
            <a:r>
              <a:rPr lang="en-US" b="1" dirty="0" smtClean="0">
                <a:solidFill>
                  <a:schemeClr val="accent2">
                    <a:lumMod val="75000"/>
                  </a:schemeClr>
                </a:solidFill>
              </a:rPr>
              <a:t> </a:t>
            </a:r>
            <a:r>
              <a:rPr lang="tr-TR" b="1" dirty="0" smtClean="0">
                <a:solidFill>
                  <a:schemeClr val="accent2">
                    <a:lumMod val="75000"/>
                  </a:schemeClr>
                </a:solidFill>
              </a:rPr>
              <a:t>Örneklerle </a:t>
            </a:r>
            <a:r>
              <a:rPr lang="en-US" b="1" dirty="0" err="1" smtClean="0">
                <a:solidFill>
                  <a:schemeClr val="accent2">
                    <a:lumMod val="75000"/>
                  </a:schemeClr>
                </a:solidFill>
              </a:rPr>
              <a:t>Ön</a:t>
            </a:r>
            <a:r>
              <a:rPr lang="tr-TR" b="1" dirty="0" smtClean="0">
                <a:solidFill>
                  <a:schemeClr val="accent2">
                    <a:lumMod val="75000"/>
                  </a:schemeClr>
                </a:solidFill>
              </a:rPr>
              <a:t>e Ç</a:t>
            </a:r>
            <a:r>
              <a:rPr lang="en-US" b="1" dirty="0" err="1" smtClean="0">
                <a:solidFill>
                  <a:schemeClr val="accent2">
                    <a:lumMod val="75000"/>
                  </a:schemeClr>
                </a:solidFill>
              </a:rPr>
              <a:t>ıkan</a:t>
            </a:r>
            <a:r>
              <a:rPr lang="tr-TR" b="1" dirty="0">
                <a:solidFill>
                  <a:schemeClr val="accent2">
                    <a:lumMod val="75000"/>
                  </a:schemeClr>
                </a:solidFill>
              </a:rPr>
              <a:t> </a:t>
            </a:r>
            <a:r>
              <a:rPr lang="tr-TR" b="1" dirty="0" smtClean="0">
                <a:solidFill>
                  <a:schemeClr val="accent2">
                    <a:lumMod val="75000"/>
                  </a:schemeClr>
                </a:solidFill>
              </a:rPr>
              <a:t>Yenilikler </a:t>
            </a:r>
            <a:r>
              <a:rPr lang="en-US" b="1" dirty="0" err="1" smtClean="0">
                <a:solidFill>
                  <a:schemeClr val="accent2">
                    <a:lumMod val="75000"/>
                  </a:schemeClr>
                </a:solidFill>
              </a:rPr>
              <a:t>Nelerdir</a:t>
            </a:r>
            <a:r>
              <a:rPr lang="en-US" b="1" dirty="0" smtClean="0">
                <a:solidFill>
                  <a:schemeClr val="accent2">
                    <a:lumMod val="75000"/>
                  </a:schemeClr>
                </a:solidFill>
              </a:rPr>
              <a:t>?</a:t>
            </a:r>
            <a:endParaRPr lang="en-US" b="1" dirty="0">
              <a:solidFill>
                <a:schemeClr val="accent2">
                  <a:lumMod val="75000"/>
                </a:schemeClr>
              </a:solidFill>
            </a:endParaRPr>
          </a:p>
        </p:txBody>
      </p:sp>
      <p:sp>
        <p:nvSpPr>
          <p:cNvPr id="36" name="Rectangle 94"/>
          <p:cNvSpPr/>
          <p:nvPr/>
        </p:nvSpPr>
        <p:spPr>
          <a:xfrm>
            <a:off x="4822341" y="5590036"/>
            <a:ext cx="3369000" cy="369332"/>
          </a:xfrm>
          <a:prstGeom prst="rect">
            <a:avLst/>
          </a:prstGeom>
        </p:spPr>
        <p:txBody>
          <a:bodyPr wrap="none" anchor="b">
            <a:spAutoFit/>
          </a:bodyPr>
          <a:lstStyle/>
          <a:p>
            <a:pPr algn="ctr"/>
            <a:r>
              <a:rPr lang="tr-TR" b="1" dirty="0" smtClean="0">
                <a:solidFill>
                  <a:schemeClr val="accent2">
                    <a:lumMod val="60000"/>
                    <a:lumOff val="40000"/>
                  </a:schemeClr>
                </a:solidFill>
              </a:rPr>
              <a:t>DEĞİŞİKLİKLERDEN SATIRBAŞLARI</a:t>
            </a:r>
            <a:endParaRPr lang="en-US" b="1" dirty="0">
              <a:solidFill>
                <a:schemeClr val="accent2">
                  <a:lumMod val="60000"/>
                  <a:lumOff val="40000"/>
                </a:schemeClr>
              </a:solidFill>
            </a:endParaRPr>
          </a:p>
        </p:txBody>
      </p:sp>
      <p:sp>
        <p:nvSpPr>
          <p:cNvPr id="45" name="Rectangle 103"/>
          <p:cNvSpPr/>
          <p:nvPr/>
        </p:nvSpPr>
        <p:spPr>
          <a:xfrm>
            <a:off x="526462" y="5045041"/>
            <a:ext cx="3675005" cy="646331"/>
          </a:xfrm>
          <a:prstGeom prst="rect">
            <a:avLst/>
          </a:prstGeom>
        </p:spPr>
        <p:txBody>
          <a:bodyPr wrap="square">
            <a:spAutoFit/>
          </a:bodyPr>
          <a:lstStyle/>
          <a:p>
            <a:pPr algn="ctr"/>
            <a:r>
              <a:rPr lang="tr-TR" b="1" dirty="0">
                <a:solidFill>
                  <a:schemeClr val="accent2">
                    <a:lumMod val="75000"/>
                  </a:schemeClr>
                </a:solidFill>
              </a:rPr>
              <a:t>2017-18 Eğitim Öğretim Yılında Süreç Nasıl Devam Edecek?</a:t>
            </a:r>
            <a:endParaRPr lang="en-US" b="1" dirty="0">
              <a:solidFill>
                <a:schemeClr val="accent2">
                  <a:lumMod val="75000"/>
                </a:schemeClr>
              </a:solidFill>
            </a:endParaRPr>
          </a:p>
        </p:txBody>
      </p:sp>
      <p:sp>
        <p:nvSpPr>
          <p:cNvPr id="38" name="Rectangle 98"/>
          <p:cNvSpPr/>
          <p:nvPr/>
        </p:nvSpPr>
        <p:spPr>
          <a:xfrm>
            <a:off x="290236" y="5580666"/>
            <a:ext cx="4147457" cy="369332"/>
          </a:xfrm>
          <a:prstGeom prst="rect">
            <a:avLst/>
          </a:prstGeom>
        </p:spPr>
        <p:txBody>
          <a:bodyPr wrap="square" anchor="b">
            <a:spAutoFit/>
          </a:bodyPr>
          <a:lstStyle/>
          <a:p>
            <a:pPr algn="ctr"/>
            <a:r>
              <a:rPr lang="tr-TR" b="1" dirty="0">
                <a:solidFill>
                  <a:schemeClr val="accent2">
                    <a:lumMod val="60000"/>
                    <a:lumOff val="40000"/>
                  </a:schemeClr>
                </a:solidFill>
              </a:rPr>
              <a:t>YAPILAN </a:t>
            </a:r>
            <a:r>
              <a:rPr lang="tr-TR" b="1" dirty="0" smtClean="0">
                <a:solidFill>
                  <a:schemeClr val="accent2">
                    <a:lumMod val="60000"/>
                    <a:lumOff val="40000"/>
                  </a:schemeClr>
                </a:solidFill>
              </a:rPr>
              <a:t>HAZIRLIKLAR</a:t>
            </a:r>
            <a:endParaRPr lang="en-US" b="1" dirty="0">
              <a:solidFill>
                <a:schemeClr val="accent2">
                  <a:lumMod val="60000"/>
                  <a:lumOff val="40000"/>
                </a:schemeClr>
              </a:solidFill>
            </a:endParaRPr>
          </a:p>
        </p:txBody>
      </p:sp>
      <p:sp>
        <p:nvSpPr>
          <p:cNvPr id="18" name="Sağ Ok 17"/>
          <p:cNvSpPr/>
          <p:nvPr/>
        </p:nvSpPr>
        <p:spPr>
          <a:xfrm>
            <a:off x="3928515" y="237193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Sağ Ok 52"/>
          <p:cNvSpPr/>
          <p:nvPr/>
        </p:nvSpPr>
        <p:spPr>
          <a:xfrm>
            <a:off x="8224290" y="237862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Sağ Ok 54"/>
          <p:cNvSpPr/>
          <p:nvPr/>
        </p:nvSpPr>
        <p:spPr>
          <a:xfrm rot="5400000">
            <a:off x="10176318" y="341968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Sağ Ok 56"/>
          <p:cNvSpPr/>
          <p:nvPr/>
        </p:nvSpPr>
        <p:spPr>
          <a:xfrm rot="10800000">
            <a:off x="8201668" y="456867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Sağ Ok 57"/>
          <p:cNvSpPr/>
          <p:nvPr/>
        </p:nvSpPr>
        <p:spPr>
          <a:xfrm rot="10800000">
            <a:off x="3933378" y="456687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TextBox 11"/>
          <p:cNvSpPr txBox="1"/>
          <p:nvPr/>
        </p:nvSpPr>
        <p:spPr>
          <a:xfrm>
            <a:off x="821160" y="3938396"/>
            <a:ext cx="301686" cy="369332"/>
          </a:xfrm>
          <a:prstGeom prst="rect">
            <a:avLst/>
          </a:prstGeom>
          <a:solidFill>
            <a:schemeClr val="bg1"/>
          </a:solidFill>
        </p:spPr>
        <p:txBody>
          <a:bodyPr wrap="none" rtlCol="0">
            <a:spAutoFit/>
          </a:bodyPr>
          <a:lstStyle/>
          <a:p>
            <a:r>
              <a:rPr lang="tr-TR" b="1" dirty="0" smtClean="0">
                <a:solidFill>
                  <a:schemeClr val="accent2">
                    <a:lumMod val="75000"/>
                  </a:schemeClr>
                </a:solidFill>
              </a:rPr>
              <a:t>7</a:t>
            </a:r>
            <a:endParaRPr lang="en-US" b="1" dirty="0">
              <a:solidFill>
                <a:schemeClr val="accent2">
                  <a:lumMod val="75000"/>
                </a:schemeClr>
              </a:solidFill>
            </a:endParaRPr>
          </a:p>
        </p:txBody>
      </p:sp>
      <p:sp>
        <p:nvSpPr>
          <p:cNvPr id="44" name="Oval 43">
            <a:hlinkClick r:id="rId3" action="ppaction://hlinksldjump"/>
          </p:cNvPr>
          <p:cNvSpPr>
            <a:spLocks/>
          </p:cNvSpPr>
          <p:nvPr/>
        </p:nvSpPr>
        <p:spPr>
          <a:xfrm>
            <a:off x="187831" y="37696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59" name="Title 2"/>
          <p:cNvSpPr txBox="1">
            <a:spLocks/>
          </p:cNvSpPr>
          <p:nvPr/>
        </p:nvSpPr>
        <p:spPr>
          <a:xfrm>
            <a:off x="185593" y="3041274"/>
            <a:ext cx="3065561"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a:solidFill>
                  <a:schemeClr val="accent2">
                    <a:lumMod val="75000"/>
                  </a:schemeClr>
                </a:solidFill>
                <a:latin typeface="+mn-lt"/>
                <a:ea typeface="+mn-ea"/>
                <a:cs typeface="+mn-cs"/>
              </a:rPr>
              <a:t>2018-2019’da Yeni Programlara Geçebilmek İçin</a:t>
            </a:r>
            <a:r>
              <a:rPr lang="tr-TR" sz="1800" b="1" dirty="0" smtClean="0">
                <a:solidFill>
                  <a:schemeClr val="accent2">
                    <a:lumMod val="75000"/>
                  </a:schemeClr>
                </a:solidFill>
                <a:latin typeface="+mn-lt"/>
                <a:ea typeface="+mn-ea"/>
                <a:cs typeface="+mn-cs"/>
              </a:rPr>
              <a:t>…</a:t>
            </a:r>
            <a:endParaRPr lang="en-US" sz="1800" b="1" dirty="0">
              <a:solidFill>
                <a:schemeClr val="accent2">
                  <a:lumMod val="75000"/>
                </a:schemeClr>
              </a:solidFill>
              <a:latin typeface="+mn-lt"/>
              <a:ea typeface="+mn-ea"/>
              <a:cs typeface="+mn-cs"/>
            </a:endParaRPr>
          </a:p>
        </p:txBody>
      </p:sp>
      <p:cxnSp>
        <p:nvCxnSpPr>
          <p:cNvPr id="63" name="Straight Connector 87"/>
          <p:cNvCxnSpPr>
            <a:endCxn id="44" idx="6"/>
          </p:cNvCxnSpPr>
          <p:nvPr/>
        </p:nvCxnSpPr>
        <p:spPr>
          <a:xfrm flipH="1" flipV="1">
            <a:off x="919351" y="4135459"/>
            <a:ext cx="1417753" cy="55539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itle 2"/>
          <p:cNvSpPr txBox="1">
            <a:spLocks/>
          </p:cNvSpPr>
          <p:nvPr/>
        </p:nvSpPr>
        <p:spPr>
          <a:xfrm>
            <a:off x="226789" y="3382577"/>
            <a:ext cx="3530182"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smtClean="0">
                <a:solidFill>
                  <a:schemeClr val="accent2">
                    <a:lumMod val="60000"/>
                    <a:lumOff val="40000"/>
                  </a:schemeClr>
                </a:solidFill>
                <a:latin typeface="+mn-lt"/>
                <a:ea typeface="+mn-ea"/>
                <a:cs typeface="+mn-cs"/>
              </a:rPr>
              <a:t>YAPILMASI </a:t>
            </a:r>
            <a:r>
              <a:rPr lang="tr-TR" sz="1800" b="1" dirty="0">
                <a:solidFill>
                  <a:schemeClr val="accent2">
                    <a:lumMod val="60000"/>
                    <a:lumOff val="40000"/>
                  </a:schemeClr>
                </a:solidFill>
                <a:latin typeface="+mn-lt"/>
                <a:ea typeface="+mn-ea"/>
                <a:cs typeface="+mn-cs"/>
              </a:rPr>
              <a:t>GEREKEN HAZIRLIKLAR</a:t>
            </a:r>
            <a:endParaRPr lang="en-US" sz="1800" b="1" dirty="0">
              <a:solidFill>
                <a:schemeClr val="accent2">
                  <a:lumMod val="60000"/>
                  <a:lumOff val="40000"/>
                </a:schemeClr>
              </a:solidFill>
              <a:latin typeface="+mn-lt"/>
              <a:ea typeface="+mn-ea"/>
              <a:cs typeface="+mn-cs"/>
            </a:endParaRPr>
          </a:p>
        </p:txBody>
      </p:sp>
      <p:sp>
        <p:nvSpPr>
          <p:cNvPr id="64" name="Sağ Ok 63"/>
          <p:cNvSpPr/>
          <p:nvPr/>
        </p:nvSpPr>
        <p:spPr>
          <a:xfrm rot="12136978">
            <a:off x="1165287" y="4230999"/>
            <a:ext cx="612936" cy="227502"/>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a:hlinkClick r:id="" action="ppaction://noaction"/>
          </p:cNvPr>
          <p:cNvSpPr>
            <a:spLocks/>
          </p:cNvSpPr>
          <p:nvPr/>
        </p:nvSpPr>
        <p:spPr>
          <a:xfrm>
            <a:off x="2103013" y="4311350"/>
            <a:ext cx="731520" cy="731520"/>
          </a:xfrm>
          <a:prstGeom prst="ellipse">
            <a:avLst/>
          </a:prstGeom>
          <a:solidFill>
            <a:srgbClr val="7A4A7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60074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a:off x="442847" y="2698774"/>
            <a:ext cx="11023276" cy="12145"/>
          </a:xfrm>
          <a:prstGeom prst="line">
            <a:avLst/>
          </a:prstGeom>
          <a:ln w="50800">
            <a:solidFill>
              <a:srgbClr val="5858C8"/>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2700" y="244372"/>
            <a:ext cx="12192000" cy="673100"/>
          </a:xfrm>
        </p:spPr>
        <p:txBody>
          <a:bodyPr>
            <a:noAutofit/>
          </a:bodyPr>
          <a:lstStyle/>
          <a:p>
            <a:pPr algn="ctr"/>
            <a:r>
              <a:rPr lang="tr-TR" sz="4000" b="1" dirty="0" smtClean="0">
                <a:solidFill>
                  <a:srgbClr val="EAEAEA"/>
                </a:solidFill>
              </a:rPr>
              <a:t>Müfredatlar Neden Yenilendi?</a:t>
            </a:r>
            <a:r>
              <a:rPr lang="tr-TR" sz="3200" b="1" dirty="0" smtClean="0">
                <a:solidFill>
                  <a:srgbClr val="EAEAEA"/>
                </a:solidFill>
              </a:rPr>
              <a:t/>
            </a:r>
            <a:br>
              <a:rPr lang="tr-TR" sz="3200" b="1" dirty="0" smtClean="0">
                <a:solidFill>
                  <a:srgbClr val="EAEAEA"/>
                </a:solidFill>
              </a:rPr>
            </a:br>
            <a:r>
              <a:rPr lang="tr-TR" sz="3500" b="1" spc="300" dirty="0" smtClean="0">
                <a:solidFill>
                  <a:srgbClr val="EAEAEA"/>
                </a:solidFill>
              </a:rPr>
              <a:t>YENİLEME GEREKÇELERİ</a:t>
            </a:r>
            <a:endParaRPr lang="en-US" sz="3500" b="1" spc="300" dirty="0">
              <a:solidFill>
                <a:srgbClr val="EAEAEA"/>
              </a:solidFill>
            </a:endParaRPr>
          </a:p>
        </p:txBody>
      </p:sp>
      <p:sp>
        <p:nvSpPr>
          <p:cNvPr id="18" name="Text Placeholder 17"/>
          <p:cNvSpPr>
            <a:spLocks noGrp="1"/>
          </p:cNvSpPr>
          <p:nvPr>
            <p:ph type="body" sz="quarter" idx="22"/>
          </p:nvPr>
        </p:nvSpPr>
        <p:spPr>
          <a:xfrm>
            <a:off x="238199" y="4009025"/>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Hayata dair ve hayat için; işlevsel, pratik ve değerlerimizle paralel ve onları kapsayan bilgi ve beceriler kazandırmak için…</a:t>
            </a:r>
            <a:endParaRPr lang="tr-TR" sz="1900" b="1" dirty="0">
              <a:solidFill>
                <a:schemeClr val="tx1"/>
              </a:solidFill>
            </a:endParaRPr>
          </a:p>
        </p:txBody>
      </p:sp>
      <p:sp>
        <p:nvSpPr>
          <p:cNvPr id="19" name="Text Placeholder 18"/>
          <p:cNvSpPr>
            <a:spLocks noGrp="1"/>
          </p:cNvSpPr>
          <p:nvPr>
            <p:ph type="body" sz="quarter" idx="23"/>
          </p:nvPr>
        </p:nvSpPr>
        <p:spPr>
          <a:xfrm>
            <a:off x="3254938" y="4030797"/>
            <a:ext cx="2812033" cy="1226993"/>
          </a:xfrm>
        </p:spPr>
        <p:txBody>
          <a:bodyPr>
            <a:noAutofit/>
          </a:bodyPr>
          <a:lstStyle/>
          <a:p>
            <a:pPr algn="l">
              <a:lnSpc>
                <a:spcPts val="2280"/>
              </a:lnSpc>
              <a:spcBef>
                <a:spcPts val="600"/>
              </a:spcBef>
              <a:spcAft>
                <a:spcPts val="600"/>
              </a:spcAft>
            </a:pPr>
            <a:r>
              <a:rPr lang="tr-TR" sz="1900" b="1" dirty="0">
                <a:solidFill>
                  <a:schemeClr val="tx1"/>
                </a:solidFill>
              </a:rPr>
              <a:t>Ulusal ve </a:t>
            </a:r>
            <a:r>
              <a:rPr lang="tr-TR" sz="1900" b="1" dirty="0" smtClean="0">
                <a:solidFill>
                  <a:schemeClr val="tx1"/>
                </a:solidFill>
              </a:rPr>
              <a:t>uluslararası belgelerde </a:t>
            </a:r>
            <a:r>
              <a:rPr lang="tr-TR" sz="1900" b="1" dirty="0">
                <a:solidFill>
                  <a:schemeClr val="tx1"/>
                </a:solidFill>
              </a:rPr>
              <a:t>tanımlanmış </a:t>
            </a:r>
            <a:r>
              <a:rPr lang="tr-TR" sz="1900" b="1" dirty="0" smtClean="0">
                <a:solidFill>
                  <a:schemeClr val="tx1"/>
                </a:solidFill>
              </a:rPr>
              <a:t>yeterlilikleri kazandırmak, PISA ve TIMMS gibi uluslararası  değerlendirme sınavlarında çocuklarımızın eksiklerini giderip desteklemek için</a:t>
            </a:r>
            <a:r>
              <a:rPr lang="tr-TR" sz="1900" b="1" dirty="0">
                <a:solidFill>
                  <a:schemeClr val="tx1"/>
                </a:solidFill>
              </a:rPr>
              <a:t>…</a:t>
            </a:r>
            <a:endParaRPr lang="en-US" sz="1900" b="1" dirty="0">
              <a:solidFill>
                <a:schemeClr val="tx1"/>
              </a:solidFill>
            </a:endParaRPr>
          </a:p>
        </p:txBody>
      </p:sp>
      <p:sp>
        <p:nvSpPr>
          <p:cNvPr id="20" name="Text Placeholder 19"/>
          <p:cNvSpPr>
            <a:spLocks noGrp="1"/>
          </p:cNvSpPr>
          <p:nvPr>
            <p:ph type="body" sz="quarter" idx="24"/>
          </p:nvPr>
        </p:nvSpPr>
        <p:spPr>
          <a:xfrm>
            <a:off x="9416251" y="4030797"/>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İnsanımızın ve insanlığın </a:t>
            </a:r>
            <a:r>
              <a:rPr lang="tr-TR" sz="1900" b="1" dirty="0">
                <a:solidFill>
                  <a:schemeClr val="tx1"/>
                </a:solidFill>
              </a:rPr>
              <a:t>ortak </a:t>
            </a:r>
            <a:r>
              <a:rPr lang="tr-TR" sz="1900" b="1" dirty="0" smtClean="0">
                <a:solidFill>
                  <a:schemeClr val="tx1"/>
                </a:solidFill>
              </a:rPr>
              <a:t> değerlerini kazandırmak ve benimsetmek için</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6371336" y="4030797"/>
            <a:ext cx="2836164" cy="1226993"/>
          </a:xfrm>
        </p:spPr>
        <p:txBody>
          <a:bodyPr>
            <a:noAutofit/>
          </a:bodyPr>
          <a:lstStyle/>
          <a:p>
            <a:pPr algn="l">
              <a:lnSpc>
                <a:spcPts val="2280"/>
              </a:lnSpc>
              <a:spcBef>
                <a:spcPts val="600"/>
              </a:spcBef>
              <a:spcAft>
                <a:spcPts val="600"/>
              </a:spcAft>
            </a:pPr>
            <a:r>
              <a:rPr lang="tr-TR" sz="1900" b="1" dirty="0">
                <a:solidFill>
                  <a:schemeClr val="tx1"/>
                </a:solidFill>
              </a:rPr>
              <a:t>Sosyokültürel </a:t>
            </a:r>
            <a:r>
              <a:rPr lang="tr-TR" sz="1900" b="1" dirty="0" smtClean="0">
                <a:solidFill>
                  <a:schemeClr val="tx1"/>
                </a:solidFill>
              </a:rPr>
              <a:t>hayat ile bilim </a:t>
            </a:r>
            <a:r>
              <a:rPr lang="tr-TR" sz="1900" b="1" dirty="0">
                <a:solidFill>
                  <a:schemeClr val="tx1"/>
                </a:solidFill>
              </a:rPr>
              <a:t>ve teknolojideki </a:t>
            </a:r>
            <a:r>
              <a:rPr lang="tr-TR" sz="1900" b="1" dirty="0" smtClean="0">
                <a:solidFill>
                  <a:schemeClr val="tx1"/>
                </a:solidFill>
              </a:rPr>
              <a:t>değişim </a:t>
            </a:r>
            <a:r>
              <a:rPr lang="tr-TR" sz="1900" b="1" dirty="0">
                <a:solidFill>
                  <a:schemeClr val="tx1"/>
                </a:solidFill>
              </a:rPr>
              <a:t>ve gelişmelerin gerekli kıldığı </a:t>
            </a:r>
            <a:r>
              <a:rPr lang="tr-TR" sz="1900" b="1" dirty="0" smtClean="0">
                <a:solidFill>
                  <a:schemeClr val="tx1"/>
                </a:solidFill>
              </a:rPr>
              <a:t>vasıfları kazandırarak millî ve uluslararası düzeylerde varlık gösterebilen donanımlı bireyler yetiştirmek için…</a:t>
            </a:r>
            <a:endParaRPr lang="en-US" sz="1900" b="1" dirty="0">
              <a:solidFill>
                <a:schemeClr val="tx1"/>
              </a:solidFill>
            </a:endParaRPr>
          </a:p>
        </p:txBody>
      </p:sp>
      <p:sp>
        <p:nvSpPr>
          <p:cNvPr id="22" name="Text Placeholder 21"/>
          <p:cNvSpPr>
            <a:spLocks noGrp="1"/>
          </p:cNvSpPr>
          <p:nvPr>
            <p:ph type="body" sz="quarter" idx="26"/>
          </p:nvPr>
        </p:nvSpPr>
        <p:spPr>
          <a:xfrm>
            <a:off x="149299"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362506"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9416251"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6423575"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161999" y="261264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PRATİK BİLGİ</a:t>
            </a:r>
            <a:endParaRPr lang="en-US" sz="2900" b="1" dirty="0">
              <a:solidFill>
                <a:srgbClr val="EAEAEA"/>
              </a:solidFill>
            </a:endParaRPr>
          </a:p>
        </p:txBody>
      </p:sp>
      <p:sp>
        <p:nvSpPr>
          <p:cNvPr id="15" name="Text Placeholder 14"/>
          <p:cNvSpPr>
            <a:spLocks noGrp="1"/>
          </p:cNvSpPr>
          <p:nvPr>
            <p:ph type="body" sz="quarter" idx="19"/>
          </p:nvPr>
        </p:nvSpPr>
        <p:spPr>
          <a:xfrm>
            <a:off x="3362506" y="2819475"/>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BECERİ ve </a:t>
            </a:r>
            <a:r>
              <a:rPr lang="tr-TR" sz="2900" b="1" dirty="0" smtClean="0">
                <a:solidFill>
                  <a:srgbClr val="EAEAEA"/>
                </a:solidFill>
              </a:rPr>
              <a:t>YETKİNLİKLER</a:t>
            </a:r>
            <a:endParaRPr lang="en-US" sz="2900" b="1" dirty="0">
              <a:solidFill>
                <a:srgbClr val="EAEAEA"/>
              </a:solidFill>
            </a:endParaRPr>
          </a:p>
        </p:txBody>
      </p:sp>
      <p:sp>
        <p:nvSpPr>
          <p:cNvPr id="16" name="Text Placeholder 15"/>
          <p:cNvSpPr>
            <a:spLocks noGrp="1"/>
          </p:cNvSpPr>
          <p:nvPr>
            <p:ph type="body" sz="quarter" idx="20"/>
          </p:nvPr>
        </p:nvSpPr>
        <p:spPr>
          <a:xfrm>
            <a:off x="9416251" y="2634413"/>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DEĞERLERİMİZ</a:t>
            </a:r>
            <a:endParaRPr lang="en-US" sz="2900" b="1" dirty="0">
              <a:solidFill>
                <a:srgbClr val="EAEAEA"/>
              </a:solidFill>
            </a:endParaRPr>
          </a:p>
        </p:txBody>
      </p:sp>
      <p:sp>
        <p:nvSpPr>
          <p:cNvPr id="17" name="Text Placeholder 16"/>
          <p:cNvSpPr>
            <a:spLocks noGrp="1"/>
          </p:cNvSpPr>
          <p:nvPr>
            <p:ph type="body" sz="quarter" idx="21"/>
          </p:nvPr>
        </p:nvSpPr>
        <p:spPr>
          <a:xfrm>
            <a:off x="6423575" y="283036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GÜNCEL NİTELİKLER</a:t>
            </a:r>
            <a:endParaRPr lang="en-US" sz="2900" b="1" dirty="0">
              <a:solidFill>
                <a:srgbClr val="EAEAEA"/>
              </a:solidFill>
            </a:endParaRPr>
          </a:p>
        </p:txBody>
      </p:sp>
      <p:sp>
        <p:nvSpPr>
          <p:cNvPr id="2" name="Metin kutusu 1"/>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2187051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497418" y="2622572"/>
            <a:ext cx="10914135" cy="12145"/>
          </a:xfrm>
          <a:prstGeom prst="line">
            <a:avLst/>
          </a:prstGeom>
          <a:ln w="50800">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Yenilenen </a:t>
            </a:r>
            <a:r>
              <a:rPr lang="tr-TR" b="1" dirty="0" err="1" smtClean="0">
                <a:solidFill>
                  <a:srgbClr val="EAEAEA"/>
                </a:solidFill>
              </a:rPr>
              <a:t>Müfredatlarda</a:t>
            </a:r>
            <a:r>
              <a:rPr lang="tr-TR" b="1" dirty="0" smtClean="0">
                <a:solidFill>
                  <a:srgbClr val="EAEAEA"/>
                </a:solidFill>
              </a:rPr>
              <a:t> Ne Yapıldı?</a:t>
            </a:r>
            <a:br>
              <a:rPr lang="tr-TR" b="1" dirty="0" smtClean="0">
                <a:solidFill>
                  <a:srgbClr val="EAEAEA"/>
                </a:solidFill>
              </a:rPr>
            </a:br>
            <a:r>
              <a:rPr lang="tr-TR" sz="3900" b="1" spc="300" dirty="0" smtClean="0">
                <a:solidFill>
                  <a:srgbClr val="EAEAEA"/>
                </a:solidFill>
              </a:rPr>
              <a:t>YAPILAN ÇALIŞMALARDA ODAKLAR</a:t>
            </a:r>
            <a:endParaRPr lang="en-US" sz="3900" b="1" spc="300" dirty="0">
              <a:solidFill>
                <a:srgbClr val="EAEAEA"/>
              </a:solidFill>
            </a:endParaRPr>
          </a:p>
        </p:txBody>
      </p:sp>
      <p:sp>
        <p:nvSpPr>
          <p:cNvPr id="18" name="Text Placeholder 17"/>
          <p:cNvSpPr>
            <a:spLocks noGrp="1"/>
          </p:cNvSpPr>
          <p:nvPr>
            <p:ph type="body" sz="quarter" idx="22"/>
          </p:nvPr>
        </p:nvSpPr>
        <p:spPr>
          <a:xfrm>
            <a:off x="254981" y="3998139"/>
            <a:ext cx="2640620" cy="2067152"/>
          </a:xfrm>
        </p:spPr>
        <p:txBody>
          <a:bodyPr>
            <a:noAutofit/>
          </a:bodyPr>
          <a:lstStyle/>
          <a:p>
            <a:pPr lvl="0" algn="l">
              <a:lnSpc>
                <a:spcPts val="2280"/>
              </a:lnSpc>
              <a:spcBef>
                <a:spcPts val="600"/>
              </a:spcBef>
              <a:spcAft>
                <a:spcPts val="600"/>
              </a:spcAft>
            </a:pPr>
            <a:r>
              <a:rPr lang="tr-TR" sz="1900" b="1" dirty="0" smtClean="0">
                <a:solidFill>
                  <a:schemeClr val="accent2">
                    <a:lumMod val="75000"/>
                  </a:schemeClr>
                </a:solidFill>
              </a:rPr>
              <a:t>Müfredatlar fazlalıkları sadeleştirme, yoğunlukları ise seyreltme </a:t>
            </a:r>
            <a:r>
              <a:rPr lang="tr-TR" sz="1900" b="1" dirty="0">
                <a:solidFill>
                  <a:schemeClr val="accent2">
                    <a:lumMod val="75000"/>
                  </a:schemeClr>
                </a:solidFill>
              </a:rPr>
              <a:t>suretiyle </a:t>
            </a:r>
            <a:r>
              <a:rPr lang="tr-TR" sz="1900" b="1" dirty="0" smtClean="0">
                <a:solidFill>
                  <a:schemeClr val="accent2">
                    <a:lumMod val="75000"/>
                  </a:schemeClr>
                </a:solidFill>
              </a:rPr>
              <a:t>hafifletildi. «</a:t>
            </a:r>
            <a:r>
              <a:rPr lang="tr-TR" sz="1900" b="1" dirty="0" err="1" smtClean="0">
                <a:solidFill>
                  <a:schemeClr val="accent2">
                    <a:lumMod val="75000"/>
                  </a:schemeClr>
                </a:solidFill>
              </a:rPr>
              <a:t>Öz»ün</a:t>
            </a:r>
            <a:r>
              <a:rPr lang="tr-TR" sz="1900" b="1" dirty="0" smtClean="0">
                <a:solidFill>
                  <a:schemeClr val="accent2">
                    <a:lumMod val="75000"/>
                  </a:schemeClr>
                </a:solidFill>
              </a:rPr>
              <a:t> «tam» olarak kazandırılması </a:t>
            </a:r>
            <a:r>
              <a:rPr lang="tr-TR" sz="1900" b="1" dirty="0">
                <a:solidFill>
                  <a:schemeClr val="accent2">
                    <a:lumMod val="75000"/>
                  </a:schemeClr>
                </a:solidFill>
              </a:rPr>
              <a:t>hedeflendi.</a:t>
            </a:r>
          </a:p>
        </p:txBody>
      </p:sp>
      <p:sp>
        <p:nvSpPr>
          <p:cNvPr id="19" name="Text Placeholder 18"/>
          <p:cNvSpPr>
            <a:spLocks noGrp="1"/>
          </p:cNvSpPr>
          <p:nvPr>
            <p:ph type="body" sz="quarter" idx="23"/>
          </p:nvPr>
        </p:nvSpPr>
        <p:spPr>
          <a:xfrm>
            <a:off x="3218653" y="4019911"/>
            <a:ext cx="2692290" cy="1226993"/>
          </a:xfrm>
        </p:spPr>
        <p:txBody>
          <a:bodyPr>
            <a:noAutofit/>
          </a:bodyPr>
          <a:lstStyle/>
          <a:p>
            <a:pPr lvl="0" algn="l">
              <a:lnSpc>
                <a:spcPts val="2280"/>
              </a:lnSpc>
              <a:spcBef>
                <a:spcPts val="600"/>
              </a:spcBef>
              <a:spcAft>
                <a:spcPts val="600"/>
              </a:spcAft>
            </a:pPr>
            <a:r>
              <a:rPr lang="tr-TR" sz="1900" b="1" dirty="0">
                <a:solidFill>
                  <a:schemeClr val="accent2">
                    <a:lumMod val="75000"/>
                  </a:schemeClr>
                </a:solidFill>
              </a:rPr>
              <a:t>Temel </a:t>
            </a:r>
            <a:r>
              <a:rPr lang="tr-TR" sz="1900" b="1" dirty="0" smtClean="0">
                <a:solidFill>
                  <a:schemeClr val="accent2">
                    <a:lumMod val="75000"/>
                  </a:schemeClr>
                </a:solidFill>
              </a:rPr>
              <a:t>değer, bilgi</a:t>
            </a:r>
            <a:r>
              <a:rPr lang="tr-TR" sz="1900" b="1" dirty="0">
                <a:solidFill>
                  <a:schemeClr val="accent2">
                    <a:lumMod val="75000"/>
                  </a:schemeClr>
                </a:solidFill>
              </a:rPr>
              <a:t>, beceri, </a:t>
            </a:r>
            <a:r>
              <a:rPr lang="tr-TR" sz="1900" b="1" dirty="0" smtClean="0">
                <a:solidFill>
                  <a:schemeClr val="accent2">
                    <a:lumMod val="75000"/>
                  </a:schemeClr>
                </a:solidFill>
              </a:rPr>
              <a:t>yeterlilik, </a:t>
            </a:r>
            <a:r>
              <a:rPr lang="tr-TR" b="1" dirty="0" smtClean="0">
                <a:solidFill>
                  <a:schemeClr val="accent2">
                    <a:lumMod val="75000"/>
                  </a:schemeClr>
                </a:solidFill>
              </a:rPr>
              <a:t>yetkinlik</a:t>
            </a:r>
            <a:r>
              <a:rPr lang="tr-TR" sz="1900" b="1" dirty="0" smtClean="0">
                <a:solidFill>
                  <a:schemeClr val="accent2">
                    <a:lumMod val="75000"/>
                  </a:schemeClr>
                </a:solidFill>
              </a:rPr>
              <a:t>, tutum ve davranışlar birbirleriyle </a:t>
            </a:r>
            <a:r>
              <a:rPr lang="tr-TR" sz="1900" b="1" dirty="0">
                <a:solidFill>
                  <a:schemeClr val="accent2">
                    <a:lumMod val="75000"/>
                  </a:schemeClr>
                </a:solidFill>
              </a:rPr>
              <a:t>uyumlu bir </a:t>
            </a:r>
            <a:r>
              <a:rPr lang="tr-TR" sz="1900" b="1" dirty="0" smtClean="0">
                <a:solidFill>
                  <a:schemeClr val="accent2">
                    <a:lumMod val="75000"/>
                  </a:schemeClr>
                </a:solidFill>
              </a:rPr>
              <a:t>bütünlüğe </a:t>
            </a:r>
            <a:r>
              <a:rPr lang="tr-TR" sz="1900" b="1" dirty="0">
                <a:solidFill>
                  <a:schemeClr val="accent2">
                    <a:lumMod val="75000"/>
                  </a:schemeClr>
                </a:solidFill>
              </a:rPr>
              <a:t>kavuşturuldu.  Ayrı ayrı </a:t>
            </a:r>
            <a:r>
              <a:rPr lang="tr-TR" sz="1900" b="1" dirty="0" smtClean="0">
                <a:solidFill>
                  <a:schemeClr val="accent2">
                    <a:lumMod val="75000"/>
                  </a:schemeClr>
                </a:solidFill>
              </a:rPr>
              <a:t>olmaktan ziyade ahenkli bir </a:t>
            </a:r>
            <a:r>
              <a:rPr lang="tr-TR" sz="1900" b="1" dirty="0">
                <a:solidFill>
                  <a:schemeClr val="accent2">
                    <a:lumMod val="75000"/>
                  </a:schemeClr>
                </a:solidFill>
              </a:rPr>
              <a:t>bütünlüğe ulaşmak </a:t>
            </a:r>
            <a:r>
              <a:rPr lang="tr-TR" b="1" dirty="0">
                <a:solidFill>
                  <a:schemeClr val="accent2">
                    <a:lumMod val="75000"/>
                  </a:schemeClr>
                </a:solidFill>
              </a:rPr>
              <a:t>hedeflendi</a:t>
            </a:r>
            <a:r>
              <a:rPr lang="tr-TR" sz="1900" b="1" dirty="0">
                <a:solidFill>
                  <a:schemeClr val="accent2">
                    <a:lumMod val="75000"/>
                  </a:schemeClr>
                </a:solidFill>
              </a:rPr>
              <a:t>.</a:t>
            </a:r>
          </a:p>
        </p:txBody>
      </p:sp>
      <p:sp>
        <p:nvSpPr>
          <p:cNvPr id="20" name="Text Placeholder 19"/>
          <p:cNvSpPr>
            <a:spLocks noGrp="1"/>
          </p:cNvSpPr>
          <p:nvPr>
            <p:ph type="body" sz="quarter" idx="24"/>
          </p:nvPr>
        </p:nvSpPr>
        <p:spPr>
          <a:xfrm>
            <a:off x="6383651" y="4019911"/>
            <a:ext cx="2596896" cy="1226993"/>
          </a:xfrm>
        </p:spPr>
        <p:txBody>
          <a:bodyPr>
            <a:noAutofit/>
          </a:bodyPr>
          <a:lstStyle/>
          <a:p>
            <a:pPr algn="l">
              <a:lnSpc>
                <a:spcPts val="2280"/>
              </a:lnSpc>
              <a:spcBef>
                <a:spcPts val="600"/>
              </a:spcBef>
              <a:spcAft>
                <a:spcPts val="600"/>
              </a:spcAft>
            </a:pPr>
            <a:r>
              <a:rPr lang="tr-TR" sz="1900" b="1" dirty="0">
                <a:solidFill>
                  <a:schemeClr val="accent2">
                    <a:lumMod val="75000"/>
                  </a:schemeClr>
                </a:solidFill>
              </a:rPr>
              <a:t>D</a:t>
            </a:r>
            <a:r>
              <a:rPr lang="tr-TR" sz="1900" b="1" dirty="0" smtClean="0">
                <a:solidFill>
                  <a:schemeClr val="accent2">
                    <a:lumMod val="75000"/>
                  </a:schemeClr>
                </a:solidFill>
              </a:rPr>
              <a:t>eğerlerimize </a:t>
            </a:r>
            <a:r>
              <a:rPr lang="tr-TR" sz="1900" b="1" dirty="0">
                <a:solidFill>
                  <a:schemeClr val="accent2">
                    <a:lumMod val="75000"/>
                  </a:schemeClr>
                </a:solidFill>
              </a:rPr>
              <a:t>uygun olmayan unsurlar </a:t>
            </a:r>
            <a:r>
              <a:rPr lang="tr-TR" sz="1900" b="1" dirty="0" smtClean="0">
                <a:solidFill>
                  <a:schemeClr val="accent2">
                    <a:lumMod val="75000"/>
                  </a:schemeClr>
                </a:solidFill>
              </a:rPr>
              <a:t>ayıklandı, müfredatlar ile değerlerimiz arasında bağ oluşturuldu</a:t>
            </a:r>
            <a:r>
              <a:rPr lang="tr-TR" sz="1900" b="1" dirty="0">
                <a:solidFill>
                  <a:schemeClr val="accent2">
                    <a:lumMod val="75000"/>
                  </a:schemeClr>
                </a:solidFill>
              </a:rPr>
              <a:t>. </a:t>
            </a:r>
            <a:endParaRPr lang="en-US" sz="1900" b="1" dirty="0">
              <a:solidFill>
                <a:schemeClr val="accent2">
                  <a:lumMod val="75000"/>
                </a:schemeClr>
              </a:solidFill>
            </a:endParaRPr>
          </a:p>
        </p:txBody>
      </p:sp>
      <p:sp>
        <p:nvSpPr>
          <p:cNvPr id="21" name="Text Placeholder 20"/>
          <p:cNvSpPr>
            <a:spLocks noGrp="1"/>
          </p:cNvSpPr>
          <p:nvPr>
            <p:ph type="body" sz="quarter" idx="25"/>
          </p:nvPr>
        </p:nvSpPr>
        <p:spPr>
          <a:xfrm>
            <a:off x="9382180" y="4019911"/>
            <a:ext cx="2682819" cy="1226993"/>
          </a:xfrm>
        </p:spPr>
        <p:txBody>
          <a:bodyPr>
            <a:noAutofit/>
          </a:bodyPr>
          <a:lstStyle/>
          <a:p>
            <a:pPr algn="l">
              <a:lnSpc>
                <a:spcPts val="2280"/>
              </a:lnSpc>
              <a:spcBef>
                <a:spcPts val="600"/>
              </a:spcBef>
              <a:spcAft>
                <a:spcPts val="600"/>
              </a:spcAft>
            </a:pPr>
            <a:r>
              <a:rPr lang="tr-TR" sz="1900" b="1" dirty="0" smtClean="0">
                <a:solidFill>
                  <a:schemeClr val="accent2">
                    <a:lumMod val="75000"/>
                  </a:schemeClr>
                </a:solidFill>
              </a:rPr>
              <a:t>Güncel, yeni ve </a:t>
            </a:r>
            <a:r>
              <a:rPr lang="tr-TR" sz="1900" b="1" dirty="0">
                <a:solidFill>
                  <a:schemeClr val="accent2">
                    <a:lumMod val="75000"/>
                  </a:schemeClr>
                </a:solidFill>
              </a:rPr>
              <a:t>canlı </a:t>
            </a:r>
            <a:r>
              <a:rPr lang="tr-TR" sz="1900" b="1" dirty="0" smtClean="0">
                <a:solidFill>
                  <a:schemeClr val="accent2">
                    <a:lumMod val="75000"/>
                  </a:schemeClr>
                </a:solidFill>
              </a:rPr>
              <a:t>evsaf dokusu belirlendi</a:t>
            </a:r>
            <a:r>
              <a:rPr lang="tr-TR" sz="1900" b="1" dirty="0">
                <a:solidFill>
                  <a:schemeClr val="accent2">
                    <a:lumMod val="75000"/>
                  </a:schemeClr>
                </a:solidFill>
              </a:rPr>
              <a:t>. </a:t>
            </a:r>
            <a:r>
              <a:rPr lang="tr-TR" sz="1900" b="1" dirty="0" smtClean="0">
                <a:solidFill>
                  <a:schemeClr val="accent2">
                    <a:lumMod val="75000"/>
                  </a:schemeClr>
                </a:solidFill>
              </a:rPr>
              <a:t>Çocuklarımıza kazandırılacak bu niteliklere uygun içerikler istikametinde bir güncelleme hedeflendi.</a:t>
            </a:r>
            <a:endParaRPr lang="en-US" sz="1900" b="1" dirty="0">
              <a:solidFill>
                <a:schemeClr val="accent2">
                  <a:lumMod val="75000"/>
                </a:schemeClr>
              </a:solidFill>
            </a:endParaRPr>
          </a:p>
        </p:txBody>
      </p:sp>
      <p:sp>
        <p:nvSpPr>
          <p:cNvPr id="22" name="Text Placeholder 21"/>
          <p:cNvSpPr>
            <a:spLocks noGrp="1"/>
          </p:cNvSpPr>
          <p:nvPr>
            <p:ph type="body" sz="quarter" idx="26"/>
          </p:nvPr>
        </p:nvSpPr>
        <p:spPr>
          <a:xfrm>
            <a:off x="254981"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266350"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383651"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382181" y="1395512"/>
            <a:ext cx="2596896" cy="2596896"/>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4981" y="2553583"/>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SADELEŞTİRME</a:t>
            </a:r>
            <a:endParaRPr lang="en-US" sz="2900" b="1" dirty="0">
              <a:solidFill>
                <a:srgbClr val="EAEAEA"/>
              </a:solidFill>
            </a:endParaRPr>
          </a:p>
        </p:txBody>
      </p:sp>
      <p:sp>
        <p:nvSpPr>
          <p:cNvPr id="15" name="Text Placeholder 14"/>
          <p:cNvSpPr>
            <a:spLocks noGrp="1"/>
          </p:cNvSpPr>
          <p:nvPr>
            <p:ph type="body" sz="quarter" idx="19"/>
          </p:nvPr>
        </p:nvSpPr>
        <p:spPr>
          <a:xfrm>
            <a:off x="3266350" y="2976776"/>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AHENK VE BÜTÜNLÜK KURMA</a:t>
            </a:r>
            <a:endParaRPr lang="en-US" sz="2900" b="1" dirty="0">
              <a:solidFill>
                <a:srgbClr val="EAEAEA"/>
              </a:solidFill>
            </a:endParaRPr>
          </a:p>
        </p:txBody>
      </p:sp>
      <p:sp>
        <p:nvSpPr>
          <p:cNvPr id="16" name="Text Placeholder 15"/>
          <p:cNvSpPr>
            <a:spLocks noGrp="1"/>
          </p:cNvSpPr>
          <p:nvPr>
            <p:ph type="body" sz="quarter" idx="20"/>
          </p:nvPr>
        </p:nvSpPr>
        <p:spPr>
          <a:xfrm>
            <a:off x="6383651" y="3036648"/>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YERLİ VE MİLLÎ DEĞERLERİ katma</a:t>
            </a:r>
            <a:endParaRPr lang="en-US" sz="2900" b="1" dirty="0">
              <a:solidFill>
                <a:srgbClr val="EAEAEA"/>
              </a:solidFill>
            </a:endParaRPr>
          </a:p>
        </p:txBody>
      </p:sp>
      <p:sp>
        <p:nvSpPr>
          <p:cNvPr id="17" name="Text Placeholder 16"/>
          <p:cNvSpPr>
            <a:spLocks noGrp="1"/>
          </p:cNvSpPr>
          <p:nvPr>
            <p:ph type="body" sz="quarter" idx="21"/>
          </p:nvPr>
        </p:nvSpPr>
        <p:spPr>
          <a:xfrm>
            <a:off x="9382181" y="2816206"/>
            <a:ext cx="2596896" cy="431800"/>
          </a:xfrm>
        </p:spPr>
        <p:txBody>
          <a:bodyPr>
            <a:noAutofit/>
          </a:bodyPr>
          <a:lstStyle/>
          <a:p>
            <a:pPr>
              <a:lnSpc>
                <a:spcPct val="100000"/>
              </a:lnSpc>
              <a:spcBef>
                <a:spcPts val="1200"/>
              </a:spcBef>
              <a:spcAft>
                <a:spcPts val="1200"/>
              </a:spcAft>
            </a:pPr>
            <a:r>
              <a:rPr lang="tr-TR" sz="2900" b="1" dirty="0" err="1" smtClean="0">
                <a:solidFill>
                  <a:srgbClr val="EAEAEA"/>
                </a:solidFill>
              </a:rPr>
              <a:t>GÜNCELLİk</a:t>
            </a:r>
            <a:r>
              <a:rPr lang="tr-TR" sz="2900" b="1" dirty="0" smtClean="0">
                <a:solidFill>
                  <a:srgbClr val="EAEAEA"/>
                </a:solidFill>
              </a:rPr>
              <a:t> SAĞLAMA</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3669647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813681" y="2682680"/>
            <a:ext cx="10281608" cy="12145"/>
          </a:xfrm>
          <a:prstGeom prst="line">
            <a:avLst/>
          </a:prstGeom>
          <a:ln w="50800">
            <a:solidFill>
              <a:srgbClr val="FF99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Müfredatlar Nasıl Yenilendi?</a:t>
            </a:r>
            <a:r>
              <a:rPr lang="tr-TR" sz="3500" b="1" dirty="0" smtClean="0">
                <a:solidFill>
                  <a:srgbClr val="EAEAEA"/>
                </a:solidFill>
              </a:rPr>
              <a:t/>
            </a:r>
            <a:br>
              <a:rPr lang="tr-TR" sz="35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sp>
        <p:nvSpPr>
          <p:cNvPr id="18" name="Text Placeholder 17"/>
          <p:cNvSpPr>
            <a:spLocks noGrp="1"/>
          </p:cNvSpPr>
          <p:nvPr>
            <p:ph type="body" sz="quarter" idx="22"/>
          </p:nvPr>
        </p:nvSpPr>
        <p:spPr>
          <a:xfrm>
            <a:off x="250899" y="4041683"/>
            <a:ext cx="2822501" cy="1226993"/>
          </a:xfrm>
        </p:spPr>
        <p:txBody>
          <a:bodyPr>
            <a:noAutofit/>
          </a:bodyPr>
          <a:lstStyle/>
          <a:p>
            <a:pPr algn="l">
              <a:lnSpc>
                <a:spcPts val="2280"/>
              </a:lnSpc>
              <a:spcBef>
                <a:spcPts val="600"/>
              </a:spcBef>
              <a:spcAft>
                <a:spcPts val="600"/>
              </a:spcAft>
            </a:pPr>
            <a:r>
              <a:rPr lang="tr-TR" sz="1900" b="1" dirty="0" smtClean="0">
                <a:solidFill>
                  <a:schemeClr val="tx1"/>
                </a:solidFill>
              </a:rPr>
              <a:t>Öğretmen </a:t>
            </a:r>
            <a:r>
              <a:rPr lang="tr-TR" sz="1900" b="1" dirty="0">
                <a:solidFill>
                  <a:schemeClr val="tx1"/>
                </a:solidFill>
              </a:rPr>
              <a:t>ve </a:t>
            </a:r>
            <a:r>
              <a:rPr lang="tr-TR" sz="1900" b="1" dirty="0" smtClean="0">
                <a:solidFill>
                  <a:schemeClr val="tx1"/>
                </a:solidFill>
              </a:rPr>
              <a:t>akademisyen uzmanlardan oluşan komisyonlar kuruldu. İlmî müzakereler, toplantılar </a:t>
            </a:r>
            <a:r>
              <a:rPr lang="tr-TR" sz="1900" b="1" dirty="0">
                <a:solidFill>
                  <a:schemeClr val="tx1"/>
                </a:solidFill>
              </a:rPr>
              <a:t>ve </a:t>
            </a:r>
            <a:r>
              <a:rPr lang="tr-TR" sz="1900" b="1" dirty="0" err="1" smtClean="0">
                <a:solidFill>
                  <a:schemeClr val="tx1"/>
                </a:solidFill>
              </a:rPr>
              <a:t>çalıştaylarla</a:t>
            </a:r>
            <a:r>
              <a:rPr lang="tr-TR" sz="1900" b="1" dirty="0" smtClean="0">
                <a:solidFill>
                  <a:schemeClr val="tx1"/>
                </a:solidFill>
              </a:rPr>
              <a:t> </a:t>
            </a:r>
            <a:r>
              <a:rPr lang="tr-TR" sz="1900" b="1" dirty="0">
                <a:solidFill>
                  <a:schemeClr val="tx1"/>
                </a:solidFill>
              </a:rPr>
              <a:t>«taslak </a:t>
            </a:r>
            <a:r>
              <a:rPr lang="tr-TR" sz="1900" b="1" dirty="0" smtClean="0">
                <a:solidFill>
                  <a:schemeClr val="tx1"/>
                </a:solidFill>
              </a:rPr>
              <a:t>müfredatlar» oluşturuldu</a:t>
            </a:r>
            <a:r>
              <a:rPr lang="tr-TR" sz="1900" b="1" dirty="0">
                <a:solidFill>
                  <a:schemeClr val="tx1"/>
                </a:solidFill>
              </a:rPr>
              <a:t>.</a:t>
            </a:r>
          </a:p>
        </p:txBody>
      </p:sp>
      <p:sp>
        <p:nvSpPr>
          <p:cNvPr id="19" name="Text Placeholder 18"/>
          <p:cNvSpPr>
            <a:spLocks noGrp="1"/>
          </p:cNvSpPr>
          <p:nvPr>
            <p:ph type="body" sz="quarter" idx="23"/>
          </p:nvPr>
        </p:nvSpPr>
        <p:spPr>
          <a:xfrm>
            <a:off x="3360169" y="4052569"/>
            <a:ext cx="2822918" cy="1226993"/>
          </a:xfrm>
        </p:spPr>
        <p:txBody>
          <a:bodyPr>
            <a:noAutofit/>
          </a:bodyPr>
          <a:lstStyle/>
          <a:p>
            <a:pPr algn="l">
              <a:lnSpc>
                <a:spcPts val="2280"/>
              </a:lnSpc>
              <a:spcBef>
                <a:spcPts val="600"/>
              </a:spcBef>
              <a:spcAft>
                <a:spcPts val="600"/>
              </a:spcAft>
            </a:pPr>
            <a:r>
              <a:rPr lang="en-US" sz="1900" b="1" dirty="0" err="1">
                <a:solidFill>
                  <a:schemeClr val="tx1"/>
                </a:solidFill>
              </a:rPr>
              <a:t>Taslak</a:t>
            </a:r>
            <a:r>
              <a:rPr lang="en-US" sz="1900" b="1" dirty="0">
                <a:solidFill>
                  <a:schemeClr val="tx1"/>
                </a:solidFill>
              </a:rPr>
              <a:t> </a:t>
            </a:r>
            <a:r>
              <a:rPr lang="tr-TR" sz="1900" b="1" dirty="0">
                <a:solidFill>
                  <a:schemeClr val="tx1"/>
                </a:solidFill>
              </a:rPr>
              <a:t>müfredatlar </a:t>
            </a:r>
            <a:r>
              <a:rPr lang="tr-TR" sz="1900" b="1" dirty="0" smtClean="0">
                <a:solidFill>
                  <a:schemeClr val="tx1"/>
                </a:solidFill>
              </a:rPr>
              <a:t>«</a:t>
            </a:r>
            <a:r>
              <a:rPr lang="en-US" sz="1900" b="1" dirty="0" smtClean="0">
                <a:solidFill>
                  <a:schemeClr val="tx1"/>
                </a:solidFill>
              </a:rPr>
              <a:t>mufredat.meb.gov.tr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adresinde </a:t>
            </a:r>
            <a:r>
              <a:rPr lang="en-US" sz="1900" b="1" dirty="0">
                <a:solidFill>
                  <a:schemeClr val="tx1"/>
                </a:solidFill>
              </a:rPr>
              <a:t>27 </a:t>
            </a:r>
            <a:r>
              <a:rPr lang="en-US" sz="1900" b="1" dirty="0" err="1">
                <a:solidFill>
                  <a:schemeClr val="tx1"/>
                </a:solidFill>
              </a:rPr>
              <a:t>gün</a:t>
            </a:r>
            <a:r>
              <a:rPr lang="en-US" sz="1900" b="1" dirty="0">
                <a:solidFill>
                  <a:schemeClr val="tx1"/>
                </a:solidFill>
              </a:rPr>
              <a:t> </a:t>
            </a:r>
            <a:r>
              <a:rPr lang="en-US" sz="1900" b="1" dirty="0" err="1">
                <a:solidFill>
                  <a:schemeClr val="tx1"/>
                </a:solidFill>
              </a:rPr>
              <a:t>süreyle</a:t>
            </a:r>
            <a:r>
              <a:rPr lang="en-US" sz="1900" b="1" dirty="0">
                <a:solidFill>
                  <a:schemeClr val="tx1"/>
                </a:solidFill>
              </a:rPr>
              <a:t> </a:t>
            </a:r>
            <a:r>
              <a:rPr lang="en-US" sz="1900" b="1" dirty="0" err="1">
                <a:solidFill>
                  <a:schemeClr val="tx1"/>
                </a:solidFill>
              </a:rPr>
              <a:t>askı</a:t>
            </a:r>
            <a:r>
              <a:rPr lang="tr-TR" sz="1900" b="1" dirty="0">
                <a:solidFill>
                  <a:schemeClr val="tx1"/>
                </a:solidFill>
              </a:rPr>
              <a:t>y</a:t>
            </a:r>
            <a:r>
              <a:rPr lang="en-US" sz="1900" b="1" dirty="0">
                <a:solidFill>
                  <a:schemeClr val="tx1"/>
                </a:solidFill>
              </a:rPr>
              <a:t>a </a:t>
            </a:r>
            <a:r>
              <a:rPr lang="en-US" sz="1900" b="1" dirty="0" err="1" smtClean="0">
                <a:solidFill>
                  <a:schemeClr val="tx1"/>
                </a:solidFill>
              </a:rPr>
              <a:t>çıkarıl</a:t>
            </a:r>
            <a:r>
              <a:rPr lang="tr-TR" sz="1900" b="1" dirty="0" err="1" smtClean="0">
                <a:solidFill>
                  <a:schemeClr val="tx1"/>
                </a:solidFill>
              </a:rPr>
              <a:t>dı</a:t>
            </a:r>
            <a:r>
              <a:rPr lang="tr-TR" sz="1900" b="1" dirty="0" smtClean="0">
                <a:solidFill>
                  <a:schemeClr val="tx1"/>
                </a:solidFill>
              </a:rPr>
              <a:t>, tartışmaya açıldı, kamu kurumlarının ve STK’ların görüş bildirmeleri istendi.</a:t>
            </a:r>
            <a:endParaRPr lang="en-US" sz="1900" b="1" dirty="0">
              <a:solidFill>
                <a:schemeClr val="tx1"/>
              </a:solidFill>
            </a:endParaRPr>
          </a:p>
        </p:txBody>
      </p:sp>
      <p:sp>
        <p:nvSpPr>
          <p:cNvPr id="20" name="Text Placeholder 19"/>
          <p:cNvSpPr>
            <a:spLocks noGrp="1"/>
          </p:cNvSpPr>
          <p:nvPr>
            <p:ph type="body" sz="quarter" idx="24"/>
          </p:nvPr>
        </p:nvSpPr>
        <p:spPr>
          <a:xfrm>
            <a:off x="6540501" y="4009025"/>
            <a:ext cx="2590799" cy="1226993"/>
          </a:xfrm>
        </p:spPr>
        <p:txBody>
          <a:bodyPr>
            <a:noAutofit/>
          </a:bodyPr>
          <a:lstStyle/>
          <a:p>
            <a:pPr algn="l">
              <a:lnSpc>
                <a:spcPts val="2280"/>
              </a:lnSpc>
              <a:spcBef>
                <a:spcPts val="600"/>
              </a:spcBef>
              <a:spcAft>
                <a:spcPts val="600"/>
              </a:spcAft>
            </a:pPr>
            <a:r>
              <a:rPr lang="en-US" sz="1900" b="1" dirty="0" err="1">
                <a:solidFill>
                  <a:schemeClr val="tx1"/>
                </a:solidFill>
              </a:rPr>
              <a:t>Gelen</a:t>
            </a:r>
            <a:r>
              <a:rPr lang="en-US" sz="1900" b="1" dirty="0">
                <a:solidFill>
                  <a:schemeClr val="tx1"/>
                </a:solidFill>
              </a:rPr>
              <a:t> </a:t>
            </a:r>
            <a:r>
              <a:rPr lang="en-US" sz="1900" b="1" dirty="0" err="1">
                <a:solidFill>
                  <a:schemeClr val="tx1"/>
                </a:solidFill>
              </a:rPr>
              <a:t>görüşler</a:t>
            </a:r>
            <a:r>
              <a:rPr lang="en-US" sz="1900" b="1" dirty="0">
                <a:solidFill>
                  <a:schemeClr val="tx1"/>
                </a:solidFill>
              </a:rPr>
              <a:t> </a:t>
            </a:r>
            <a:r>
              <a:rPr lang="en-US" sz="1900" b="1" dirty="0" err="1" smtClean="0">
                <a:solidFill>
                  <a:schemeClr val="tx1"/>
                </a:solidFill>
              </a:rPr>
              <a:t>çerçevesinde</a:t>
            </a:r>
            <a:r>
              <a:rPr lang="en-US" sz="1900" b="1" dirty="0" smtClean="0">
                <a:solidFill>
                  <a:schemeClr val="tx1"/>
                </a:solidFill>
              </a:rPr>
              <a:t> </a:t>
            </a:r>
            <a:r>
              <a:rPr lang="en-US" sz="1900" b="1" dirty="0">
                <a:solidFill>
                  <a:schemeClr val="tx1"/>
                </a:solidFill>
              </a:rPr>
              <a:t>son </a:t>
            </a:r>
            <a:r>
              <a:rPr lang="en-US" sz="1900" b="1" dirty="0" err="1">
                <a:solidFill>
                  <a:schemeClr val="tx1"/>
                </a:solidFill>
              </a:rPr>
              <a:t>hâli</a:t>
            </a:r>
            <a:r>
              <a:rPr lang="en-US" sz="1900" b="1" dirty="0">
                <a:solidFill>
                  <a:schemeClr val="tx1"/>
                </a:solidFill>
              </a:rPr>
              <a:t> </a:t>
            </a:r>
            <a:r>
              <a:rPr lang="en-US" sz="1900" b="1" dirty="0" err="1">
                <a:solidFill>
                  <a:schemeClr val="tx1"/>
                </a:solidFill>
              </a:rPr>
              <a:t>verilen</a:t>
            </a:r>
            <a:r>
              <a:rPr lang="en-US" sz="1900" b="1" dirty="0">
                <a:solidFill>
                  <a:schemeClr val="tx1"/>
                </a:solidFill>
              </a:rPr>
              <a:t> </a:t>
            </a:r>
            <a:r>
              <a:rPr lang="tr-TR" sz="1900" b="1" dirty="0" smtClean="0">
                <a:solidFill>
                  <a:schemeClr val="tx1"/>
                </a:solidFill>
              </a:rPr>
              <a:t>«</a:t>
            </a:r>
            <a:r>
              <a:rPr lang="en-US" sz="1900" b="1" dirty="0" err="1" smtClean="0">
                <a:solidFill>
                  <a:schemeClr val="tx1"/>
                </a:solidFill>
              </a:rPr>
              <a:t>taslak</a:t>
            </a:r>
            <a:r>
              <a:rPr lang="tr-TR" sz="1900" b="1" dirty="0" smtClean="0">
                <a:solidFill>
                  <a:schemeClr val="tx1"/>
                </a:solidFill>
              </a:rPr>
              <a:t> müfredat»</a:t>
            </a:r>
            <a:r>
              <a:rPr lang="en-US" sz="1900" b="1" dirty="0" smtClean="0">
                <a:solidFill>
                  <a:schemeClr val="tx1"/>
                </a:solidFill>
              </a:rPr>
              <a:t>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TTKB’de görevli uzmanlarca çalışıldı, Kurul </a:t>
            </a:r>
            <a:r>
              <a:rPr lang="en-US" sz="1900" b="1" dirty="0" err="1">
                <a:solidFill>
                  <a:schemeClr val="tx1"/>
                </a:solidFill>
              </a:rPr>
              <a:t>onayına</a:t>
            </a:r>
            <a:r>
              <a:rPr lang="en-US" sz="1900" b="1" dirty="0">
                <a:solidFill>
                  <a:schemeClr val="tx1"/>
                </a:solidFill>
              </a:rPr>
              <a:t> </a:t>
            </a:r>
            <a:r>
              <a:rPr lang="en-US" sz="1900" b="1" dirty="0" err="1">
                <a:solidFill>
                  <a:schemeClr val="tx1"/>
                </a:solidFill>
              </a:rPr>
              <a:t>sunuldu</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9539514" y="3998139"/>
            <a:ext cx="2360386" cy="1226993"/>
          </a:xfrm>
        </p:spPr>
        <p:txBody>
          <a:bodyPr>
            <a:noAutofit/>
          </a:bodyPr>
          <a:lstStyle/>
          <a:p>
            <a:pPr algn="l">
              <a:lnSpc>
                <a:spcPts val="2280"/>
              </a:lnSpc>
              <a:spcBef>
                <a:spcPts val="600"/>
              </a:spcBef>
              <a:spcAft>
                <a:spcPts val="600"/>
              </a:spcAft>
            </a:pPr>
            <a:r>
              <a:rPr lang="en-US" sz="1900" b="1" dirty="0" err="1">
                <a:solidFill>
                  <a:schemeClr val="tx1"/>
                </a:solidFill>
              </a:rPr>
              <a:t>Talim</a:t>
            </a:r>
            <a:r>
              <a:rPr lang="en-US" sz="1900" b="1" dirty="0">
                <a:solidFill>
                  <a:schemeClr val="tx1"/>
                </a:solidFill>
              </a:rPr>
              <a:t> </a:t>
            </a:r>
            <a:r>
              <a:rPr lang="en-US" sz="1900" b="1" dirty="0" err="1">
                <a:solidFill>
                  <a:schemeClr val="tx1"/>
                </a:solidFill>
              </a:rPr>
              <a:t>ve</a:t>
            </a:r>
            <a:r>
              <a:rPr lang="en-US" sz="1900" b="1" dirty="0">
                <a:solidFill>
                  <a:schemeClr val="tx1"/>
                </a:solidFill>
              </a:rPr>
              <a:t> </a:t>
            </a:r>
            <a:r>
              <a:rPr lang="en-US" sz="1900" b="1" dirty="0" err="1">
                <a:solidFill>
                  <a:schemeClr val="tx1"/>
                </a:solidFill>
              </a:rPr>
              <a:t>Terbiye</a:t>
            </a:r>
            <a:r>
              <a:rPr lang="en-US" sz="1900" b="1" dirty="0">
                <a:solidFill>
                  <a:schemeClr val="tx1"/>
                </a:solidFill>
              </a:rPr>
              <a:t> </a:t>
            </a:r>
            <a:r>
              <a:rPr lang="en-US" sz="1900" b="1" dirty="0" err="1">
                <a:solidFill>
                  <a:schemeClr val="tx1"/>
                </a:solidFill>
              </a:rPr>
              <a:t>Kurulunun</a:t>
            </a:r>
            <a:r>
              <a:rPr lang="en-US" sz="1900" b="1" dirty="0">
                <a:solidFill>
                  <a:schemeClr val="tx1"/>
                </a:solidFill>
              </a:rPr>
              <a:t> </a:t>
            </a:r>
            <a:r>
              <a:rPr lang="tr-TR" sz="1900" b="1" dirty="0">
                <a:solidFill>
                  <a:schemeClr val="tx1"/>
                </a:solidFill>
              </a:rPr>
              <a:t>onayından geçen </a:t>
            </a:r>
            <a:r>
              <a:rPr lang="en-US" sz="1900" b="1" dirty="0" err="1" smtClean="0">
                <a:solidFill>
                  <a:schemeClr val="tx1"/>
                </a:solidFill>
              </a:rPr>
              <a:t>programlar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 </a:t>
            </a:r>
            <a:r>
              <a:rPr lang="en-US" sz="1900" b="1" dirty="0" err="1" smtClean="0">
                <a:solidFill>
                  <a:schemeClr val="tx1"/>
                </a:solidFill>
              </a:rPr>
              <a:t>arz</a:t>
            </a:r>
            <a:r>
              <a:rPr lang="tr-TR" sz="1900" b="1" dirty="0" smtClean="0">
                <a:solidFill>
                  <a:schemeClr val="tx1"/>
                </a:solidFill>
              </a:rPr>
              <a:t>a sunuldu ve onaylandı</a:t>
            </a:r>
            <a:r>
              <a:rPr lang="en-US" sz="1900" b="1" dirty="0" smtClean="0">
                <a:solidFill>
                  <a:schemeClr val="tx1"/>
                </a:solidFill>
              </a:rPr>
              <a:t>.</a:t>
            </a:r>
            <a:r>
              <a:rPr lang="tr-TR" sz="1900" b="1" dirty="0" smtClean="0">
                <a:solidFill>
                  <a:schemeClr val="tx1"/>
                </a:solidFill>
              </a:rPr>
              <a:t> </a:t>
            </a:r>
            <a:endParaRPr lang="en-US" sz="1900" b="1" dirty="0">
              <a:solidFill>
                <a:schemeClr val="tx1"/>
              </a:solidFill>
            </a:endParaRPr>
          </a:p>
        </p:txBody>
      </p:sp>
      <p:sp>
        <p:nvSpPr>
          <p:cNvPr id="22" name="Text Placeholder 21"/>
          <p:cNvSpPr>
            <a:spLocks noGrp="1"/>
          </p:cNvSpPr>
          <p:nvPr>
            <p:ph type="body" sz="quarter" idx="26"/>
          </p:nvPr>
        </p:nvSpPr>
        <p:spPr>
          <a:xfrm>
            <a:off x="250899"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407866"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43179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40997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0899" y="2864748"/>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KOMİSYON </a:t>
            </a:r>
            <a:r>
              <a:rPr lang="tr-TR" sz="2900" b="1" spc="-150" dirty="0" smtClean="0">
                <a:solidFill>
                  <a:srgbClr val="EAEAEA"/>
                </a:solidFill>
              </a:rPr>
              <a:t>ÇALIŞMALARI</a:t>
            </a:r>
            <a:endParaRPr lang="en-US" sz="2900" b="1" spc="-150" dirty="0">
              <a:solidFill>
                <a:srgbClr val="EAEAEA"/>
              </a:solidFill>
            </a:endParaRPr>
          </a:p>
        </p:txBody>
      </p:sp>
      <p:sp>
        <p:nvSpPr>
          <p:cNvPr id="15" name="Text Placeholder 14"/>
          <p:cNvSpPr>
            <a:spLocks noGrp="1"/>
          </p:cNvSpPr>
          <p:nvPr>
            <p:ph type="body" sz="quarter" idx="19"/>
          </p:nvPr>
        </p:nvSpPr>
        <p:spPr>
          <a:xfrm>
            <a:off x="3433451" y="2864748"/>
            <a:ext cx="2545727"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KAMUOYU </a:t>
            </a:r>
            <a:r>
              <a:rPr lang="tr-TR" sz="2900" b="1" kern="1000" spc="-100" dirty="0" smtClean="0">
                <a:solidFill>
                  <a:srgbClr val="EAEAEA"/>
                </a:solidFill>
              </a:rPr>
              <a:t>TARTIŞMALARI</a:t>
            </a:r>
            <a:endParaRPr lang="en-US" sz="2900" b="1" kern="1000" spc="-100" dirty="0">
              <a:solidFill>
                <a:srgbClr val="EAEAEA"/>
              </a:solidFill>
            </a:endParaRPr>
          </a:p>
        </p:txBody>
      </p:sp>
      <p:sp>
        <p:nvSpPr>
          <p:cNvPr id="16" name="Text Placeholder 15"/>
          <p:cNvSpPr>
            <a:spLocks noGrp="1"/>
          </p:cNvSpPr>
          <p:nvPr>
            <p:ph type="body" sz="quarter" idx="20"/>
          </p:nvPr>
        </p:nvSpPr>
        <p:spPr>
          <a:xfrm>
            <a:off x="6431790" y="2765836"/>
            <a:ext cx="2596896" cy="629624"/>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TTKB </a:t>
            </a:r>
            <a:r>
              <a:rPr lang="tr-TR" sz="2900" b="1" spc="-150" dirty="0" smtClean="0">
                <a:solidFill>
                  <a:srgbClr val="EAEAEA"/>
                </a:solidFill>
              </a:rPr>
              <a:t>ÇALIŞMALARI</a:t>
            </a:r>
            <a:endParaRPr lang="en-US" sz="2900" b="1" spc="-150" dirty="0">
              <a:solidFill>
                <a:srgbClr val="EAEAEA"/>
              </a:solidFill>
            </a:endParaRPr>
          </a:p>
        </p:txBody>
      </p:sp>
      <p:sp>
        <p:nvSpPr>
          <p:cNvPr id="17" name="Text Placeholder 16"/>
          <p:cNvSpPr>
            <a:spLocks noGrp="1"/>
          </p:cNvSpPr>
          <p:nvPr>
            <p:ph type="body" sz="quarter" idx="21"/>
          </p:nvPr>
        </p:nvSpPr>
        <p:spPr>
          <a:xfrm>
            <a:off x="9409970" y="2657914"/>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BAKAN ONAYI</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4006646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8"/>
          <p:cNvSpPr>
            <a:spLocks/>
          </p:cNvSpPr>
          <p:nvPr/>
        </p:nvSpPr>
        <p:spPr bwMode="auto">
          <a:xfrm rot="18900000">
            <a:off x="4397704" y="3967114"/>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8" name="Freeform 49"/>
          <p:cNvSpPr>
            <a:spLocks/>
          </p:cNvSpPr>
          <p:nvPr/>
        </p:nvSpPr>
        <p:spPr bwMode="auto">
          <a:xfrm rot="18900000">
            <a:off x="4592915" y="3870761"/>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0"/>
          <p:cNvSpPr>
            <a:spLocks/>
          </p:cNvSpPr>
          <p:nvPr/>
        </p:nvSpPr>
        <p:spPr bwMode="auto">
          <a:xfrm rot="18900000">
            <a:off x="5093927" y="4617198"/>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0" name="Freeform 51"/>
          <p:cNvSpPr>
            <a:spLocks/>
          </p:cNvSpPr>
          <p:nvPr/>
        </p:nvSpPr>
        <p:spPr bwMode="auto">
          <a:xfrm rot="18900000">
            <a:off x="5528703" y="4363315"/>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2"/>
          <p:cNvSpPr>
            <a:spLocks/>
          </p:cNvSpPr>
          <p:nvPr/>
        </p:nvSpPr>
        <p:spPr bwMode="auto">
          <a:xfrm rot="18900000">
            <a:off x="5051929" y="3881600"/>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3"/>
          <p:cNvSpPr>
            <a:spLocks/>
          </p:cNvSpPr>
          <p:nvPr/>
        </p:nvSpPr>
        <p:spPr bwMode="auto">
          <a:xfrm rot="18900000">
            <a:off x="4606017" y="2165931"/>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3" name="Freeform 54"/>
          <p:cNvSpPr>
            <a:spLocks/>
          </p:cNvSpPr>
          <p:nvPr/>
        </p:nvSpPr>
        <p:spPr bwMode="auto">
          <a:xfrm rot="18900000">
            <a:off x="4854377" y="2673687"/>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55"/>
          <p:cNvSpPr>
            <a:spLocks/>
          </p:cNvSpPr>
          <p:nvPr/>
        </p:nvSpPr>
        <p:spPr bwMode="auto">
          <a:xfrm rot="18900000">
            <a:off x="5411095" y="1952584"/>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5" name="Freeform 56"/>
          <p:cNvSpPr>
            <a:spLocks/>
          </p:cNvSpPr>
          <p:nvPr/>
        </p:nvSpPr>
        <p:spPr bwMode="auto">
          <a:xfrm rot="18900000">
            <a:off x="5742986" y="2241178"/>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7"/>
          <p:cNvSpPr>
            <a:spLocks/>
          </p:cNvSpPr>
          <p:nvPr/>
        </p:nvSpPr>
        <p:spPr bwMode="auto">
          <a:xfrm rot="18900000">
            <a:off x="4994201" y="2354122"/>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8"/>
          <p:cNvSpPr>
            <a:spLocks/>
          </p:cNvSpPr>
          <p:nvPr/>
        </p:nvSpPr>
        <p:spPr bwMode="auto">
          <a:xfrm rot="18900000">
            <a:off x="6810023" y="3938261"/>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8" name="Freeform 59"/>
          <p:cNvSpPr>
            <a:spLocks/>
          </p:cNvSpPr>
          <p:nvPr/>
        </p:nvSpPr>
        <p:spPr bwMode="auto">
          <a:xfrm rot="18900000">
            <a:off x="6176550" y="3750640"/>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60"/>
          <p:cNvSpPr>
            <a:spLocks/>
          </p:cNvSpPr>
          <p:nvPr/>
        </p:nvSpPr>
        <p:spPr bwMode="auto">
          <a:xfrm rot="18900000">
            <a:off x="6634678" y="2967240"/>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0" name="Freeform 61"/>
          <p:cNvSpPr>
            <a:spLocks/>
          </p:cNvSpPr>
          <p:nvPr/>
        </p:nvSpPr>
        <p:spPr bwMode="auto">
          <a:xfrm rot="18900000">
            <a:off x="6492810" y="2845028"/>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62"/>
          <p:cNvSpPr>
            <a:spLocks/>
          </p:cNvSpPr>
          <p:nvPr/>
        </p:nvSpPr>
        <p:spPr bwMode="auto">
          <a:xfrm rot="18900000">
            <a:off x="6300792" y="3235533"/>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63"/>
          <p:cNvSpPr>
            <a:spLocks/>
          </p:cNvSpPr>
          <p:nvPr/>
        </p:nvSpPr>
        <p:spPr bwMode="auto">
          <a:xfrm rot="18900000">
            <a:off x="4724564" y="2550821"/>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4"/>
          <p:cNvSpPr>
            <a:spLocks/>
          </p:cNvSpPr>
          <p:nvPr/>
        </p:nvSpPr>
        <p:spPr bwMode="auto">
          <a:xfrm rot="18900000">
            <a:off x="4563635" y="4042176"/>
            <a:ext cx="978481" cy="151306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5" name="Freeform 66"/>
          <p:cNvSpPr>
            <a:spLocks/>
          </p:cNvSpPr>
          <p:nvPr/>
        </p:nvSpPr>
        <p:spPr bwMode="auto">
          <a:xfrm rot="18900000">
            <a:off x="3966242" y="2026592"/>
            <a:ext cx="3171231" cy="1497791"/>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7"/>
          <p:cNvSpPr>
            <a:spLocks/>
          </p:cNvSpPr>
          <p:nvPr/>
        </p:nvSpPr>
        <p:spPr bwMode="auto">
          <a:xfrm rot="18900000">
            <a:off x="4699405" y="173379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69"/>
          <p:cNvSpPr>
            <a:spLocks/>
          </p:cNvSpPr>
          <p:nvPr/>
        </p:nvSpPr>
        <p:spPr bwMode="auto">
          <a:xfrm rot="18900000">
            <a:off x="5465964" y="2685984"/>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70"/>
          <p:cNvSpPr>
            <a:spLocks/>
          </p:cNvSpPr>
          <p:nvPr/>
        </p:nvSpPr>
        <p:spPr bwMode="auto">
          <a:xfrm rot="18900000">
            <a:off x="6795102" y="3178582"/>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1" name="Freeform 72"/>
          <p:cNvSpPr>
            <a:spLocks/>
          </p:cNvSpPr>
          <p:nvPr/>
        </p:nvSpPr>
        <p:spPr bwMode="auto">
          <a:xfrm rot="18900000">
            <a:off x="4649949" y="1901228"/>
            <a:ext cx="3174095" cy="340224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5"/>
          <p:cNvSpPr>
            <a:spLocks/>
          </p:cNvSpPr>
          <p:nvPr/>
        </p:nvSpPr>
        <p:spPr bwMode="auto">
          <a:xfrm rot="18900000">
            <a:off x="4582676" y="4086475"/>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3" name="Freeform 68"/>
          <p:cNvSpPr>
            <a:spLocks/>
          </p:cNvSpPr>
          <p:nvPr/>
        </p:nvSpPr>
        <p:spPr bwMode="auto">
          <a:xfrm rot="18900000">
            <a:off x="4719128" y="175997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4" name="Freeform 71"/>
          <p:cNvSpPr>
            <a:spLocks/>
          </p:cNvSpPr>
          <p:nvPr/>
        </p:nvSpPr>
        <p:spPr bwMode="auto">
          <a:xfrm rot="18900000">
            <a:off x="6813950" y="3198378"/>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3"/>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cxnSp>
        <p:nvCxnSpPr>
          <p:cNvPr id="40" name="Straight Connector 39"/>
          <p:cNvCxnSpPr/>
          <p:nvPr/>
        </p:nvCxnSpPr>
        <p:spPr>
          <a:xfrm flipH="1">
            <a:off x="2364689" y="2091600"/>
            <a:ext cx="3012907"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489938" y="4876839"/>
            <a:ext cx="1460661"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28800" y="3918597"/>
            <a:ext cx="30995" cy="1267052"/>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7465873" y="5195867"/>
            <a:ext cx="3127703" cy="384721"/>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İncelenen Doküman Sayısı</a:t>
            </a:r>
            <a:endParaRPr lang="en-US" sz="1900" b="1" dirty="0">
              <a:solidFill>
                <a:srgbClr val="273339"/>
              </a:solidFill>
            </a:endParaRPr>
          </a:p>
        </p:txBody>
      </p:sp>
      <p:sp>
        <p:nvSpPr>
          <p:cNvPr id="46" name="Content Placeholder 2"/>
          <p:cNvSpPr txBox="1">
            <a:spLocks/>
          </p:cNvSpPr>
          <p:nvPr/>
        </p:nvSpPr>
        <p:spPr>
          <a:xfrm>
            <a:off x="7465872" y="5485796"/>
            <a:ext cx="4116517" cy="9694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Hükûmet </a:t>
            </a:r>
            <a:r>
              <a:rPr lang="tr-TR" sz="1900" dirty="0">
                <a:solidFill>
                  <a:schemeClr val="bg2">
                    <a:lumMod val="50000"/>
                  </a:schemeClr>
                </a:solidFill>
              </a:rPr>
              <a:t>programları başta olmak üzere, farklı </a:t>
            </a:r>
            <a:r>
              <a:rPr lang="tr-TR" sz="1900" dirty="0" smtClean="0">
                <a:solidFill>
                  <a:schemeClr val="bg2">
                    <a:lumMod val="50000"/>
                  </a:schemeClr>
                </a:solidFill>
              </a:rPr>
              <a:t>kurum ve </a:t>
            </a:r>
            <a:r>
              <a:rPr lang="tr-TR" sz="1900" dirty="0">
                <a:solidFill>
                  <a:schemeClr val="bg2">
                    <a:lumMod val="50000"/>
                  </a:schemeClr>
                </a:solidFill>
              </a:rPr>
              <a:t>kişilerce </a:t>
            </a:r>
            <a:r>
              <a:rPr lang="tr-TR" sz="1900" dirty="0" smtClean="0">
                <a:solidFill>
                  <a:schemeClr val="bg2">
                    <a:lumMod val="50000"/>
                  </a:schemeClr>
                </a:solidFill>
              </a:rPr>
              <a:t>üretilen </a:t>
            </a:r>
            <a:r>
              <a:rPr lang="tr-TR" sz="1900" b="1" dirty="0">
                <a:solidFill>
                  <a:schemeClr val="bg2">
                    <a:lumMod val="50000"/>
                  </a:schemeClr>
                </a:solidFill>
              </a:rPr>
              <a:t>350 </a:t>
            </a:r>
            <a:r>
              <a:rPr lang="tr-TR" sz="1900" dirty="0">
                <a:solidFill>
                  <a:schemeClr val="bg2">
                    <a:lumMod val="50000"/>
                  </a:schemeClr>
                </a:solidFill>
              </a:rPr>
              <a:t>adet </a:t>
            </a:r>
            <a:r>
              <a:rPr lang="tr-TR" sz="1900" dirty="0" smtClean="0">
                <a:solidFill>
                  <a:schemeClr val="bg2">
                    <a:lumMod val="50000"/>
                  </a:schemeClr>
                </a:solidFill>
              </a:rPr>
              <a:t>doküman ve rapor </a:t>
            </a:r>
            <a:r>
              <a:rPr lang="tr-TR" sz="1900" dirty="0">
                <a:solidFill>
                  <a:schemeClr val="bg2">
                    <a:lumMod val="50000"/>
                  </a:schemeClr>
                </a:solidFill>
              </a:rPr>
              <a:t>incelendi.</a:t>
            </a:r>
            <a:endParaRPr lang="en-US" sz="1900" dirty="0">
              <a:solidFill>
                <a:schemeClr val="bg2">
                  <a:lumMod val="50000"/>
                </a:schemeClr>
              </a:solidFill>
            </a:endParaRPr>
          </a:p>
        </p:txBody>
      </p:sp>
      <p:sp>
        <p:nvSpPr>
          <p:cNvPr id="48" name="Rectangle 1436"/>
          <p:cNvSpPr>
            <a:spLocks noChangeArrowheads="1"/>
          </p:cNvSpPr>
          <p:nvPr/>
        </p:nvSpPr>
        <p:spPr bwMode="auto">
          <a:xfrm>
            <a:off x="1154485" y="4678102"/>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Toplantı Sayısı</a:t>
            </a:r>
            <a:endParaRPr lang="en-US" b="1" dirty="0">
              <a:solidFill>
                <a:srgbClr val="273339"/>
              </a:solidFill>
            </a:endParaRPr>
          </a:p>
        </p:txBody>
      </p:sp>
      <p:sp>
        <p:nvSpPr>
          <p:cNvPr id="49" name="Content Placeholder 2"/>
          <p:cNvSpPr txBox="1">
            <a:spLocks/>
          </p:cNvSpPr>
          <p:nvPr/>
        </p:nvSpPr>
        <p:spPr>
          <a:xfrm>
            <a:off x="285525" y="4942631"/>
            <a:ext cx="3429450" cy="155427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tr-TR" sz="1900" b="1" dirty="0"/>
              <a:t>72</a:t>
            </a:r>
            <a:r>
              <a:rPr lang="tr-TR" sz="1900" dirty="0"/>
              <a:t>  </a:t>
            </a:r>
            <a:r>
              <a:rPr lang="tr-TR" sz="1900" dirty="0">
                <a:solidFill>
                  <a:schemeClr val="bg2">
                    <a:lumMod val="50000"/>
                  </a:schemeClr>
                </a:solidFill>
              </a:rPr>
              <a:t>program geliştirme toplantısı, </a:t>
            </a:r>
            <a:r>
              <a:rPr lang="tr-TR" sz="1900" dirty="0"/>
              <a:t>18</a:t>
            </a:r>
            <a:r>
              <a:rPr lang="tr-TR" sz="1900" dirty="0">
                <a:solidFill>
                  <a:schemeClr val="bg2">
                    <a:lumMod val="50000"/>
                  </a:schemeClr>
                </a:solidFill>
              </a:rPr>
              <a:t> tanıtım ve tartışma toplantısı, </a:t>
            </a:r>
            <a:r>
              <a:rPr lang="tr-TR" sz="1900" dirty="0"/>
              <a:t>15</a:t>
            </a:r>
            <a:r>
              <a:rPr lang="tr-TR" sz="1900" dirty="0">
                <a:solidFill>
                  <a:schemeClr val="bg2">
                    <a:lumMod val="50000"/>
                  </a:schemeClr>
                </a:solidFill>
              </a:rPr>
              <a:t> </a:t>
            </a:r>
            <a:r>
              <a:rPr lang="tr-TR" sz="1900" dirty="0" err="1">
                <a:solidFill>
                  <a:schemeClr val="bg2">
                    <a:lumMod val="50000"/>
                  </a:schemeClr>
                </a:solidFill>
              </a:rPr>
              <a:t>formatör</a:t>
            </a:r>
            <a:r>
              <a:rPr lang="tr-TR" sz="1900" dirty="0">
                <a:solidFill>
                  <a:schemeClr val="bg2">
                    <a:lumMod val="50000"/>
                  </a:schemeClr>
                </a:solidFill>
              </a:rPr>
              <a:t> eğitimi </a:t>
            </a:r>
            <a:r>
              <a:rPr lang="tr-TR" sz="1900" dirty="0" smtClean="0">
                <a:solidFill>
                  <a:schemeClr val="bg2">
                    <a:lumMod val="50000"/>
                  </a:schemeClr>
                </a:solidFill>
              </a:rPr>
              <a:t>toplantısı, 15 öğretmen eğitimi çalışma toplantısı yapıldı</a:t>
            </a:r>
            <a:r>
              <a:rPr lang="tr-TR" sz="1900" dirty="0">
                <a:solidFill>
                  <a:schemeClr val="bg2">
                    <a:lumMod val="50000"/>
                  </a:schemeClr>
                </a:solidFill>
              </a:rPr>
              <a:t>.</a:t>
            </a:r>
            <a:endParaRPr lang="en-US" sz="1900" dirty="0">
              <a:solidFill>
                <a:schemeClr val="bg2">
                  <a:lumMod val="50000"/>
                </a:schemeClr>
              </a:solidFill>
            </a:endParaRPr>
          </a:p>
        </p:txBody>
      </p:sp>
      <p:sp>
        <p:nvSpPr>
          <p:cNvPr id="50" name="Rectangle 1436"/>
          <p:cNvSpPr>
            <a:spLocks noChangeArrowheads="1"/>
          </p:cNvSpPr>
          <p:nvPr/>
        </p:nvSpPr>
        <p:spPr bwMode="auto">
          <a:xfrm>
            <a:off x="36884" y="1875849"/>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Katılımcı Sayısı</a:t>
            </a:r>
            <a:endParaRPr lang="en-US" b="1" dirty="0">
              <a:solidFill>
                <a:srgbClr val="273339"/>
              </a:solidFill>
            </a:endParaRPr>
          </a:p>
        </p:txBody>
      </p:sp>
      <p:sp>
        <p:nvSpPr>
          <p:cNvPr id="51" name="Content Placeholder 2"/>
          <p:cNvSpPr txBox="1">
            <a:spLocks/>
          </p:cNvSpPr>
          <p:nvPr/>
        </p:nvSpPr>
        <p:spPr>
          <a:xfrm>
            <a:off x="773485" y="2126469"/>
            <a:ext cx="3323674"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tr-TR" sz="1900" dirty="0" smtClean="0"/>
              <a:t>1.738  </a:t>
            </a:r>
            <a:r>
              <a:rPr lang="tr-TR" sz="1900" dirty="0" smtClean="0">
                <a:solidFill>
                  <a:schemeClr val="bg2">
                    <a:lumMod val="50000"/>
                  </a:schemeClr>
                </a:solidFill>
              </a:rPr>
              <a:t>kişi </a:t>
            </a:r>
            <a:r>
              <a:rPr lang="tr-TR" sz="1900" dirty="0">
                <a:solidFill>
                  <a:schemeClr val="bg2">
                    <a:lumMod val="50000"/>
                  </a:schemeClr>
                </a:solidFill>
              </a:rPr>
              <a:t>program geliştirmeye, </a:t>
            </a:r>
            <a:r>
              <a:rPr lang="tr-TR" sz="1900" dirty="0"/>
              <a:t>184.192  </a:t>
            </a:r>
            <a:r>
              <a:rPr lang="tr-TR" sz="1900" dirty="0">
                <a:solidFill>
                  <a:schemeClr val="bg2">
                    <a:lumMod val="50000"/>
                  </a:schemeClr>
                </a:solidFill>
              </a:rPr>
              <a:t>kişi askı </a:t>
            </a:r>
            <a:r>
              <a:rPr lang="tr-TR" sz="1900" dirty="0" smtClean="0">
                <a:solidFill>
                  <a:schemeClr val="bg2">
                    <a:lumMod val="50000"/>
                  </a:schemeClr>
                </a:solidFill>
              </a:rPr>
              <a:t>sürecinde </a:t>
            </a:r>
            <a:r>
              <a:rPr lang="tr-TR" sz="1900" dirty="0">
                <a:solidFill>
                  <a:schemeClr val="bg2">
                    <a:lumMod val="50000"/>
                  </a:schemeClr>
                </a:solidFill>
              </a:rPr>
              <a:t>destek verdi</a:t>
            </a:r>
            <a:r>
              <a:rPr lang="tr-TR" sz="1900" dirty="0" smtClean="0">
                <a:solidFill>
                  <a:schemeClr val="bg2">
                    <a:lumMod val="50000"/>
                  </a:schemeClr>
                </a:solidFill>
              </a:rPr>
              <a:t>. Yapılan toplantılara </a:t>
            </a:r>
            <a:r>
              <a:rPr lang="tr-TR" sz="1900" b="1" dirty="0" smtClean="0"/>
              <a:t>7.742</a:t>
            </a:r>
            <a:r>
              <a:rPr lang="tr-TR" sz="1900" dirty="0">
                <a:solidFill>
                  <a:schemeClr val="bg2">
                    <a:lumMod val="50000"/>
                  </a:schemeClr>
                </a:solidFill>
              </a:rPr>
              <a:t> öğretmen ve </a:t>
            </a:r>
            <a:r>
              <a:rPr lang="tr-TR" sz="1900" dirty="0" smtClean="0">
                <a:solidFill>
                  <a:schemeClr val="bg2">
                    <a:lumMod val="50000"/>
                  </a:schemeClr>
                </a:solidFill>
              </a:rPr>
              <a:t>akademisyen</a:t>
            </a:r>
            <a:r>
              <a:rPr lang="tr-TR" sz="1900" dirty="0"/>
              <a:t> </a:t>
            </a:r>
            <a:r>
              <a:rPr lang="tr-TR" sz="1900" dirty="0" smtClean="0"/>
              <a:t>ve öğretmen </a:t>
            </a:r>
            <a:r>
              <a:rPr lang="tr-TR" sz="1900" dirty="0" smtClean="0">
                <a:solidFill>
                  <a:schemeClr val="bg2">
                    <a:lumMod val="50000"/>
                  </a:schemeClr>
                </a:solidFill>
              </a:rPr>
              <a:t>katıldı. </a:t>
            </a:r>
            <a:endParaRPr lang="en-US" sz="1900" dirty="0">
              <a:solidFill>
                <a:schemeClr val="bg2">
                  <a:lumMod val="50000"/>
                </a:schemeClr>
              </a:solidFill>
            </a:endParaRPr>
          </a:p>
        </p:txBody>
      </p:sp>
      <p:sp>
        <p:nvSpPr>
          <p:cNvPr id="41" name="Title 12"/>
          <p:cNvSpPr>
            <a:spLocks noGrp="1"/>
          </p:cNvSpPr>
          <p:nvPr>
            <p:ph type="title"/>
          </p:nvPr>
        </p:nvSpPr>
        <p:spPr>
          <a:xfrm>
            <a:off x="36884" y="1162838"/>
            <a:ext cx="12192000" cy="673100"/>
          </a:xfrm>
        </p:spPr>
        <p:txBody>
          <a:bodyPr>
            <a:normAutofit/>
          </a:bodyPr>
          <a:lstStyle/>
          <a:p>
            <a:pPr algn="ctr"/>
            <a:r>
              <a:rPr lang="tr-TR" sz="3500" b="1" dirty="0" smtClean="0">
                <a:solidFill>
                  <a:schemeClr val="accent2">
                    <a:lumMod val="60000"/>
                    <a:lumOff val="40000"/>
                  </a:schemeClr>
                </a:solidFill>
              </a:rPr>
              <a:t>MÜFREDATLARIN YENİLENME SÜRECİNE DAİR BAZI SAYILAR</a:t>
            </a:r>
            <a:endParaRPr lang="en-US" sz="3500" b="1" dirty="0">
              <a:solidFill>
                <a:schemeClr val="accent2">
                  <a:lumMod val="60000"/>
                  <a:lumOff val="40000"/>
                </a:schemeClr>
              </a:solidFill>
            </a:endParaRPr>
          </a:p>
        </p:txBody>
      </p:sp>
      <p:sp>
        <p:nvSpPr>
          <p:cNvPr id="37" name="Title 12"/>
          <p:cNvSpPr txBox="1">
            <a:spLocks/>
          </p:cNvSpPr>
          <p:nvPr/>
        </p:nvSpPr>
        <p:spPr>
          <a:xfrm>
            <a:off x="0" y="0"/>
            <a:ext cx="12192000" cy="11247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5300" b="1" dirty="0" smtClean="0">
                <a:solidFill>
                  <a:srgbClr val="EAEAEA"/>
                </a:solidFill>
              </a:rPr>
              <a:t>Müfredatlar Nasıl Yenilendi?</a:t>
            </a:r>
            <a:br>
              <a:rPr lang="tr-TR" sz="53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cxnSp>
        <p:nvCxnSpPr>
          <p:cNvPr id="38" name="Straight Arrow Connector 43"/>
          <p:cNvCxnSpPr/>
          <p:nvPr/>
        </p:nvCxnSpPr>
        <p:spPr>
          <a:xfrm flipV="1">
            <a:off x="7022415" y="1963809"/>
            <a:ext cx="1290376" cy="877517"/>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9" name="Rectangle 1436"/>
          <p:cNvSpPr>
            <a:spLocks noChangeArrowheads="1"/>
          </p:cNvSpPr>
          <p:nvPr/>
        </p:nvSpPr>
        <p:spPr bwMode="auto">
          <a:xfrm>
            <a:off x="8347635" y="1690571"/>
            <a:ext cx="3127703" cy="677108"/>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Yapılan Alan Araştırmaları ve Katılımcı Sayıları</a:t>
            </a:r>
            <a:endParaRPr lang="en-US" sz="1900" b="1" dirty="0">
              <a:solidFill>
                <a:srgbClr val="273339"/>
              </a:solidFill>
            </a:endParaRPr>
          </a:p>
        </p:txBody>
      </p:sp>
      <p:sp>
        <p:nvSpPr>
          <p:cNvPr id="43" name="Content Placeholder 2"/>
          <p:cNvSpPr txBox="1">
            <a:spLocks/>
          </p:cNvSpPr>
          <p:nvPr/>
        </p:nvSpPr>
        <p:spPr>
          <a:xfrm>
            <a:off x="8347634" y="2263536"/>
            <a:ext cx="3583103"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Temel eğitimde geliştirilen ölçekler ve anket formları aracılığıyla sahadan veri toplandı. Alan araştırmalarında </a:t>
            </a:r>
            <a:r>
              <a:rPr lang="tr-TR" sz="1900" b="1" dirty="0" smtClean="0">
                <a:solidFill>
                  <a:schemeClr val="bg2">
                    <a:lumMod val="50000"/>
                  </a:schemeClr>
                </a:solidFill>
              </a:rPr>
              <a:t>80.341 </a:t>
            </a:r>
            <a:r>
              <a:rPr lang="tr-TR" sz="1900" dirty="0" smtClean="0">
                <a:solidFill>
                  <a:schemeClr val="bg2">
                    <a:lumMod val="50000"/>
                  </a:schemeClr>
                </a:solidFill>
              </a:rPr>
              <a:t>öğretmen, </a:t>
            </a:r>
            <a:r>
              <a:rPr lang="tr-TR" sz="1900" b="1" dirty="0" smtClean="0">
                <a:solidFill>
                  <a:schemeClr val="bg2">
                    <a:lumMod val="50000"/>
                  </a:schemeClr>
                </a:solidFill>
              </a:rPr>
              <a:t>15.608 </a:t>
            </a:r>
            <a:r>
              <a:rPr lang="tr-TR" sz="1900" dirty="0" smtClean="0">
                <a:solidFill>
                  <a:schemeClr val="bg2">
                    <a:lumMod val="50000"/>
                  </a:schemeClr>
                </a:solidFill>
              </a:rPr>
              <a:t>eğitim yöneticisi, </a:t>
            </a:r>
            <a:r>
              <a:rPr lang="tr-TR" sz="1900" b="1" dirty="0" smtClean="0">
                <a:solidFill>
                  <a:schemeClr val="bg2">
                    <a:lumMod val="50000"/>
                  </a:schemeClr>
                </a:solidFill>
              </a:rPr>
              <a:t>50.973 </a:t>
            </a:r>
            <a:r>
              <a:rPr lang="tr-TR" sz="1900" dirty="0" smtClean="0">
                <a:solidFill>
                  <a:schemeClr val="bg2">
                    <a:lumMod val="50000"/>
                  </a:schemeClr>
                </a:solidFill>
              </a:rPr>
              <a:t>veliye erişildi.</a:t>
            </a:r>
            <a:endParaRPr lang="en-US" sz="1900" dirty="0">
              <a:solidFill>
                <a:schemeClr val="bg2">
                  <a:lumMod val="50000"/>
                </a:schemeClr>
              </a:solidFill>
            </a:endParaRPr>
          </a:p>
        </p:txBody>
      </p:sp>
      <p:sp>
        <p:nvSpPr>
          <p:cNvPr id="47" name="Metin kutusu 4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p14="http://schemas.microsoft.com/office/powerpoint/2010/main" val="133467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34418</TotalTime>
  <Words>3158</Words>
  <Application>Microsoft Office PowerPoint</Application>
  <PresentationFormat>Özel</PresentationFormat>
  <Paragraphs>510</Paragraphs>
  <Slides>48</Slides>
  <Notes>47</Notes>
  <HiddenSlides>0</HiddenSlides>
  <MMClips>0</MMClips>
  <ScaleCrop>false</ScaleCrop>
  <HeadingPairs>
    <vt:vector size="4" baseType="variant">
      <vt:variant>
        <vt:lpstr>Tema</vt:lpstr>
      </vt:variant>
      <vt:variant>
        <vt:i4>4</vt:i4>
      </vt:variant>
      <vt:variant>
        <vt:lpstr>Slayt Başlıkları</vt:lpstr>
      </vt:variant>
      <vt:variant>
        <vt:i4>48</vt:i4>
      </vt:variant>
    </vt:vector>
  </HeadingPairs>
  <TitlesOfParts>
    <vt:vector size="52" baseType="lpstr">
      <vt:lpstr>Office Theme</vt:lpstr>
      <vt:lpstr>Blank</vt:lpstr>
      <vt:lpstr>TITLES</vt:lpstr>
      <vt:lpstr>1_Office Theme</vt:lpstr>
      <vt:lpstr>PowerPoint Sunusu</vt:lpstr>
      <vt:lpstr>2017-2018 EĞİTİM-ÖĞRETİM YILI SENE BAŞI OKUL MÜDÜRLERİ TOPLANTI GÜNDEM MADDELERİ</vt:lpstr>
      <vt:lpstr>PowerPoint Sunusu</vt:lpstr>
      <vt:lpstr>#yarıniçinbugünden </vt:lpstr>
      <vt:lpstr>ANA HATLARIYLA SUNUMUN MUHTEVASI</vt:lpstr>
      <vt:lpstr>Müfredatlar Neden Yenilendi? YENİLEME GEREKÇELERİ</vt:lpstr>
      <vt:lpstr>Yenilenen Müfredatlarda Ne Yapıldı? YAPILAN ÇALIŞMALARDA ODAKLAR</vt:lpstr>
      <vt:lpstr>Müfredatlar Nasıl Yenilendi? ÇALIŞMA SÜRECİ</vt:lpstr>
      <vt:lpstr>MÜFREDATLARIN YENİLENME SÜRECİNE DAİR BAZI SAYILAR</vt:lpstr>
      <vt:lpstr>Çalışmalar Sonucunda  Hangi Müfredatlar Yenilendi? ÇIKTILAR</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2017-18 Eğitim Öğretim Yılında Süreç Nasıl Devam Edecek? YAPILAN HAZIRLIKLAR</vt:lpstr>
      <vt:lpstr>2018-2019’da Yeni Programlara Geçebilmek İçin… YAPILMASI GEREKEN HAZIRLIKLAR</vt:lpstr>
      <vt:lpstr>PowerPoint Sunusu</vt:lpstr>
      <vt:lpstr>PowerPoint Sunusu</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Millî Eğitim Bakanlığı Tarafından Yenilenen Müfredatlar</vt:lpstr>
      <vt:lpstr>Müfredatlarla İlişkili Olarak Yapılan Çalışmalar Nasıl Devam Edecek?</vt:lpstr>
      <vt:lpstr>Müfredatlarla İlişkili Olarak Yapılan Çalışmalar Nasıl Devam Edecek?</vt:lpstr>
      <vt:lpstr>Müfredatlarla İlişkili Olarak Yapılan Çalışmalar Nasıl Devam Edecek?</vt:lpstr>
      <vt:lpstr>Yenilenen Müfredatlarda Değerler ve  Değerlere İlişkin Tutum ve Davranışlar</vt:lpstr>
      <vt:lpstr>Yenilenen Müfredatlarda Değerler ve  Değerlere İlişkin Tutum ve Davranışlar</vt:lpstr>
      <vt:lpstr>Yenilenen Müfredatlarda Değerler ve  Değerlere İlişkin Tutum ve Davranışlar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Yenilenen Müfredatlarla Öğrencilere Kazandırılması Hedeflenen Yeterlik ve Becerilere İlişkin Bilgi, Beceri ve Tutumlar</vt:lpstr>
      <vt:lpstr>2017-2018 Eylül Dönemi Mesleki Çalışmalar Süreci Müfredat Bilgilendirme Takvimi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TKNTGY</cp:lastModifiedBy>
  <cp:revision>546</cp:revision>
  <dcterms:created xsi:type="dcterms:W3CDTF">2016-07-27T20:38:12Z</dcterms:created>
  <dcterms:modified xsi:type="dcterms:W3CDTF">2017-08-25T05:54:49Z</dcterms:modified>
  <cp:category>Templates</cp:category>
</cp:coreProperties>
</file>